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5"/>
    <p:sldMasterId id="2147483773" r:id="rId6"/>
  </p:sldMasterIdLst>
  <p:notesMasterIdLst>
    <p:notesMasterId r:id="rId53"/>
  </p:notesMasterIdLst>
  <p:sldIdLst>
    <p:sldId id="256" r:id="rId7"/>
    <p:sldId id="2147481142" r:id="rId8"/>
    <p:sldId id="2147481147" r:id="rId9"/>
    <p:sldId id="2147481096" r:id="rId10"/>
    <p:sldId id="2147480993" r:id="rId11"/>
    <p:sldId id="2147481176" r:id="rId12"/>
    <p:sldId id="2147482951" r:id="rId13"/>
    <p:sldId id="2147481178" r:id="rId14"/>
    <p:sldId id="2147481177" r:id="rId15"/>
    <p:sldId id="2147481159" r:id="rId16"/>
    <p:sldId id="2147481098" r:id="rId17"/>
    <p:sldId id="2147481169" r:id="rId18"/>
    <p:sldId id="2147480995" r:id="rId19"/>
    <p:sldId id="2147482953" r:id="rId20"/>
    <p:sldId id="2147480990" r:id="rId21"/>
    <p:sldId id="2147482954" r:id="rId22"/>
    <p:sldId id="2147481088" r:id="rId23"/>
    <p:sldId id="2147482952" r:id="rId24"/>
    <p:sldId id="2147481090" r:id="rId25"/>
    <p:sldId id="2147475499" r:id="rId26"/>
    <p:sldId id="2147481101" r:id="rId27"/>
    <p:sldId id="2147476338" r:id="rId28"/>
    <p:sldId id="2147482965" r:id="rId29"/>
    <p:sldId id="2147482966" r:id="rId30"/>
    <p:sldId id="2147482956" r:id="rId31"/>
    <p:sldId id="2147480989" r:id="rId32"/>
    <p:sldId id="2147480988" r:id="rId33"/>
    <p:sldId id="2147481125" r:id="rId34"/>
    <p:sldId id="2147481079" r:id="rId35"/>
    <p:sldId id="2147481067" r:id="rId36"/>
    <p:sldId id="2147481092" r:id="rId37"/>
    <p:sldId id="2147481170" r:id="rId38"/>
    <p:sldId id="2147481162" r:id="rId39"/>
    <p:sldId id="2147481158" r:id="rId40"/>
    <p:sldId id="2147476418" r:id="rId41"/>
    <p:sldId id="2147481166" r:id="rId42"/>
    <p:sldId id="2147481179" r:id="rId43"/>
    <p:sldId id="2147476254" r:id="rId44"/>
    <p:sldId id="2147481172" r:id="rId45"/>
    <p:sldId id="2147481066" r:id="rId46"/>
    <p:sldId id="2147481080" r:id="rId47"/>
    <p:sldId id="2147481064" r:id="rId48"/>
    <p:sldId id="2147481083" r:id="rId49"/>
    <p:sldId id="2147481077" r:id="rId50"/>
    <p:sldId id="2147481078" r:id="rId51"/>
    <p:sldId id="2147481174" r:id="rId52"/>
  </p:sldIdLst>
  <p:sldSz cx="10969625" cy="6170613"/>
  <p:notesSz cx="6858000" cy="9144000"/>
  <p:custDataLst>
    <p:tags r:id="rId54"/>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861"/>
    <a:srgbClr val="0BFFEF"/>
    <a:srgbClr val="C00C79"/>
    <a:srgbClr val="DEF5F3"/>
    <a:srgbClr val="116864"/>
    <a:srgbClr val="F0DCEE"/>
    <a:srgbClr val="B6EDE8"/>
    <a:srgbClr val="18837E"/>
    <a:srgbClr val="F7EEF6"/>
    <a:srgbClr val="C1C7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6" autoAdjust="0"/>
  </p:normalViewPr>
  <p:slideViewPr>
    <p:cSldViewPr snapToGrid="0">
      <p:cViewPr varScale="1">
        <p:scale>
          <a:sx n="91" d="100"/>
          <a:sy n="91" d="100"/>
        </p:scale>
        <p:origin x="715"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47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1.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2"/>
    </mc:Choice>
    <mc:Fallback>
      <c:style val="12"/>
    </mc:Fallback>
  </mc:AlternateContent>
  <c:chart>
    <c:autoTitleDeleted val="1"/>
    <c:plotArea>
      <c:layout>
        <c:manualLayout>
          <c:layoutTarget val="inner"/>
          <c:xMode val="edge"/>
          <c:yMode val="edge"/>
          <c:x val="0.14668065182145873"/>
          <c:y val="7.4524760464910944E-3"/>
          <c:w val="0.69342815165280292"/>
          <c:h val="0.99254740915973449"/>
        </c:manualLayout>
      </c:layout>
      <c:doughnutChart>
        <c:varyColors val="1"/>
        <c:ser>
          <c:idx val="0"/>
          <c:order val="0"/>
          <c:tx>
            <c:strRef>
              <c:f>Sheet1!$B$1</c:f>
              <c:strCache>
                <c:ptCount val="1"/>
                <c:pt idx="0">
                  <c:v>Sales</c:v>
                </c:pt>
              </c:strCache>
            </c:strRef>
          </c:tx>
          <c:spPr>
            <a:solidFill>
              <a:srgbClr val="A80163"/>
            </a:solidFill>
            <a:ln w="19050"/>
          </c:spPr>
          <c:explosion val="8"/>
          <c:dPt>
            <c:idx val="0"/>
            <c:bubble3D val="0"/>
            <c:spPr>
              <a:solidFill>
                <a:srgbClr val="18837E"/>
              </a:solidFill>
              <a:ln w="19050"/>
            </c:spPr>
            <c:extLst>
              <c:ext xmlns:c16="http://schemas.microsoft.com/office/drawing/2014/chart" uri="{C3380CC4-5D6E-409C-BE32-E72D297353CC}">
                <c16:uniqueId val="{00000001-B889-4258-AA93-EEF227B3F8B9}"/>
              </c:ext>
            </c:extLst>
          </c:dPt>
          <c:dPt>
            <c:idx val="1"/>
            <c:bubble3D val="0"/>
            <c:spPr>
              <a:solidFill>
                <a:srgbClr val="C00C79"/>
              </a:solidFill>
              <a:ln w="19050"/>
            </c:spPr>
            <c:extLst>
              <c:ext xmlns:c16="http://schemas.microsoft.com/office/drawing/2014/chart" uri="{C3380CC4-5D6E-409C-BE32-E72D297353CC}">
                <c16:uniqueId val="{00000003-B889-4258-AA93-EEF227B3F8B9}"/>
              </c:ext>
            </c:extLst>
          </c:dPt>
          <c:dPt>
            <c:idx val="2"/>
            <c:bubble3D val="0"/>
            <c:spPr>
              <a:solidFill>
                <a:srgbClr val="008380"/>
              </a:solidFill>
              <a:ln w="19050"/>
            </c:spPr>
            <c:extLst>
              <c:ext xmlns:c16="http://schemas.microsoft.com/office/drawing/2014/chart" uri="{C3380CC4-5D6E-409C-BE32-E72D297353CC}">
                <c16:uniqueId val="{00000005-B889-4258-AA93-EEF227B3F8B9}"/>
              </c:ext>
            </c:extLst>
          </c:dPt>
          <c:dPt>
            <c:idx val="3"/>
            <c:bubble3D val="0"/>
            <c:spPr>
              <a:solidFill>
                <a:srgbClr val="C00C79"/>
              </a:solidFill>
              <a:ln w="19050"/>
            </c:spPr>
            <c:extLst>
              <c:ext xmlns:c16="http://schemas.microsoft.com/office/drawing/2014/chart" uri="{C3380CC4-5D6E-409C-BE32-E72D297353CC}">
                <c16:uniqueId val="{00000007-B889-4258-AA93-EEF227B3F8B9}"/>
              </c:ext>
            </c:extLst>
          </c:dPt>
          <c:dPt>
            <c:idx val="4"/>
            <c:bubble3D val="0"/>
            <c:spPr>
              <a:solidFill>
                <a:srgbClr val="008380"/>
              </a:solidFill>
              <a:ln w="19050"/>
            </c:spPr>
            <c:extLst>
              <c:ext xmlns:c16="http://schemas.microsoft.com/office/drawing/2014/chart" uri="{C3380CC4-5D6E-409C-BE32-E72D297353CC}">
                <c16:uniqueId val="{00000009-B889-4258-AA93-EEF227B3F8B9}"/>
              </c:ext>
            </c:extLst>
          </c:dPt>
          <c:dPt>
            <c:idx val="5"/>
            <c:bubble3D val="0"/>
            <c:spPr>
              <a:solidFill>
                <a:srgbClr val="C00C79"/>
              </a:solidFill>
              <a:ln w="19050"/>
            </c:spPr>
            <c:extLst>
              <c:ext xmlns:c16="http://schemas.microsoft.com/office/drawing/2014/chart" uri="{C3380CC4-5D6E-409C-BE32-E72D297353CC}">
                <c16:uniqueId val="{0000000B-B889-4258-AA93-EEF227B3F8B9}"/>
              </c:ext>
            </c:extLst>
          </c:dPt>
          <c:dPt>
            <c:idx val="6"/>
            <c:bubble3D val="0"/>
            <c:spPr>
              <a:solidFill>
                <a:srgbClr val="18837E"/>
              </a:solidFill>
              <a:ln w="19050"/>
            </c:spPr>
            <c:extLst>
              <c:ext xmlns:c16="http://schemas.microsoft.com/office/drawing/2014/chart" uri="{C3380CC4-5D6E-409C-BE32-E72D297353CC}">
                <c16:uniqueId val="{0000000D-B889-4258-AA93-EEF227B3F8B9}"/>
              </c:ext>
            </c:extLst>
          </c:dPt>
          <c:dPt>
            <c:idx val="7"/>
            <c:bubble3D val="0"/>
            <c:spPr>
              <a:solidFill>
                <a:srgbClr val="C00C79"/>
              </a:solidFill>
              <a:ln w="19050"/>
            </c:spPr>
            <c:extLst>
              <c:ext xmlns:c16="http://schemas.microsoft.com/office/drawing/2014/chart" uri="{C3380CC4-5D6E-409C-BE32-E72D297353CC}">
                <c16:uniqueId val="{0000000F-B889-4258-AA93-EEF227B3F8B9}"/>
              </c:ext>
            </c:extLst>
          </c:dPt>
          <c:dPt>
            <c:idx val="8"/>
            <c:bubble3D val="0"/>
            <c:spPr>
              <a:solidFill>
                <a:srgbClr val="C00C79"/>
              </a:solidFill>
              <a:ln w="19050">
                <a:solidFill>
                  <a:schemeClr val="bg1"/>
                </a:solidFill>
              </a:ln>
            </c:spPr>
            <c:extLst>
              <c:ext xmlns:c16="http://schemas.microsoft.com/office/drawing/2014/chart" uri="{C3380CC4-5D6E-409C-BE32-E72D297353CC}">
                <c16:uniqueId val="{00000011-B889-4258-AA93-EEF227B3F8B9}"/>
              </c:ext>
            </c:extLst>
          </c:dPt>
          <c:dLbls>
            <c:delete val="1"/>
          </c:dLbls>
          <c:cat>
            <c:strRef>
              <c:f>Sheet1!$A$2:$A$9</c:f>
              <c:strCache>
                <c:ptCount val="8"/>
                <c:pt idx="0">
                  <c:v>Ageing ticket resolution</c:v>
                </c:pt>
                <c:pt idx="1">
                  <c:v>Solution content audit</c:v>
                </c:pt>
                <c:pt idx="2">
                  <c:v>Cross module ticket handling</c:v>
                </c:pt>
                <c:pt idx="3">
                  <c:v>Driving license</c:v>
                </c:pt>
                <c:pt idx="4">
                  <c:v>Daily stand-up meetings</c:v>
                </c:pt>
                <c:pt idx="5">
                  <c:v>Solution database</c:v>
                </c:pt>
                <c:pt idx="6">
                  <c:v>Subject matter experts</c:v>
                </c:pt>
                <c:pt idx="7">
                  <c:v>Flex delivery model</c:v>
                </c:pt>
              </c:strCache>
            </c:strRef>
          </c:cat>
          <c:val>
            <c:numRef>
              <c:f>Sheet1!$B$2:$B$9</c:f>
              <c:numCache>
                <c:formatCode>General</c:formatCode>
                <c:ptCount val="8"/>
                <c:pt idx="0">
                  <c:v>11.11</c:v>
                </c:pt>
                <c:pt idx="1">
                  <c:v>11.11</c:v>
                </c:pt>
                <c:pt idx="2">
                  <c:v>11.11</c:v>
                </c:pt>
                <c:pt idx="3">
                  <c:v>11.11</c:v>
                </c:pt>
                <c:pt idx="4">
                  <c:v>11.11</c:v>
                </c:pt>
                <c:pt idx="5">
                  <c:v>11.11</c:v>
                </c:pt>
                <c:pt idx="6">
                  <c:v>11.11</c:v>
                </c:pt>
                <c:pt idx="7">
                  <c:v>11.11</c:v>
                </c:pt>
              </c:numCache>
            </c:numRef>
          </c:val>
          <c:extLst>
            <c:ext xmlns:c16="http://schemas.microsoft.com/office/drawing/2014/chart" uri="{C3380CC4-5D6E-409C-BE32-E72D297353CC}">
              <c16:uniqueId val="{00000012-B889-4258-AA93-EEF227B3F8B9}"/>
            </c:ext>
          </c:extLst>
        </c:ser>
        <c:dLbls>
          <c:showLegendKey val="0"/>
          <c:showVal val="0"/>
          <c:showCatName val="1"/>
          <c:showSerName val="0"/>
          <c:showPercent val="0"/>
          <c:showBubbleSize val="0"/>
          <c:showLeaderLines val="1"/>
        </c:dLbls>
        <c:firstSliceAng val="0"/>
        <c:holeSize val="50"/>
      </c:doughnutChart>
      <c:spPr>
        <a:noFill/>
        <a:ln w="25400">
          <a:noFill/>
        </a:ln>
      </c:spPr>
    </c:plotArea>
    <c:plotVisOnly val="1"/>
    <c:dispBlanksAs val="zero"/>
    <c:showDLblsOverMax val="0"/>
  </c:chart>
  <c:txPr>
    <a:bodyPr/>
    <a:lstStyle/>
    <a:p>
      <a:pPr>
        <a:defRPr sz="10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28.03.2025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tlgenaimanufacturing.azurewebsites.net/"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google.com/chrome/what-you-make-of-it/"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Whatever we presented to BCI</a:t>
            </a:r>
          </a:p>
          <a:p>
            <a:r>
              <a:rPr lang="en-US"/>
              <a:t>PT use cases (GenAI)</a:t>
            </a:r>
          </a:p>
          <a:p>
            <a:r>
              <a:rPr lang="en-US"/>
              <a:t>Formation of Incubation team and kick off</a:t>
            </a:r>
          </a:p>
          <a:p>
            <a:endParaRPr lang="en-US"/>
          </a:p>
        </p:txBody>
      </p:sp>
      <p:sp>
        <p:nvSpPr>
          <p:cNvPr id="4" name="Slide Number Placeholder 3"/>
          <p:cNvSpPr>
            <a:spLocks noGrp="1"/>
          </p:cNvSpPr>
          <p:nvPr>
            <p:ph type="sldNum" sz="quarter" idx="5"/>
          </p:nvPr>
        </p:nvSpPr>
        <p:spPr/>
        <p:txBody>
          <a:bodyPr/>
          <a:lstStyle/>
          <a:p>
            <a:fld id="{492D48B2-9EB0-4B37-9B35-FC11E2EA535A}" type="slidenum">
              <a:rPr lang="de-DE" smtClean="0"/>
              <a:t>1</a:t>
            </a:fld>
            <a:endParaRPr lang="de-DE"/>
          </a:p>
        </p:txBody>
      </p:sp>
    </p:spTree>
    <p:extLst>
      <p:ext uri="{BB962C8B-B14F-4D97-AF65-F5344CB8AC3E}">
        <p14:creationId xmlns:p14="http://schemas.microsoft.com/office/powerpoint/2010/main" val="233064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800">
                <a:effectLst/>
                <a:latin typeface="Bosch Office Sans" pitchFamily="2" charset="0"/>
              </a:rPr>
              <a:t>BU: Mobility Electronics (ME)</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Plants: </a:t>
            </a:r>
            <a:r>
              <a:rPr lang="en-US" sz="1800" b="1" err="1">
                <a:effectLst/>
                <a:latin typeface="Bosch Office Sans" pitchFamily="2" charset="0"/>
              </a:rPr>
              <a:t>CljP</a:t>
            </a:r>
            <a:r>
              <a:rPr lang="en-US" sz="1800" b="1">
                <a:effectLst/>
                <a:latin typeface="Bosch Office Sans" pitchFamily="2" charset="0"/>
              </a:rPr>
              <a:t>, </a:t>
            </a:r>
            <a:r>
              <a:rPr lang="en-US" sz="1800" b="1" err="1">
                <a:effectLst/>
                <a:latin typeface="Bosch Office Sans" pitchFamily="2" charset="0"/>
              </a:rPr>
              <a:t>JuP</a:t>
            </a:r>
            <a:r>
              <a:rPr lang="en-US" sz="1800" b="1">
                <a:effectLst/>
                <a:latin typeface="Bosch Office Sans" pitchFamily="2" charset="0"/>
              </a:rPr>
              <a:t>, NhP1</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Line Type: </a:t>
            </a:r>
            <a:r>
              <a:rPr lang="en-US" sz="1800" b="1">
                <a:effectLst/>
                <a:latin typeface="Bosch Office Sans" pitchFamily="2" charset="0"/>
              </a:rPr>
              <a:t>SMT</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Product Team: </a:t>
            </a:r>
            <a:r>
              <a:rPr lang="en-US" sz="1800" b="1">
                <a:effectLst/>
                <a:latin typeface="Bosch Office Sans" pitchFamily="2" charset="0"/>
              </a:rPr>
              <a:t>PT-SMT</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Data: Productivity (Utilization, Downtimes, Cycle Times, Parts Produced)</a:t>
            </a:r>
            <a:endParaRPr lang="en-US" sz="1800">
              <a:effectLst/>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2870152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800">
                <a:effectLst/>
                <a:latin typeface="Bosch Office Sans" pitchFamily="2" charset="0"/>
              </a:rPr>
              <a:t>BU: Mobility Electronics (ME)</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Plants: </a:t>
            </a:r>
            <a:r>
              <a:rPr lang="en-US" sz="1800" b="1" err="1">
                <a:effectLst/>
                <a:latin typeface="Bosch Office Sans" pitchFamily="2" charset="0"/>
              </a:rPr>
              <a:t>CljP</a:t>
            </a:r>
            <a:r>
              <a:rPr lang="en-US" sz="1800" b="1">
                <a:effectLst/>
                <a:latin typeface="Bosch Office Sans" pitchFamily="2" charset="0"/>
              </a:rPr>
              <a:t>, </a:t>
            </a:r>
            <a:r>
              <a:rPr lang="en-US" sz="1800" b="1" err="1">
                <a:effectLst/>
                <a:latin typeface="Bosch Office Sans" pitchFamily="2" charset="0"/>
              </a:rPr>
              <a:t>JuP</a:t>
            </a:r>
            <a:r>
              <a:rPr lang="en-US" sz="1800" b="1">
                <a:effectLst/>
                <a:latin typeface="Bosch Office Sans" pitchFamily="2" charset="0"/>
              </a:rPr>
              <a:t>, NhP1</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Line Type: </a:t>
            </a:r>
            <a:r>
              <a:rPr lang="en-US" sz="1800" b="1">
                <a:effectLst/>
                <a:latin typeface="Bosch Office Sans" pitchFamily="2" charset="0"/>
              </a:rPr>
              <a:t>SMT</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Product Team: </a:t>
            </a:r>
            <a:r>
              <a:rPr lang="en-US" sz="1800" b="1">
                <a:effectLst/>
                <a:latin typeface="Bosch Office Sans" pitchFamily="2" charset="0"/>
              </a:rPr>
              <a:t>PT-SMT</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Data: Productivity (Utilization, Downtimes, Cycle Times, Parts Produced)</a:t>
            </a:r>
            <a:endParaRPr lang="en-US" sz="1800">
              <a:effectLst/>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3916014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2D48B2-9EB0-4B37-9B35-FC11E2EA535A}" type="slidenum">
              <a:rPr lang="de-DE" smtClean="0"/>
              <a:t>23</a:t>
            </a:fld>
            <a:endParaRPr lang="de-DE"/>
          </a:p>
        </p:txBody>
      </p:sp>
    </p:spTree>
    <p:extLst>
      <p:ext uri="{BB962C8B-B14F-4D97-AF65-F5344CB8AC3E}">
        <p14:creationId xmlns:p14="http://schemas.microsoft.com/office/powerpoint/2010/main" val="3586291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800">
                <a:effectLst/>
                <a:latin typeface="Bosch Office Sans" pitchFamily="2" charset="0"/>
              </a:rPr>
              <a:t>BU: Mobility Electronics (ME)</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Plants: </a:t>
            </a:r>
            <a:r>
              <a:rPr lang="en-US" sz="1800" b="1" err="1">
                <a:effectLst/>
                <a:latin typeface="Bosch Office Sans" pitchFamily="2" charset="0"/>
              </a:rPr>
              <a:t>CljP</a:t>
            </a:r>
            <a:r>
              <a:rPr lang="en-US" sz="1800" b="1">
                <a:effectLst/>
                <a:latin typeface="Bosch Office Sans" pitchFamily="2" charset="0"/>
              </a:rPr>
              <a:t>, </a:t>
            </a:r>
            <a:r>
              <a:rPr lang="en-US" sz="1800" b="1" err="1">
                <a:effectLst/>
                <a:latin typeface="Bosch Office Sans" pitchFamily="2" charset="0"/>
              </a:rPr>
              <a:t>JuP</a:t>
            </a:r>
            <a:r>
              <a:rPr lang="en-US" sz="1800" b="1">
                <a:effectLst/>
                <a:latin typeface="Bosch Office Sans" pitchFamily="2" charset="0"/>
              </a:rPr>
              <a:t>, NhP1</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Line Type: </a:t>
            </a:r>
            <a:r>
              <a:rPr lang="en-US" sz="1800" b="1">
                <a:effectLst/>
                <a:latin typeface="Bosch Office Sans" pitchFamily="2" charset="0"/>
              </a:rPr>
              <a:t>SMT</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Product Team: </a:t>
            </a:r>
            <a:r>
              <a:rPr lang="en-US" sz="1800" b="1">
                <a:effectLst/>
                <a:latin typeface="Bosch Office Sans" pitchFamily="2" charset="0"/>
              </a:rPr>
              <a:t>PT-SMT</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Data: Productivity (Utilization, Downtimes, Cycle Times, Parts Produced)</a:t>
            </a:r>
            <a:endParaRPr lang="en-US" sz="1800">
              <a:effectLst/>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1566768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2D48B2-9EB0-4B37-9B35-FC11E2EA535A}" type="slidenum">
              <a:rPr lang="de-DE" smtClean="0"/>
              <a:t>26</a:t>
            </a:fld>
            <a:endParaRPr lang="de-DE"/>
          </a:p>
        </p:txBody>
      </p:sp>
    </p:spTree>
    <p:extLst>
      <p:ext uri="{BB962C8B-B14F-4D97-AF65-F5344CB8AC3E}">
        <p14:creationId xmlns:p14="http://schemas.microsoft.com/office/powerpoint/2010/main" val="3328892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2D48B2-9EB0-4B37-9B35-FC11E2EA535A}" type="slidenum">
              <a:rPr lang="de-DE" smtClean="0"/>
              <a:t>27</a:t>
            </a:fld>
            <a:endParaRPr lang="de-DE"/>
          </a:p>
        </p:txBody>
      </p:sp>
    </p:spTree>
    <p:extLst>
      <p:ext uri="{BB962C8B-B14F-4D97-AF65-F5344CB8AC3E}">
        <p14:creationId xmlns:p14="http://schemas.microsoft.com/office/powerpoint/2010/main" val="4061837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Skim through</a:t>
            </a:r>
          </a:p>
        </p:txBody>
      </p:sp>
      <p:sp>
        <p:nvSpPr>
          <p:cNvPr id="4" name="Slide Number Placeholder 3"/>
          <p:cNvSpPr>
            <a:spLocks noGrp="1"/>
          </p:cNvSpPr>
          <p:nvPr>
            <p:ph type="sldNum" sz="quarter" idx="5"/>
          </p:nvPr>
        </p:nvSpPr>
        <p:spPr/>
        <p:txBody>
          <a:bodyPr/>
          <a:lstStyle/>
          <a:p>
            <a:fld id="{492D48B2-9EB0-4B37-9B35-FC11E2EA535A}" type="slidenum">
              <a:rPr lang="de-DE" smtClean="0"/>
              <a:t>28</a:t>
            </a:fld>
            <a:endParaRPr lang="de-DE"/>
          </a:p>
        </p:txBody>
      </p:sp>
    </p:spTree>
    <p:extLst>
      <p:ext uri="{BB962C8B-B14F-4D97-AF65-F5344CB8AC3E}">
        <p14:creationId xmlns:p14="http://schemas.microsoft.com/office/powerpoint/2010/main" val="2660921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Skim through</a:t>
            </a:r>
          </a:p>
        </p:txBody>
      </p:sp>
      <p:sp>
        <p:nvSpPr>
          <p:cNvPr id="4" name="Slide Number Placeholder 3"/>
          <p:cNvSpPr>
            <a:spLocks noGrp="1"/>
          </p:cNvSpPr>
          <p:nvPr>
            <p:ph type="sldNum" sz="quarter" idx="5"/>
          </p:nvPr>
        </p:nvSpPr>
        <p:spPr/>
        <p:txBody>
          <a:bodyPr/>
          <a:lstStyle/>
          <a:p>
            <a:fld id="{492D48B2-9EB0-4B37-9B35-FC11E2EA535A}" type="slidenum">
              <a:rPr lang="de-DE" smtClean="0"/>
              <a:t>29</a:t>
            </a:fld>
            <a:endParaRPr lang="de-DE"/>
          </a:p>
        </p:txBody>
      </p:sp>
    </p:spTree>
    <p:extLst>
      <p:ext uri="{BB962C8B-B14F-4D97-AF65-F5344CB8AC3E}">
        <p14:creationId xmlns:p14="http://schemas.microsoft.com/office/powerpoint/2010/main" val="2307717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2800">
                <a:hlinkClick r:id="rId3"/>
              </a:rPr>
              <a:t>https://etlgenaimanufacturing.azurewebsites.net/</a:t>
            </a:r>
            <a:endParaRPr lang="en-US" sz="2800"/>
          </a:p>
          <a:p>
            <a:pPr rtl="0" fontAlgn="ctr">
              <a:spcBef>
                <a:spcPts val="0"/>
              </a:spcBef>
              <a:spcAft>
                <a:spcPts val="0"/>
              </a:spcAft>
              <a:buFont typeface="Arial" panose="020B0604020202020204" pitchFamily="34" charset="0"/>
              <a:buChar char="•"/>
            </a:pPr>
            <a:r>
              <a:rPr lang="en-US" sz="2800">
                <a:hlinkClick r:id="rId4"/>
              </a:rPr>
              <a:t>https://www.google.com/chrome/what-you-make-of-it/</a:t>
            </a:r>
            <a:endParaRPr lang="en-US" sz="1800">
              <a:effectLst/>
              <a:latin typeface="Bosch Office Sans" pitchFamily="2" charset="0"/>
            </a:endParaRPr>
          </a:p>
          <a:p>
            <a:pPr rtl="0" fontAlgn="ctr">
              <a:spcBef>
                <a:spcPts val="0"/>
              </a:spcBef>
              <a:spcAft>
                <a:spcPts val="0"/>
              </a:spcAft>
              <a:buFont typeface="Arial" panose="020B0604020202020204" pitchFamily="34" charset="0"/>
              <a:buChar char="•"/>
            </a:pPr>
            <a:endParaRPr lang="en-US" sz="1800">
              <a:effectLst/>
              <a:latin typeface="Bosch Office Sans" pitchFamily="2"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BU: Mobility Electronics (ME)</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Plants: </a:t>
            </a:r>
            <a:r>
              <a:rPr lang="en-US" sz="1800" b="1" err="1">
                <a:effectLst/>
                <a:latin typeface="Bosch Office Sans" pitchFamily="2" charset="0"/>
              </a:rPr>
              <a:t>CljP</a:t>
            </a:r>
            <a:r>
              <a:rPr lang="en-US" sz="1800" b="1">
                <a:effectLst/>
                <a:latin typeface="Bosch Office Sans" pitchFamily="2" charset="0"/>
              </a:rPr>
              <a:t>, </a:t>
            </a:r>
            <a:r>
              <a:rPr lang="en-US" sz="1800" b="1" err="1">
                <a:effectLst/>
                <a:latin typeface="Bosch Office Sans" pitchFamily="2" charset="0"/>
              </a:rPr>
              <a:t>JuP</a:t>
            </a:r>
            <a:r>
              <a:rPr lang="en-US" sz="1800" b="1">
                <a:effectLst/>
                <a:latin typeface="Bosch Office Sans" pitchFamily="2" charset="0"/>
              </a:rPr>
              <a:t>, NhP1</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Line Type: </a:t>
            </a:r>
            <a:r>
              <a:rPr lang="en-US" sz="1800" b="1">
                <a:effectLst/>
                <a:latin typeface="Bosch Office Sans" pitchFamily="2" charset="0"/>
              </a:rPr>
              <a:t>SMT</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Product Team: </a:t>
            </a:r>
            <a:r>
              <a:rPr lang="en-US" sz="1800" b="1">
                <a:effectLst/>
                <a:latin typeface="Bosch Office Sans" pitchFamily="2" charset="0"/>
              </a:rPr>
              <a:t>PT-SMT</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Data: Productivity (Utilization, Downtimes, Cycle Times, Parts Produced)</a:t>
            </a:r>
            <a:endParaRPr lang="en-US" sz="1800">
              <a:effectLst/>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2023852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800">
                <a:effectLst/>
                <a:latin typeface="Bosch Office Sans" pitchFamily="2" charset="0"/>
              </a:rPr>
              <a:t>BU: Mobility Electronics (ME)</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Plants: </a:t>
            </a:r>
            <a:r>
              <a:rPr lang="en-US" sz="1800" b="1" err="1">
                <a:effectLst/>
                <a:latin typeface="Bosch Office Sans" pitchFamily="2" charset="0"/>
              </a:rPr>
              <a:t>CljP</a:t>
            </a:r>
            <a:r>
              <a:rPr lang="en-US" sz="1800" b="1">
                <a:effectLst/>
                <a:latin typeface="Bosch Office Sans" pitchFamily="2" charset="0"/>
              </a:rPr>
              <a:t>, </a:t>
            </a:r>
            <a:r>
              <a:rPr lang="en-US" sz="1800" b="1" err="1">
                <a:effectLst/>
                <a:latin typeface="Bosch Office Sans" pitchFamily="2" charset="0"/>
              </a:rPr>
              <a:t>JuP</a:t>
            </a:r>
            <a:r>
              <a:rPr lang="en-US" sz="1800" b="1">
                <a:effectLst/>
                <a:latin typeface="Bosch Office Sans" pitchFamily="2" charset="0"/>
              </a:rPr>
              <a:t>, NhP1</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Line Type: </a:t>
            </a:r>
            <a:r>
              <a:rPr lang="en-US" sz="1800" b="1">
                <a:effectLst/>
                <a:latin typeface="Bosch Office Sans" pitchFamily="2" charset="0"/>
              </a:rPr>
              <a:t>SMT</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Product Team: </a:t>
            </a:r>
            <a:r>
              <a:rPr lang="en-US" sz="1800" b="1">
                <a:effectLst/>
                <a:latin typeface="Bosch Office Sans" pitchFamily="2" charset="0"/>
              </a:rPr>
              <a:t>PT-SMT</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Data: Productivity (Utilization, Downtimes, Cycle Times, Parts Produced)</a:t>
            </a:r>
            <a:endParaRPr lang="en-US" sz="1800">
              <a:effectLst/>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3316474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Scrap reduction – Recipe recommendation (can relate to </a:t>
            </a:r>
          </a:p>
        </p:txBody>
      </p:sp>
      <p:sp>
        <p:nvSpPr>
          <p:cNvPr id="4" name="Slide Number Placeholder 3"/>
          <p:cNvSpPr>
            <a:spLocks noGrp="1"/>
          </p:cNvSpPr>
          <p:nvPr>
            <p:ph type="sldNum" sz="quarter" idx="5"/>
          </p:nvPr>
        </p:nvSpPr>
        <p:spPr/>
        <p:txBody>
          <a:bodyPr/>
          <a:lstStyle/>
          <a:p>
            <a:fld id="{492D48B2-9EB0-4B37-9B35-FC11E2EA535A}" type="slidenum">
              <a:rPr lang="de-DE" smtClean="0"/>
              <a:t>3</a:t>
            </a:fld>
            <a:endParaRPr lang="de-DE"/>
          </a:p>
        </p:txBody>
      </p:sp>
    </p:spTree>
    <p:extLst>
      <p:ext uri="{BB962C8B-B14F-4D97-AF65-F5344CB8AC3E}">
        <p14:creationId xmlns:p14="http://schemas.microsoft.com/office/powerpoint/2010/main" val="284097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defRPr/>
            </a:pPr>
            <a:r>
              <a:rPr lang="en-US" b="1">
                <a:solidFill>
                  <a:srgbClr val="C00C79"/>
                </a:solidFill>
                <a:latin typeface="+mj-lt"/>
                <a:ea typeface="Calibri Light"/>
                <a:cs typeface="Calibri Light"/>
              </a:rPr>
              <a:t> </a:t>
            </a:r>
            <a:endParaRPr lang="en-US" sz="1200" b="1">
              <a:solidFill>
                <a:srgbClr val="C00C79"/>
              </a:solidFill>
              <a:latin typeface="+mj-lt"/>
              <a:ea typeface="+mj-ea"/>
              <a:cs typeface="+mj-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8010C7-98D8-4618-A9E2-981DD8ED01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0010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800" dirty="0">
                <a:effectLst/>
                <a:latin typeface="Bosch Office Sans" pitchFamily="2" charset="0"/>
              </a:rPr>
              <a:t>BU: Mobility Electronics (ME)</a:t>
            </a:r>
            <a:endParaRPr lang="en-US"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dirty="0">
                <a:effectLst/>
                <a:latin typeface="Bosch Office Sans" pitchFamily="2" charset="0"/>
              </a:rPr>
              <a:t>Plants: </a:t>
            </a:r>
            <a:r>
              <a:rPr lang="en-US" sz="1800" b="1" dirty="0" err="1">
                <a:effectLst/>
                <a:latin typeface="Bosch Office Sans" pitchFamily="2" charset="0"/>
              </a:rPr>
              <a:t>CljP</a:t>
            </a:r>
            <a:r>
              <a:rPr lang="en-US" sz="1800" b="1" dirty="0">
                <a:effectLst/>
                <a:latin typeface="Bosch Office Sans" pitchFamily="2" charset="0"/>
              </a:rPr>
              <a:t>, </a:t>
            </a:r>
            <a:r>
              <a:rPr lang="en-US" sz="1800" b="1" dirty="0" err="1">
                <a:effectLst/>
                <a:latin typeface="Bosch Office Sans" pitchFamily="2" charset="0"/>
              </a:rPr>
              <a:t>JuP</a:t>
            </a:r>
            <a:r>
              <a:rPr lang="en-US" sz="1800" b="1" dirty="0">
                <a:effectLst/>
                <a:latin typeface="Bosch Office Sans" pitchFamily="2" charset="0"/>
              </a:rPr>
              <a:t>, NhP1</a:t>
            </a:r>
            <a:endParaRPr lang="en-US"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dirty="0">
                <a:effectLst/>
                <a:latin typeface="Bosch Office Sans" pitchFamily="2" charset="0"/>
              </a:rPr>
              <a:t>Line Type: </a:t>
            </a:r>
            <a:r>
              <a:rPr lang="en-US" sz="1800" b="1" dirty="0">
                <a:effectLst/>
                <a:latin typeface="Bosch Office Sans" pitchFamily="2" charset="0"/>
              </a:rPr>
              <a:t>SMT</a:t>
            </a:r>
            <a:endParaRPr lang="en-US"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dirty="0">
                <a:effectLst/>
                <a:latin typeface="Bosch Office Sans" pitchFamily="2" charset="0"/>
              </a:rPr>
              <a:t>Product Team: </a:t>
            </a:r>
            <a:r>
              <a:rPr lang="en-US" sz="1800" b="1" dirty="0">
                <a:effectLst/>
                <a:latin typeface="Bosch Office Sans" pitchFamily="2" charset="0"/>
              </a:rPr>
              <a:t>PT-SMT</a:t>
            </a:r>
            <a:endParaRPr lang="en-US"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dirty="0">
                <a:effectLst/>
                <a:latin typeface="Bosch Office Sans" pitchFamily="2" charset="0"/>
              </a:rPr>
              <a:t>Data: Productivity (Utilization, Downtimes, Cycle Times, Parts Produced)</a:t>
            </a:r>
            <a:endParaRPr lang="en-US" sz="18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2362446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2D48B2-9EB0-4B37-9B35-FC11E2EA535A}" type="slidenum">
              <a:rPr lang="de-DE" smtClean="0"/>
              <a:t>41</a:t>
            </a:fld>
            <a:endParaRPr lang="de-DE"/>
          </a:p>
        </p:txBody>
      </p:sp>
    </p:spTree>
    <p:extLst>
      <p:ext uri="{BB962C8B-B14F-4D97-AF65-F5344CB8AC3E}">
        <p14:creationId xmlns:p14="http://schemas.microsoft.com/office/powerpoint/2010/main" val="3118343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2D48B2-9EB0-4B37-9B35-FC11E2EA535A}" type="slidenum">
              <a:rPr lang="de-DE" smtClean="0"/>
              <a:t>43</a:t>
            </a:fld>
            <a:endParaRPr lang="de-DE"/>
          </a:p>
        </p:txBody>
      </p:sp>
    </p:spTree>
    <p:extLst>
      <p:ext uri="{BB962C8B-B14F-4D97-AF65-F5344CB8AC3E}">
        <p14:creationId xmlns:p14="http://schemas.microsoft.com/office/powerpoint/2010/main" val="3465315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Wheel type and furnace type based recipe models</a:t>
            </a:r>
          </a:p>
          <a:p>
            <a:r>
              <a:rPr lang="en-US"/>
              <a:t>10k wheels / day -&gt; reduced from 290 to 130 defects</a:t>
            </a:r>
          </a:p>
          <a:p>
            <a:endParaRPr lang="en-US"/>
          </a:p>
        </p:txBody>
      </p:sp>
      <p:sp>
        <p:nvSpPr>
          <p:cNvPr id="4" name="Slide Number Placeholder 3"/>
          <p:cNvSpPr>
            <a:spLocks noGrp="1"/>
          </p:cNvSpPr>
          <p:nvPr>
            <p:ph type="sldNum" sz="quarter" idx="5"/>
          </p:nvPr>
        </p:nvSpPr>
        <p:spPr/>
        <p:txBody>
          <a:bodyPr/>
          <a:lstStyle/>
          <a:p>
            <a:fld id="{492D48B2-9EB0-4B37-9B35-FC11E2EA535A}" type="slidenum">
              <a:rPr lang="de-DE" smtClean="0"/>
              <a:t>44</a:t>
            </a:fld>
            <a:endParaRPr lang="de-DE"/>
          </a:p>
        </p:txBody>
      </p:sp>
    </p:spTree>
    <p:extLst>
      <p:ext uri="{BB962C8B-B14F-4D97-AF65-F5344CB8AC3E}">
        <p14:creationId xmlns:p14="http://schemas.microsoft.com/office/powerpoint/2010/main" val="23273207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Scrap reduction – Recipe recommendation (can relate to </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1722043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Efficiency, Experience and Effectiveness</a:t>
            </a:r>
          </a:p>
        </p:txBody>
      </p:sp>
      <p:sp>
        <p:nvSpPr>
          <p:cNvPr id="4" name="Slide Number Placeholder 3"/>
          <p:cNvSpPr>
            <a:spLocks noGrp="1"/>
          </p:cNvSpPr>
          <p:nvPr>
            <p:ph type="sldNum" sz="quarter" idx="5"/>
          </p:nvPr>
        </p:nvSpPr>
        <p:spPr/>
        <p:txBody>
          <a:bodyPr/>
          <a:lstStyle/>
          <a:p>
            <a:fld id="{492D48B2-9EB0-4B37-9B35-FC11E2EA535A}" type="slidenum">
              <a:rPr lang="de-DE" smtClean="0"/>
              <a:t>4</a:t>
            </a:fld>
            <a:endParaRPr lang="de-DE"/>
          </a:p>
        </p:txBody>
      </p:sp>
    </p:spTree>
    <p:extLst>
      <p:ext uri="{BB962C8B-B14F-4D97-AF65-F5344CB8AC3E}">
        <p14:creationId xmlns:p14="http://schemas.microsoft.com/office/powerpoint/2010/main" val="2635562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Deployment and Support</a:t>
            </a:r>
          </a:p>
          <a:p>
            <a:endParaRPr lang="en-US"/>
          </a:p>
          <a:p>
            <a:pPr marL="171450" indent="-171450">
              <a:buFont typeface="Arial" panose="020B0604020202020204" pitchFamily="34" charset="0"/>
              <a:buChar char="•"/>
            </a:pPr>
            <a:r>
              <a:rPr lang="en-US"/>
              <a:t>Application configuration</a:t>
            </a:r>
          </a:p>
          <a:p>
            <a:pPr marL="171450" indent="-171450">
              <a:buFont typeface="Arial" panose="020B0604020202020204" pitchFamily="34" charset="0"/>
              <a:buChar char="•"/>
            </a:pPr>
            <a:r>
              <a:rPr lang="en-US"/>
              <a:t>Knowledge base support</a:t>
            </a:r>
          </a:p>
          <a:p>
            <a:pPr marL="171450" indent="-171450">
              <a:buFont typeface="Arial" panose="020B0604020202020204" pitchFamily="34" charset="0"/>
              <a:buChar char="•"/>
            </a:pPr>
            <a:r>
              <a:rPr lang="en-US"/>
              <a:t>Data Insights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Recommendation</a:t>
            </a:r>
          </a:p>
          <a:p>
            <a:pPr marL="0" indent="0">
              <a:buFont typeface="Arial" panose="020B0604020202020204" pitchFamily="34" charset="0"/>
              <a:buNone/>
            </a:pPr>
            <a:endParaRPr lang="en-US"/>
          </a:p>
          <a:p>
            <a:pPr marL="0" indent="0">
              <a:buFont typeface="Arial" panose="020B0604020202020204" pitchFamily="34" charset="0"/>
              <a:buNone/>
            </a:pPr>
            <a:r>
              <a:rPr lang="en-US"/>
              <a:t>Consulting as a Horizontal</a:t>
            </a: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492D48B2-9EB0-4B37-9B35-FC11E2EA535A}" type="slidenum">
              <a:rPr lang="de-DE" smtClean="0"/>
              <a:t>5</a:t>
            </a:fld>
            <a:endParaRPr lang="de-DE"/>
          </a:p>
        </p:txBody>
      </p:sp>
    </p:spTree>
    <p:extLst>
      <p:ext uri="{BB962C8B-B14F-4D97-AF65-F5344CB8AC3E}">
        <p14:creationId xmlns:p14="http://schemas.microsoft.com/office/powerpoint/2010/main" val="1557706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Deployment and Support</a:t>
            </a:r>
          </a:p>
          <a:p>
            <a:endParaRPr lang="en-US"/>
          </a:p>
          <a:p>
            <a:pPr marL="171450" indent="-171450">
              <a:buFont typeface="Arial" panose="020B0604020202020204" pitchFamily="34" charset="0"/>
              <a:buChar char="•"/>
            </a:pPr>
            <a:r>
              <a:rPr lang="en-US"/>
              <a:t>Application configuration</a:t>
            </a:r>
          </a:p>
          <a:p>
            <a:pPr marL="171450" indent="-171450">
              <a:buFont typeface="Arial" panose="020B0604020202020204" pitchFamily="34" charset="0"/>
              <a:buChar char="•"/>
            </a:pPr>
            <a:r>
              <a:rPr lang="en-US"/>
              <a:t>Knowledge base support</a:t>
            </a:r>
          </a:p>
          <a:p>
            <a:pPr marL="171450" indent="-171450">
              <a:buFont typeface="Arial" panose="020B0604020202020204" pitchFamily="34" charset="0"/>
              <a:buChar char="•"/>
            </a:pPr>
            <a:r>
              <a:rPr lang="en-US"/>
              <a:t>Data Insights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Recommendation</a:t>
            </a:r>
          </a:p>
          <a:p>
            <a:pPr marL="0" indent="0">
              <a:buFont typeface="Arial" panose="020B0604020202020204" pitchFamily="34" charset="0"/>
              <a:buNone/>
            </a:pPr>
            <a:endParaRPr lang="en-US"/>
          </a:p>
          <a:p>
            <a:pPr marL="0" indent="0">
              <a:buFont typeface="Arial" panose="020B0604020202020204" pitchFamily="34" charset="0"/>
              <a:buNone/>
            </a:pPr>
            <a:r>
              <a:rPr lang="en-US"/>
              <a:t>Consulting as a Horizontal</a:t>
            </a: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492D48B2-9EB0-4B37-9B35-FC11E2EA535A}" type="slidenum">
              <a:rPr lang="de-DE" smtClean="0"/>
              <a:t>8</a:t>
            </a:fld>
            <a:endParaRPr lang="de-DE"/>
          </a:p>
        </p:txBody>
      </p:sp>
    </p:spTree>
    <p:extLst>
      <p:ext uri="{BB962C8B-B14F-4D97-AF65-F5344CB8AC3E}">
        <p14:creationId xmlns:p14="http://schemas.microsoft.com/office/powerpoint/2010/main" val="4240132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Deployment and Support</a:t>
            </a:r>
          </a:p>
          <a:p>
            <a:endParaRPr lang="en-US"/>
          </a:p>
          <a:p>
            <a:pPr marL="171450" indent="-171450">
              <a:buFont typeface="Arial" panose="020B0604020202020204" pitchFamily="34" charset="0"/>
              <a:buChar char="•"/>
            </a:pPr>
            <a:r>
              <a:rPr lang="en-US"/>
              <a:t>Application configuration</a:t>
            </a:r>
          </a:p>
          <a:p>
            <a:pPr marL="171450" indent="-171450">
              <a:buFont typeface="Arial" panose="020B0604020202020204" pitchFamily="34" charset="0"/>
              <a:buChar char="•"/>
            </a:pPr>
            <a:r>
              <a:rPr lang="en-US"/>
              <a:t>Knowledge base support</a:t>
            </a:r>
          </a:p>
          <a:p>
            <a:pPr marL="171450" indent="-171450">
              <a:buFont typeface="Arial" panose="020B0604020202020204" pitchFamily="34" charset="0"/>
              <a:buChar char="•"/>
            </a:pPr>
            <a:r>
              <a:rPr lang="en-US"/>
              <a:t>Data Insights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Recommendation</a:t>
            </a:r>
          </a:p>
          <a:p>
            <a:pPr marL="0" indent="0">
              <a:buFont typeface="Arial" panose="020B0604020202020204" pitchFamily="34" charset="0"/>
              <a:buNone/>
            </a:pPr>
            <a:endParaRPr lang="en-US"/>
          </a:p>
          <a:p>
            <a:pPr marL="0" indent="0">
              <a:buFont typeface="Arial" panose="020B0604020202020204" pitchFamily="34" charset="0"/>
              <a:buNone/>
            </a:pPr>
            <a:r>
              <a:rPr lang="en-US"/>
              <a:t>Consulting as a Horizontal</a:t>
            </a: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492D48B2-9EB0-4B37-9B35-FC11E2EA535A}" type="slidenum">
              <a:rPr lang="de-DE" smtClean="0"/>
              <a:t>9</a:t>
            </a:fld>
            <a:endParaRPr lang="de-DE"/>
          </a:p>
        </p:txBody>
      </p:sp>
    </p:spTree>
    <p:extLst>
      <p:ext uri="{BB962C8B-B14F-4D97-AF65-F5344CB8AC3E}">
        <p14:creationId xmlns:p14="http://schemas.microsoft.com/office/powerpoint/2010/main" val="3101408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800">
                <a:effectLst/>
                <a:latin typeface="Bosch Office Sans" pitchFamily="2" charset="0"/>
              </a:rPr>
              <a:t>BU: Mobility Electronics (ME)</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Plants: </a:t>
            </a:r>
            <a:r>
              <a:rPr lang="en-US" sz="1800" b="1" err="1">
                <a:effectLst/>
                <a:latin typeface="Bosch Office Sans" pitchFamily="2" charset="0"/>
              </a:rPr>
              <a:t>CljP</a:t>
            </a:r>
            <a:r>
              <a:rPr lang="en-US" sz="1800" b="1">
                <a:effectLst/>
                <a:latin typeface="Bosch Office Sans" pitchFamily="2" charset="0"/>
              </a:rPr>
              <a:t>, </a:t>
            </a:r>
            <a:r>
              <a:rPr lang="en-US" sz="1800" b="1" err="1">
                <a:effectLst/>
                <a:latin typeface="Bosch Office Sans" pitchFamily="2" charset="0"/>
              </a:rPr>
              <a:t>JuP</a:t>
            </a:r>
            <a:r>
              <a:rPr lang="en-US" sz="1800" b="1">
                <a:effectLst/>
                <a:latin typeface="Bosch Office Sans" pitchFamily="2" charset="0"/>
              </a:rPr>
              <a:t>, NhP1</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Line Type: </a:t>
            </a:r>
            <a:r>
              <a:rPr lang="en-US" sz="1800" b="1">
                <a:effectLst/>
                <a:latin typeface="Bosch Office Sans" pitchFamily="2" charset="0"/>
              </a:rPr>
              <a:t>SMT</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Product Team: </a:t>
            </a:r>
            <a:r>
              <a:rPr lang="en-US" sz="1800" b="1">
                <a:effectLst/>
                <a:latin typeface="Bosch Office Sans" pitchFamily="2" charset="0"/>
              </a:rPr>
              <a:t>PT-SMT</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Data: Productivity (Utilization, Downtimes, Cycle Times, Parts Produced)</a:t>
            </a:r>
            <a:endParaRPr lang="en-US" sz="1800">
              <a:effectLst/>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2771704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DAR Analysis</a:t>
            </a:r>
          </a:p>
        </p:txBody>
      </p:sp>
      <p:sp>
        <p:nvSpPr>
          <p:cNvPr id="4" name="Slide Number Placeholder 3"/>
          <p:cNvSpPr>
            <a:spLocks noGrp="1"/>
          </p:cNvSpPr>
          <p:nvPr>
            <p:ph type="sldNum" sz="quarter" idx="5"/>
          </p:nvPr>
        </p:nvSpPr>
        <p:spPr/>
        <p:txBody>
          <a:bodyPr/>
          <a:lstStyle/>
          <a:p>
            <a:fld id="{492D48B2-9EB0-4B37-9B35-FC11E2EA535A}" type="slidenum">
              <a:rPr lang="de-DE" smtClean="0"/>
              <a:t>15</a:t>
            </a:fld>
            <a:endParaRPr lang="de-DE"/>
          </a:p>
        </p:txBody>
      </p:sp>
    </p:spTree>
    <p:extLst>
      <p:ext uri="{BB962C8B-B14F-4D97-AF65-F5344CB8AC3E}">
        <p14:creationId xmlns:p14="http://schemas.microsoft.com/office/powerpoint/2010/main" val="3714452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800">
                <a:effectLst/>
                <a:latin typeface="Bosch Office Sans" pitchFamily="2" charset="0"/>
              </a:rPr>
              <a:t>BU: Mobility Electronics (ME)</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Plants: </a:t>
            </a:r>
            <a:r>
              <a:rPr lang="en-US" sz="1800" b="1" err="1">
                <a:effectLst/>
                <a:latin typeface="Bosch Office Sans" pitchFamily="2" charset="0"/>
              </a:rPr>
              <a:t>CljP</a:t>
            </a:r>
            <a:r>
              <a:rPr lang="en-US" sz="1800" b="1">
                <a:effectLst/>
                <a:latin typeface="Bosch Office Sans" pitchFamily="2" charset="0"/>
              </a:rPr>
              <a:t>, </a:t>
            </a:r>
            <a:r>
              <a:rPr lang="en-US" sz="1800" b="1" err="1">
                <a:effectLst/>
                <a:latin typeface="Bosch Office Sans" pitchFamily="2" charset="0"/>
              </a:rPr>
              <a:t>JuP</a:t>
            </a:r>
            <a:r>
              <a:rPr lang="en-US" sz="1800" b="1">
                <a:effectLst/>
                <a:latin typeface="Bosch Office Sans" pitchFamily="2" charset="0"/>
              </a:rPr>
              <a:t>, NhP1</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Line Type: </a:t>
            </a:r>
            <a:r>
              <a:rPr lang="en-US" sz="1800" b="1">
                <a:effectLst/>
                <a:latin typeface="Bosch Office Sans" pitchFamily="2" charset="0"/>
              </a:rPr>
              <a:t>SMT</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Product Team: </a:t>
            </a:r>
            <a:r>
              <a:rPr lang="en-US" sz="1800" b="1">
                <a:effectLst/>
                <a:latin typeface="Bosch Office Sans" pitchFamily="2" charset="0"/>
              </a:rPr>
              <a:t>PT-SMT</a:t>
            </a:r>
            <a:endParaRPr lang="en-US" sz="18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Bosch Office Sans" pitchFamily="2" charset="0"/>
              </a:rPr>
              <a:t>Data: Productivity (Utilization, Downtimes, Cycle Times, Parts Produced)</a:t>
            </a:r>
            <a:endParaRPr lang="en-US" sz="1800">
              <a:effectLst/>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884635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w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BF558F48-F6D6-4568-8DA6-55FAE81CC26F}"/>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547200" y="2602898"/>
            <a:ext cx="9268637" cy="1507549"/>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7" name="Text Placeholder 2">
            <a:extLst>
              <a:ext uri="{FF2B5EF4-FFF2-40B4-BE49-F238E27FC236}">
                <a16:creationId xmlns:a16="http://schemas.microsoft.com/office/drawing/2014/main" id="{77B0DFCC-F037-4745-849A-E2902A32AC76}"/>
              </a:ext>
            </a:extLst>
          </p:cNvPr>
          <p:cNvSpPr>
            <a:spLocks noGrp="1"/>
          </p:cNvSpPr>
          <p:nvPr>
            <p:ph type="body" sz="quarter" idx="1" hasCustomPrompt="1"/>
          </p:nvPr>
        </p:nvSpPr>
        <p:spPr>
          <a:xfrm>
            <a:off x="547200" y="4241130"/>
            <a:ext cx="9268637"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4" name="SuperGraphic">
            <a:extLst>
              <a:ext uri="{FF2B5EF4-FFF2-40B4-BE49-F238E27FC236}">
                <a16:creationId xmlns:a16="http://schemas.microsoft.com/office/drawing/2014/main" id="{862C2846-F73C-4F37-B810-57D2567D11EB}"/>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0969200" cy="2056725"/>
          </a:xfrm>
          <a:prstGeom prst="rect">
            <a:avLst/>
          </a:prstGeom>
        </p:spPr>
      </p:pic>
    </p:spTree>
    <p:extLst>
      <p:ext uri="{BB962C8B-B14F-4D97-AF65-F5344CB8AC3E}">
        <p14:creationId xmlns:p14="http://schemas.microsoft.com/office/powerpoint/2010/main" val="2149848536"/>
      </p:ext>
    </p:extLst>
  </p:cSld>
  <p:clrMapOvr>
    <a:masterClrMapping/>
  </p:clrMapOvr>
  <p:hf sldNum="0" hdr="0" ftr="0" dt="0"/>
  <p:extLst>
    <p:ext uri="{DCECCB84-F9BA-43D5-87BE-67443E8EF086}">
      <p15:sldGuideLst xmlns:p15="http://schemas.microsoft.com/office/powerpoint/2012/main">
        <p15:guide id="1" pos="342" userDrawn="1">
          <p15:clr>
            <a:srgbClr val="FBAE40"/>
          </p15:clr>
        </p15:guide>
        <p15:guide id="2" pos="6185" userDrawn="1">
          <p15:clr>
            <a:srgbClr val="FBAE40"/>
          </p15:clr>
        </p15:guide>
        <p15:guide id="3" orient="horz" pos="1639" userDrawn="1">
          <p15:clr>
            <a:srgbClr val="FBAE40"/>
          </p15:clr>
        </p15:guide>
        <p15:guide id="4" orient="horz" pos="2590" userDrawn="1">
          <p15:clr>
            <a:srgbClr val="FBAE40"/>
          </p15:clr>
        </p15:guide>
        <p15:guide id="5" orient="horz" pos="2669" userDrawn="1">
          <p15:clr>
            <a:srgbClr val="FBAE40"/>
          </p15:clr>
        </p15:guide>
        <p15:guide id="6" orient="horz" pos="346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hite logo vertical ">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1" y="0"/>
            <a:ext cx="10899775" cy="6170400"/>
          </a:xfrm>
          <a:blipFill dpi="0" rotWithShape="1">
            <a:blip r:embed="rId2">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pic>
        <p:nvPicPr>
          <p:cNvPr id="6" name="SuperGraphic">
            <a:extLst>
              <a:ext uri="{FF2B5EF4-FFF2-40B4-BE49-F238E27FC236}">
                <a16:creationId xmlns:a16="http://schemas.microsoft.com/office/drawing/2014/main" id="{2D38AACD-EB97-4B81-ACAA-2074E22BBC01}"/>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
        <p:nvSpPr>
          <p:cNvPr id="2" name="Logo">
            <a:extLst>
              <a:ext uri="{FF2B5EF4-FFF2-40B4-BE49-F238E27FC236}">
                <a16:creationId xmlns:a16="http://schemas.microsoft.com/office/drawing/2014/main" id="{F002D116-88B8-2720-FAAC-860765E59F72}"/>
              </a:ext>
            </a:extLst>
          </p:cNvPr>
          <p:cNvSpPr>
            <a:spLocks noGrp="1"/>
          </p:cNvSpPr>
          <p:nvPr>
            <p:ph type="body" sz="quarter" idx="99" hasCustomPrompt="1"/>
          </p:nvPr>
        </p:nvSpPr>
        <p:spPr>
          <a:xfrm>
            <a:off x="9672212" y="5561282"/>
            <a:ext cx="1231531" cy="506144"/>
          </a:xfrm>
          <a:blipFill>
            <a:blip r:embed="rId4"/>
            <a:stretch>
              <a:fillRect/>
            </a:stretch>
          </a:blipFill>
        </p:spPr>
        <p:txBody>
          <a:bodyPr anchor="t" anchorCtr="0"/>
          <a:lstStyle>
            <a:lvl1pPr marL="0" indent="0" algn="l">
              <a:buFontTx/>
              <a:buNone/>
              <a:defRPr sz="100">
                <a:noFill/>
              </a:defRPr>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a:t> </a:t>
            </a:r>
            <a:endParaRPr lang="de-DE"/>
          </a:p>
        </p:txBody>
      </p:sp>
    </p:spTree>
    <p:extLst>
      <p:ext uri="{BB962C8B-B14F-4D97-AF65-F5344CB8AC3E}">
        <p14:creationId xmlns:p14="http://schemas.microsoft.com/office/powerpoint/2010/main" val="1382321029"/>
      </p:ext>
    </p:extLst>
  </p:cSld>
  <p:clrMapOvr>
    <a:masterClrMapping/>
  </p:clrMapOvr>
  <p:hf sldNum="0" hdr="0" ftr="0" dt="0"/>
  <p:extLst>
    <p:ext uri="{DCECCB84-F9BA-43D5-87BE-67443E8EF086}">
      <p15:sldGuideLst xmlns:p15="http://schemas.microsoft.com/office/powerpoint/2012/main">
        <p15:guide id="2" pos="686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 Content ">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05200" y="1296000"/>
            <a:ext cx="10558800" cy="4240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 name="Slide Number Placeholder 1">
            <a:extLst>
              <a:ext uri="{FF2B5EF4-FFF2-40B4-BE49-F238E27FC236}">
                <a16:creationId xmlns:a16="http://schemas.microsoft.com/office/drawing/2014/main" id="{183261F3-E57F-4170-BD7E-F44931BED289}"/>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2 Vertic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3" name="Content Placeholder 1"/>
          <p:cNvSpPr>
            <a:spLocks noGrp="1"/>
          </p:cNvSpPr>
          <p:nvPr>
            <p:ph sz="half" idx="1" hasCustomPrompt="1"/>
          </p:nvPr>
        </p:nvSpPr>
        <p:spPr>
          <a:xfrm>
            <a:off x="205200" y="1296000"/>
            <a:ext cx="4914000" cy="4240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2"/>
          <p:cNvSpPr>
            <a:spLocks noGrp="1"/>
          </p:cNvSpPr>
          <p:nvPr>
            <p:ph sz="half" idx="2" hasCustomPrompt="1"/>
          </p:nvPr>
        </p:nvSpPr>
        <p:spPr>
          <a:xfrm>
            <a:off x="5853600" y="1295999"/>
            <a:ext cx="4914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2" name="Slide Number Placeholder 1">
            <a:extLst>
              <a:ext uri="{FF2B5EF4-FFF2-40B4-BE49-F238E27FC236}">
                <a16:creationId xmlns:a16="http://schemas.microsoft.com/office/drawing/2014/main" id="{4A6EE88F-E97F-46A3-8AB7-354C833CFFAB}"/>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3 Vertical contents ">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3" name="Content Placeholder 1"/>
          <p:cNvSpPr>
            <a:spLocks noGrp="1"/>
          </p:cNvSpPr>
          <p:nvPr>
            <p:ph sz="half" idx="1" hasCustomPrompt="1"/>
          </p:nvPr>
        </p:nvSpPr>
        <p:spPr>
          <a:xfrm>
            <a:off x="205200" y="1296000"/>
            <a:ext cx="3168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0600" y="1296000"/>
            <a:ext cx="3168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96000" y="1295999"/>
            <a:ext cx="3168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AttachmentRemark">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2" name="Slide Number Placeholder 1">
            <a:extLst>
              <a:ext uri="{FF2B5EF4-FFF2-40B4-BE49-F238E27FC236}">
                <a16:creationId xmlns:a16="http://schemas.microsoft.com/office/drawing/2014/main" id="{21F85651-AA1F-4EE5-A69C-0361B9A97953}"/>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5" userDrawn="1">
          <p15:clr>
            <a:srgbClr val="FBAE40"/>
          </p15:clr>
        </p15:guide>
        <p15:guide id="10" pos="4453" userDrawn="1">
          <p15:clr>
            <a:srgbClr val="FBAE40"/>
          </p15:clr>
        </p15:guide>
        <p15:guide id="11" pos="478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4 Vertical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5399"/>
            <a:ext cx="25416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877600" y="1295400"/>
            <a:ext cx="25416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3" hasCustomPrompt="1"/>
          </p:nvPr>
        </p:nvSpPr>
        <p:spPr>
          <a:xfrm>
            <a:off x="5550000" y="1295399"/>
            <a:ext cx="25416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8222400" y="1295400"/>
            <a:ext cx="2541600" cy="4240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2" name="Slide Number Placeholder 1">
            <a:extLst>
              <a:ext uri="{FF2B5EF4-FFF2-40B4-BE49-F238E27FC236}">
                <a16:creationId xmlns:a16="http://schemas.microsoft.com/office/drawing/2014/main" id="{4E68EDC3-D46C-4E18-BC78-B9478A7BDC83}"/>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1731" userDrawn="1">
          <p15:clr>
            <a:srgbClr val="FBAE40"/>
          </p15:clr>
        </p15:guide>
        <p15:guide id="9" pos="1810" userDrawn="1">
          <p15:clr>
            <a:srgbClr val="FBAE40"/>
          </p15:clr>
        </p15:guide>
        <p15:guide id="10" pos="3417" userDrawn="1">
          <p15:clr>
            <a:srgbClr val="FBAE40"/>
          </p15:clr>
        </p15:guide>
        <p15:guide id="11" pos="3495" userDrawn="1">
          <p15:clr>
            <a:srgbClr val="FBAE40"/>
          </p15:clr>
        </p15:guide>
        <p15:guide id="12" pos="5098" userDrawn="1">
          <p15:clr>
            <a:srgbClr val="FBAE40"/>
          </p15:clr>
        </p15:guide>
        <p15:guide id="13" pos="517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2 Horizont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105588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05200" y="3481200"/>
            <a:ext cx="105588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2" name="Slide Number Placeholder 1">
            <a:extLst>
              <a:ext uri="{FF2B5EF4-FFF2-40B4-BE49-F238E27FC236}">
                <a16:creationId xmlns:a16="http://schemas.microsoft.com/office/drawing/2014/main" id="{D337342F-2EB7-4EB1-963F-314A664F0F2C}"/>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2 x 2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5850000" y="1295999"/>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2" hasCustomPrompt="1"/>
          </p:nvPr>
        </p:nvSpPr>
        <p:spPr>
          <a:xfrm>
            <a:off x="205200" y="3481200"/>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5850000" y="3481200"/>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2" name="Slide Number Placeholder 1">
            <a:extLst>
              <a:ext uri="{FF2B5EF4-FFF2-40B4-BE49-F238E27FC236}">
                <a16:creationId xmlns:a16="http://schemas.microsoft.com/office/drawing/2014/main" id="{685D5130-F453-4F60-9091-CC67A95125AD}"/>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3225" userDrawn="1">
          <p15:clr>
            <a:srgbClr val="FBAE40"/>
          </p15:clr>
        </p15:guide>
        <p15:guide id="11" pos="368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3 x 2 Contents ">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3900600" y="1295999"/>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96000" y="1295999"/>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2" hasCustomPrompt="1"/>
          </p:nvPr>
        </p:nvSpPr>
        <p:spPr>
          <a:xfrm>
            <a:off x="205200" y="34812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5"/>
          <p:cNvSpPr>
            <a:spLocks noGrp="1"/>
          </p:cNvSpPr>
          <p:nvPr>
            <p:ph sz="half" idx="4" hasCustomPrompt="1"/>
          </p:nvPr>
        </p:nvSpPr>
        <p:spPr>
          <a:xfrm>
            <a:off x="3900600" y="34812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6"/>
          <p:cNvSpPr>
            <a:spLocks noGrp="1"/>
          </p:cNvSpPr>
          <p:nvPr>
            <p:ph sz="half" idx="6" hasCustomPrompt="1"/>
          </p:nvPr>
        </p:nvSpPr>
        <p:spPr>
          <a:xfrm>
            <a:off x="7596000" y="34812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6" name="AttachmentRemark">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2" name="Slide Number Placeholder 1">
            <a:extLst>
              <a:ext uri="{FF2B5EF4-FFF2-40B4-BE49-F238E27FC236}">
                <a16:creationId xmlns:a16="http://schemas.microsoft.com/office/drawing/2014/main" id="{8CC4D98D-B6D0-4EAC-B595-B1B3F34F74E1}"/>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7" userDrawn="1">
          <p15:clr>
            <a:srgbClr val="FBAE40"/>
          </p15:clr>
        </p15:guide>
        <p15:guide id="10" pos="4453" userDrawn="1">
          <p15:clr>
            <a:srgbClr val="FBAE40"/>
          </p15:clr>
        </p15:guide>
        <p15:guide id="11" pos="4782" userDrawn="1">
          <p15:clr>
            <a:srgbClr val="FBAE40"/>
          </p15:clr>
        </p15:guide>
        <p15:guide id="12" orient="horz" pos="2113" userDrawn="1">
          <p15:clr>
            <a:srgbClr val="FBAE40"/>
          </p15:clr>
        </p15:guide>
        <p15:guide id="13" orient="horz" pos="219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4 x 2 Contents ">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2877600" y="1295999"/>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0000" y="12960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4"/>
          <p:cNvSpPr>
            <a:spLocks noGrp="1"/>
          </p:cNvSpPr>
          <p:nvPr>
            <p:ph sz="half" idx="7" hasCustomPrompt="1"/>
          </p:nvPr>
        </p:nvSpPr>
        <p:spPr>
          <a:xfrm>
            <a:off x="8222400" y="1295999"/>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5"/>
          <p:cNvSpPr>
            <a:spLocks noGrp="1"/>
          </p:cNvSpPr>
          <p:nvPr>
            <p:ph sz="half" idx="2" hasCustomPrompt="1"/>
          </p:nvPr>
        </p:nvSpPr>
        <p:spPr>
          <a:xfrm>
            <a:off x="2052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6"/>
          <p:cNvSpPr>
            <a:spLocks noGrp="1"/>
          </p:cNvSpPr>
          <p:nvPr>
            <p:ph sz="half" idx="4" hasCustomPrompt="1"/>
          </p:nvPr>
        </p:nvSpPr>
        <p:spPr>
          <a:xfrm>
            <a:off x="28776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7">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00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8"/>
          <p:cNvSpPr>
            <a:spLocks noGrp="1"/>
          </p:cNvSpPr>
          <p:nvPr>
            <p:ph sz="half" idx="8" hasCustomPrompt="1"/>
          </p:nvPr>
        </p:nvSpPr>
        <p:spPr>
          <a:xfrm>
            <a:off x="82224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AttachmentRemark">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2" name="Slide Number Placeholder 1">
            <a:extLst>
              <a:ext uri="{FF2B5EF4-FFF2-40B4-BE49-F238E27FC236}">
                <a16:creationId xmlns:a16="http://schemas.microsoft.com/office/drawing/2014/main" id="{C3FE2449-86F7-413D-AD74-17B8BDC576AB}"/>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1731" userDrawn="1">
          <p15:clr>
            <a:srgbClr val="FBAE40"/>
          </p15:clr>
        </p15:guide>
        <p15:guide id="11" pos="1810" userDrawn="1">
          <p15:clr>
            <a:srgbClr val="FBAE40"/>
          </p15:clr>
        </p15:guide>
        <p15:guide id="12" pos="3416" userDrawn="1">
          <p15:clr>
            <a:srgbClr val="FBAE40"/>
          </p15:clr>
        </p15:guide>
        <p15:guide id="13" pos="3497" userDrawn="1">
          <p15:clr>
            <a:srgbClr val="FBAE40"/>
          </p15:clr>
        </p15:guide>
        <p15:guide id="14" pos="5098" userDrawn="1">
          <p15:clr>
            <a:srgbClr val="FBAE40"/>
          </p15:clr>
        </p15:guide>
        <p15:guide id="15" pos="517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line only ">
    <p:spTree>
      <p:nvGrpSpPr>
        <p:cNvPr id="1" name=""/>
        <p:cNvGrpSpPr/>
        <p:nvPr/>
      </p:nvGrpSpPr>
      <p:grpSpPr>
        <a:xfrm>
          <a:off x="0" y="0"/>
          <a:ext cx="0" cy="0"/>
          <a:chOff x="0" y="0"/>
          <a:chExt cx="0" cy="0"/>
        </a:xfrm>
      </p:grpSpPr>
      <p:sp>
        <p:nvSpPr>
          <p:cNvPr id="4" name="Chapter_titleonly"/>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5" name="Title 4">
            <a:extLst>
              <a:ext uri="{FF2B5EF4-FFF2-40B4-BE49-F238E27FC236}">
                <a16:creationId xmlns:a16="http://schemas.microsoft.com/office/drawing/2014/main" id="{5CC74776-286D-45CF-B42A-A491ED08BED4}"/>
              </a:ext>
            </a:extLst>
          </p:cNvPr>
          <p:cNvSpPr>
            <a:spLocks noGrp="1"/>
          </p:cNvSpPr>
          <p:nvPr>
            <p:ph type="title" hasCustomPrompt="1"/>
          </p:nvPr>
        </p:nvSpPr>
        <p:spPr/>
        <p:txBody>
          <a:bodyPr/>
          <a:lstStyle/>
          <a:p>
            <a:r>
              <a:rPr lang="en-US"/>
              <a:t>Add Slide Title</a:t>
            </a:r>
          </a:p>
        </p:txBody>
      </p:sp>
      <p:sp>
        <p:nvSpPr>
          <p:cNvPr id="2" name="Slide Number Placeholder 1">
            <a:extLst>
              <a:ext uri="{FF2B5EF4-FFF2-40B4-BE49-F238E27FC236}">
                <a16:creationId xmlns:a16="http://schemas.microsoft.com/office/drawing/2014/main" id="{9D4A29A7-9E35-4523-8421-38341F67C3EE}"/>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vertic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43858496-C239-47F8-BDF4-1C95D89182D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3289593" y="1152144"/>
            <a:ext cx="7132831" cy="2044365"/>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4" name="Text Placeholder 2">
            <a:extLst>
              <a:ext uri="{FF2B5EF4-FFF2-40B4-BE49-F238E27FC236}">
                <a16:creationId xmlns:a16="http://schemas.microsoft.com/office/drawing/2014/main" id="{55C2B86F-C1CA-4E64-9221-A99B4E89D289}"/>
              </a:ext>
            </a:extLst>
          </p:cNvPr>
          <p:cNvSpPr>
            <a:spLocks noGrp="1"/>
          </p:cNvSpPr>
          <p:nvPr>
            <p:ph type="body" sz="quarter" idx="1" hasCustomPrompt="1"/>
          </p:nvPr>
        </p:nvSpPr>
        <p:spPr>
          <a:xfrm>
            <a:off x="3289593" y="3327191"/>
            <a:ext cx="7132831"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3" name="SuperGraphic">
            <a:extLst>
              <a:ext uri="{FF2B5EF4-FFF2-40B4-BE49-F238E27FC236}">
                <a16:creationId xmlns:a16="http://schemas.microsoft.com/office/drawing/2014/main" id="{8E3B306C-041F-4487-8C98-1BF9B6BE172F}"/>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742494" cy="6170613"/>
          </a:xfrm>
          <a:prstGeom prst="rect">
            <a:avLst/>
          </a:prstGeom>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2070" userDrawn="1">
          <p15:clr>
            <a:srgbClr val="FBAE40"/>
          </p15:clr>
        </p15:guide>
        <p15:guide id="2" pos="6566" userDrawn="1">
          <p15:clr>
            <a:srgbClr val="FBAE40"/>
          </p15:clr>
        </p15:guide>
        <p15:guide id="3" orient="horz" pos="2093" userDrawn="1">
          <p15:clr>
            <a:srgbClr val="FBAE40"/>
          </p15:clr>
        </p15:guide>
        <p15:guide id="4" orient="horz" pos="2014" userDrawn="1">
          <p15:clr>
            <a:srgbClr val="FBAE40"/>
          </p15:clr>
        </p15:guide>
        <p15:guide id="5" orient="horz" pos="3473"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slide ">
    <p:spTree>
      <p:nvGrpSpPr>
        <p:cNvPr id="1" name=""/>
        <p:cNvGrpSpPr/>
        <p:nvPr/>
      </p:nvGrpSpPr>
      <p:grpSpPr>
        <a:xfrm>
          <a:off x="0" y="0"/>
          <a:ext cx="0" cy="0"/>
          <a:chOff x="0" y="0"/>
          <a:chExt cx="0" cy="0"/>
        </a:xfrm>
      </p:grpSpPr>
      <p:sp>
        <p:nvSpPr>
          <p:cNvPr id="8" name="AttachmentRemark">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2" name="Slide Number Placeholder 1">
            <a:extLst>
              <a:ext uri="{FF2B5EF4-FFF2-40B4-BE49-F238E27FC236}">
                <a16:creationId xmlns:a16="http://schemas.microsoft.com/office/drawing/2014/main" id="{570A8589-A8D2-4132-B89B-2FADFC125660}"/>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7" orient="horz" pos="3489"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Only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648001"/>
            <a:ext cx="10450800" cy="388800"/>
          </a:xfrm>
        </p:spPr>
        <p:txBody>
          <a:bodyPr/>
          <a:lstStyle>
            <a:lvl1pPr>
              <a:defRPr kern="1200" baseline="0"/>
            </a:lvl1pPr>
          </a:lstStyle>
          <a:p>
            <a:r>
              <a:rPr lang="en-US" noProof="1"/>
              <a:t>Add Slide Title</a:t>
            </a:r>
          </a:p>
        </p:txBody>
      </p:sp>
      <p:sp>
        <p:nvSpPr>
          <p:cNvPr id="4" name="Chapter_titleonly"/>
          <p:cNvSpPr>
            <a:spLocks noGrp="1"/>
          </p:cNvSpPr>
          <p:nvPr>
            <p:ph type="body" sz="quarter" idx="15" hasCustomPrompt="1"/>
          </p:nvPr>
        </p:nvSpPr>
        <p:spPr>
          <a:xfrm>
            <a:off x="259200" y="259201"/>
            <a:ext cx="10450800" cy="388800"/>
          </a:xfrm>
        </p:spPr>
        <p:txBody>
          <a:bodyPr/>
          <a:lstStyle>
            <a:lvl1pPr marL="0" indent="0">
              <a:lnSpc>
                <a:spcPct val="89000"/>
              </a:lnSpc>
              <a:spcBef>
                <a:spcPts val="0"/>
              </a:spcBef>
              <a:buNone/>
              <a:defRPr sz="2794" kern="0" baseline="0">
                <a:solidFill>
                  <a:schemeClr val="tx1"/>
                </a:solidFill>
              </a:defRPr>
            </a:lvl1pPr>
            <a:lvl2pPr marL="233482" indent="0">
              <a:buNone/>
              <a:defRPr sz="2794"/>
            </a:lvl2pPr>
            <a:lvl3pPr marL="524436" indent="0">
              <a:buNone/>
              <a:defRPr sz="2794"/>
            </a:lvl3pPr>
            <a:lvl4pPr marL="747141" indent="0">
              <a:buNone/>
              <a:defRPr sz="2794"/>
            </a:lvl4pPr>
            <a:lvl5pPr marL="747141" indent="0">
              <a:buNone/>
              <a:defRPr sz="2794"/>
            </a:lvl5pPr>
          </a:lstStyle>
          <a:p>
            <a:pPr lvl="0"/>
            <a:r>
              <a:rPr lang="en-US" noProof="1"/>
              <a:t>Add Chapter Title</a:t>
            </a:r>
          </a:p>
        </p:txBody>
      </p:sp>
      <p:sp>
        <p:nvSpPr>
          <p:cNvPr id="6" name="Slide Number Placeholder 5"/>
          <p:cNvSpPr>
            <a:spLocks noGrp="1"/>
          </p:cNvSpPr>
          <p:nvPr>
            <p:ph type="sldNum" sz="quarter" idx="12"/>
          </p:nvPr>
        </p:nvSpPr>
        <p:spPr>
          <a:xfrm>
            <a:off x="266701" y="5628640"/>
            <a:ext cx="288290" cy="410210"/>
          </a:xfrm>
          <a:prstGeom prst="rect">
            <a:avLst/>
          </a:prstGeo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1" y="6041389"/>
            <a:ext cx="10970259"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522614"/>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1" y="259080"/>
            <a:ext cx="1691640" cy="777240"/>
          </a:xfrm>
          <a:prstGeom prst="rect">
            <a:avLst/>
          </a:prstGeom>
          <a:noFill/>
          <a:ln w="0" cap="flat" cmpd="sng" algn="ctr">
            <a:noFill/>
            <a:prstDash val="solid"/>
          </a:ln>
          <a:effectLst/>
        </p:spPr>
        <p:txBody>
          <a:bodyPr wrap="square" lIns="0" tIns="17742" rIns="0" bIns="0" rtlCol="0" anchor="t">
            <a:normAutofit/>
          </a:bodyPr>
          <a:lstStyle/>
          <a:p>
            <a:pPr rtl="0">
              <a:lnSpc>
                <a:spcPts val="898"/>
              </a:lnSpc>
            </a:pPr>
            <a:r>
              <a:rPr lang="en-US" sz="549" b="0" i="0" u="none" strike="noStrike" kern="0" baseline="0" noProof="1">
                <a:solidFill>
                  <a:srgbClr val="000000"/>
                </a:solidFill>
                <a:latin typeface="Bosch Office Sans" pitchFamily="2" charset="0"/>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print">
            <a:extLst>
              <a:ext uri="{28A0092B-C50C-407E-A947-70E740481C1C}">
                <a14:useLocalDpi xmlns:a14="http://schemas.microsoft.com/office/drawing/2010/main" val="0"/>
              </a:ext>
            </a:extLst>
          </a:blip>
          <a:stretch>
            <a:fillRect/>
          </a:stretch>
        </p:blipFill>
        <p:spPr>
          <a:xfrm>
            <a:off x="9759599" y="5464813"/>
            <a:ext cx="1094400" cy="575309"/>
          </a:xfrm>
          <a:prstGeom prst="rect">
            <a:avLst/>
          </a:prstGeom>
          <a:ln w="0">
            <a:noFill/>
          </a:ln>
          <a:effectLst/>
        </p:spPr>
      </p:pic>
    </p:spTree>
    <p:extLst>
      <p:ext uri="{BB962C8B-B14F-4D97-AF65-F5344CB8AC3E}">
        <p14:creationId xmlns:p14="http://schemas.microsoft.com/office/powerpoint/2010/main" val="279786091"/>
      </p:ext>
    </p:extLst>
  </p:cSld>
  <p:clrMapOvr>
    <a:masterClrMapping/>
  </p:clrMapOvr>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8683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1270000" cy="12700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00" b="0" i="0" u="none" spc="0">
                <a:solidFill>
                  <a:schemeClr val="tx1"/>
                </a:solidFill>
                <a:latin typeface="Bosch Office Sans" pitchFamily="2" charset="0"/>
              </a:defRPr>
            </a:lvl1pPr>
            <a:lvl2pPr marL="411328" indent="0" algn="ctr">
              <a:buNone/>
              <a:defRPr sz="1799"/>
            </a:lvl2pPr>
            <a:lvl3pPr marL="822656" indent="0" algn="ctr">
              <a:buNone/>
              <a:defRPr sz="1619"/>
            </a:lvl3pPr>
            <a:lvl4pPr marL="1233984" indent="0" algn="ctr">
              <a:buNone/>
              <a:defRPr sz="1440"/>
            </a:lvl4pPr>
            <a:lvl5pPr marL="1645312" indent="0" algn="ctr">
              <a:buNone/>
              <a:defRPr sz="1440"/>
            </a:lvl5pPr>
            <a:lvl6pPr marL="2056641" indent="0" algn="ctr">
              <a:buNone/>
              <a:defRPr sz="1440"/>
            </a:lvl6pPr>
            <a:lvl7pPr marL="2467969" indent="0" algn="ctr">
              <a:buNone/>
              <a:defRPr sz="1440"/>
            </a:lvl7pPr>
            <a:lvl8pPr marL="2879297" indent="0" algn="ctr">
              <a:buNone/>
              <a:defRPr sz="1440"/>
            </a:lvl8pPr>
            <a:lvl9pPr marL="3290626" indent="0" algn="ctr">
              <a:buNone/>
              <a:defRPr sz="1440"/>
            </a:lvl9pPr>
          </a:lstStyle>
          <a:p>
            <a:r>
              <a:rPr lang="en-US"/>
              <a:t>Click to edit Master subtitle style</a:t>
            </a:r>
            <a:endParaRPr lang="de-DE"/>
          </a:p>
        </p:txBody>
      </p:sp>
    </p:spTree>
    <p:extLst>
      <p:ext uri="{BB962C8B-B14F-4D97-AF65-F5344CB8AC3E}">
        <p14:creationId xmlns:p14="http://schemas.microsoft.com/office/powerpoint/2010/main" val="5926797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9" name="Grafik 3" descr="bottom_d2_169.png">
            <a:extLst>
              <a:ext uri="{FF2B5EF4-FFF2-40B4-BE49-F238E27FC236}">
                <a16:creationId xmlns:a16="http://schemas.microsoft.com/office/drawing/2014/main" id="{EF316F00-ABDB-4F1C-8223-8689636D6D52}"/>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0" name="Grafik 9" descr="logo2_d2.png">
            <a:extLst>
              <a:ext uri="{FF2B5EF4-FFF2-40B4-BE49-F238E27FC236}">
                <a16:creationId xmlns:a16="http://schemas.microsoft.com/office/drawing/2014/main" id="{30CBBFCD-8992-45AF-92BD-7EBF3A86E1C1}"/>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4"/>
            <a:ext cx="135936" cy="648000"/>
          </a:xfrm>
          <a:prstGeom prst="rect">
            <a:avLst/>
          </a:prstGeom>
        </p:spPr>
      </p:pic>
      <p:sp>
        <p:nvSpPr>
          <p:cNvPr id="8" name="Rectangle7">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1" name="Grafik 4" descr="logo1_d2.png">
            <a:extLst>
              <a:ext uri="{FF2B5EF4-FFF2-40B4-BE49-F238E27FC236}">
                <a16:creationId xmlns:a16="http://schemas.microsoft.com/office/drawing/2014/main" id="{0B4DD8A5-C16C-443A-8C22-A52B612231A5}"/>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3"/>
            <a:ext cx="1094400" cy="575309"/>
          </a:xfrm>
          <a:prstGeom prst="rect">
            <a:avLst/>
          </a:prstGeom>
          <a:ln w="0">
            <a:noFill/>
          </a:ln>
          <a:effectLst/>
        </p:spPr>
      </p:pic>
    </p:spTree>
    <p:extLst>
      <p:ext uri="{BB962C8B-B14F-4D97-AF65-F5344CB8AC3E}">
        <p14:creationId xmlns:p14="http://schemas.microsoft.com/office/powerpoint/2010/main" val="318720260"/>
      </p:ext>
    </p:extLst>
  </p:cSld>
  <p:clrMapOvr>
    <a:masterClrMapping/>
  </p:clrMapOvr>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BF558F48-F6D6-4568-8DA6-55FAE81CC26F}"/>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547200" y="2602898"/>
            <a:ext cx="9268637" cy="1507549"/>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7" name="Text Placeholder 2">
            <a:extLst>
              <a:ext uri="{FF2B5EF4-FFF2-40B4-BE49-F238E27FC236}">
                <a16:creationId xmlns:a16="http://schemas.microsoft.com/office/drawing/2014/main" id="{77B0DFCC-F037-4745-849A-E2902A32AC76}"/>
              </a:ext>
            </a:extLst>
          </p:cNvPr>
          <p:cNvSpPr>
            <a:spLocks noGrp="1"/>
          </p:cNvSpPr>
          <p:nvPr>
            <p:ph type="body" sz="quarter" idx="1" hasCustomPrompt="1"/>
          </p:nvPr>
        </p:nvSpPr>
        <p:spPr>
          <a:xfrm>
            <a:off x="547200" y="4241130"/>
            <a:ext cx="9268637"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4" name="SuperGraphic">
            <a:extLst>
              <a:ext uri="{FF2B5EF4-FFF2-40B4-BE49-F238E27FC236}">
                <a16:creationId xmlns:a16="http://schemas.microsoft.com/office/drawing/2014/main" id="{862C2846-F73C-4F37-B810-57D2567D11EB}"/>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0969200" cy="2056725"/>
          </a:xfrm>
          <a:prstGeom prst="rect">
            <a:avLst/>
          </a:prstGeom>
        </p:spPr>
      </p:pic>
    </p:spTree>
    <p:extLst>
      <p:ext uri="{BB962C8B-B14F-4D97-AF65-F5344CB8AC3E}">
        <p14:creationId xmlns:p14="http://schemas.microsoft.com/office/powerpoint/2010/main" val="780095704"/>
      </p:ext>
    </p:extLst>
  </p:cSld>
  <p:clrMapOvr>
    <a:masterClrMapping/>
  </p:clrMapOvr>
  <p:hf sldNum="0" hdr="0" ftr="0" dt="0"/>
  <p:extLst>
    <p:ext uri="{DCECCB84-F9BA-43D5-87BE-67443E8EF086}">
      <p15:sldGuideLst xmlns:p15="http://schemas.microsoft.com/office/powerpoint/2012/main">
        <p15:guide id="1" pos="342">
          <p15:clr>
            <a:srgbClr val="FBAE40"/>
          </p15:clr>
        </p15:guide>
        <p15:guide id="2" pos="6185">
          <p15:clr>
            <a:srgbClr val="FBAE40"/>
          </p15:clr>
        </p15:guide>
        <p15:guide id="3" orient="horz" pos="1639">
          <p15:clr>
            <a:srgbClr val="FBAE40"/>
          </p15:clr>
        </p15:guide>
        <p15:guide id="4" orient="horz" pos="2590">
          <p15:clr>
            <a:srgbClr val="FBAE40"/>
          </p15:clr>
        </p15:guide>
        <p15:guide id="5" orient="horz" pos="2669">
          <p15:clr>
            <a:srgbClr val="FBAE40"/>
          </p15:clr>
        </p15:guide>
        <p15:guide id="6" orient="horz" pos="346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vertic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43858496-C239-47F8-BDF4-1C95D89182D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3289593" y="1152144"/>
            <a:ext cx="7132831" cy="2044365"/>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4" name="Text Placeholder 2">
            <a:extLst>
              <a:ext uri="{FF2B5EF4-FFF2-40B4-BE49-F238E27FC236}">
                <a16:creationId xmlns:a16="http://schemas.microsoft.com/office/drawing/2014/main" id="{55C2B86F-C1CA-4E64-9221-A99B4E89D289}"/>
              </a:ext>
            </a:extLst>
          </p:cNvPr>
          <p:cNvSpPr>
            <a:spLocks noGrp="1"/>
          </p:cNvSpPr>
          <p:nvPr>
            <p:ph type="body" sz="quarter" idx="1" hasCustomPrompt="1"/>
          </p:nvPr>
        </p:nvSpPr>
        <p:spPr>
          <a:xfrm>
            <a:off x="3289593" y="3327191"/>
            <a:ext cx="7132831"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3" name="SuperGraphic">
            <a:extLst>
              <a:ext uri="{FF2B5EF4-FFF2-40B4-BE49-F238E27FC236}">
                <a16:creationId xmlns:a16="http://schemas.microsoft.com/office/drawing/2014/main" id="{8E3B306C-041F-4487-8C98-1BF9B6BE172F}"/>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742494" cy="6170613"/>
          </a:xfrm>
          <a:prstGeom prst="rect">
            <a:avLst/>
          </a:prstGeom>
        </p:spPr>
      </p:pic>
    </p:spTree>
    <p:extLst>
      <p:ext uri="{BB962C8B-B14F-4D97-AF65-F5344CB8AC3E}">
        <p14:creationId xmlns:p14="http://schemas.microsoft.com/office/powerpoint/2010/main" val="1973371663"/>
      </p:ext>
    </p:extLst>
  </p:cSld>
  <p:clrMapOvr>
    <a:masterClrMapping/>
  </p:clrMapOvr>
  <p:hf sldNum="0" hdr="0" ftr="0" dt="0"/>
  <p:extLst>
    <p:ext uri="{DCECCB84-F9BA-43D5-87BE-67443E8EF086}">
      <p15:sldGuideLst xmlns:p15="http://schemas.microsoft.com/office/powerpoint/2012/main">
        <p15:guide id="1" pos="2070">
          <p15:clr>
            <a:srgbClr val="FBAE40"/>
          </p15:clr>
        </p15:guide>
        <p15:guide id="2" pos="6566">
          <p15:clr>
            <a:srgbClr val="FBAE40"/>
          </p15:clr>
        </p15:guide>
        <p15:guide id="3" orient="horz" pos="2093">
          <p15:clr>
            <a:srgbClr val="FBAE40"/>
          </p15:clr>
        </p15:guide>
        <p15:guide id="4" orient="horz" pos="2014">
          <p15:clr>
            <a:srgbClr val="FBAE40"/>
          </p15:clr>
        </p15:guide>
        <p15:guide id="5" orient="horz" pos="347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hapter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E881C9CD-D10B-4CDB-B44D-3FBD5D07A516}"/>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547200" y="2602896"/>
            <a:ext cx="9268637" cy="2892602"/>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0" y="99"/>
            <a:ext cx="10969625" cy="2055600"/>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5781" y="98"/>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2956410566"/>
      </p:ext>
    </p:extLst>
  </p:cSld>
  <p:clrMapOvr>
    <a:masterClrMapping/>
  </p:clrMapOvr>
  <p:hf sldNum="0" hdr="0" ftr="0" dt="0"/>
  <p:extLst>
    <p:ext uri="{DCECCB84-F9BA-43D5-87BE-67443E8EF086}">
      <p15:sldGuideLst xmlns:p15="http://schemas.microsoft.com/office/powerpoint/2012/main">
        <p15:guide id="1" pos="342">
          <p15:clr>
            <a:srgbClr val="FBAE40"/>
          </p15:clr>
        </p15:guide>
        <p15:guide id="2" pos="6185">
          <p15:clr>
            <a:srgbClr val="FBAE40"/>
          </p15:clr>
        </p15:guide>
        <p15:guide id="3" orient="horz" pos="1639">
          <p15:clr>
            <a:srgbClr val="FBAE40"/>
          </p15:clr>
        </p15:guide>
        <p15:guide id="4" orient="horz" pos="346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hapter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E5083679-3829-4F0B-9E1A-B4E6F314AFD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3279831" y="1200075"/>
            <a:ext cx="7072741" cy="3142785"/>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1" y="99"/>
            <a:ext cx="2739600" cy="6170514"/>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4400" y="99"/>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5" name="SuperGraphic">
            <a:extLst>
              <a:ext uri="{FF2B5EF4-FFF2-40B4-BE49-F238E27FC236}">
                <a16:creationId xmlns:a16="http://schemas.microsoft.com/office/drawing/2014/main" id="{B93399BE-B0B2-44B3-8FAE-18A968B3CDA4}"/>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658124703"/>
      </p:ext>
    </p:extLst>
  </p:cSld>
  <p:clrMapOvr>
    <a:masterClrMapping/>
  </p:clrMapOvr>
  <p:hf sldNum="0" hdr="0" ftr="0" dt="0"/>
  <p:extLst>
    <p:ext uri="{DCECCB84-F9BA-43D5-87BE-67443E8EF086}">
      <p15:sldGuideLst xmlns:p15="http://schemas.microsoft.com/office/powerpoint/2012/main">
        <p15:guide id="1" pos="2064">
          <p15:clr>
            <a:srgbClr val="FBAE40"/>
          </p15:clr>
        </p15:guide>
        <p15:guide id="2" pos="6524">
          <p15:clr>
            <a:srgbClr val="FBAE40"/>
          </p15:clr>
        </p15:guide>
        <p15:guide id="3" orient="horz" pos="754">
          <p15:clr>
            <a:srgbClr val="FBAE40"/>
          </p15:clr>
        </p15:guide>
        <p15:guide id="4" orient="horz" pos="2738">
          <p15:clr>
            <a:srgbClr val="FBAE40"/>
          </p15:clr>
        </p15:guide>
        <p15:guide id="5" pos="29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Full picture without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926F8EF2-FFD9-4D48-A076-77C0B811BAB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Tree>
    <p:extLst>
      <p:ext uri="{BB962C8B-B14F-4D97-AF65-F5344CB8AC3E}">
        <p14:creationId xmlns:p14="http://schemas.microsoft.com/office/powerpoint/2010/main" val="1175687254"/>
      </p:ext>
    </p:extLst>
  </p:cSld>
  <p:clrMapOvr>
    <a:masterClrMapping/>
  </p:clrMapOvr>
  <p:hf sldNum="0" hdr="0" ftr="0" dt="0"/>
  <p:extLst>
    <p:ext uri="{DCECCB84-F9BA-43D5-87BE-67443E8EF086}">
      <p15:sldGuideLst xmlns:p15="http://schemas.microsoft.com/office/powerpoint/2012/main">
        <p15:guide id="4" orient="horz" pos="348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E881C9CD-D10B-4CDB-B44D-3FBD5D07A516}"/>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547200" y="2602896"/>
            <a:ext cx="9268637" cy="2892602"/>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0" y="99"/>
            <a:ext cx="10969625" cy="2055600"/>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5781" y="98"/>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342" userDrawn="1">
          <p15:clr>
            <a:srgbClr val="FBAE40"/>
          </p15:clr>
        </p15:guide>
        <p15:guide id="2" pos="6185" userDrawn="1">
          <p15:clr>
            <a:srgbClr val="FBAE40"/>
          </p15:clr>
        </p15:guide>
        <p15:guide id="3" orient="horz" pos="1639" userDrawn="1">
          <p15:clr>
            <a:srgbClr val="FBAE40"/>
          </p15:clr>
        </p15:guide>
        <p15:guide id="4" orient="horz" pos="3463"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ull picture with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77066FA-8AE8-47E2-8A79-1355389EE471}"/>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9" name="Picture Placeholder 4">
            <a:extLst>
              <a:ext uri="{FF2B5EF4-FFF2-40B4-BE49-F238E27FC236}">
                <a16:creationId xmlns:a16="http://schemas.microsoft.com/office/drawing/2014/main" id="{E3AE72B7-66D7-4755-9A92-9BAA3A80886F}"/>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3" name="Text Placeholder 2">
            <a:extLst>
              <a:ext uri="{FF2B5EF4-FFF2-40B4-BE49-F238E27FC236}">
                <a16:creationId xmlns:a16="http://schemas.microsoft.com/office/drawing/2014/main" id="{D346B548-69AA-497B-BD64-E14E4F9EA5F6}"/>
              </a:ext>
            </a:extLst>
          </p:cNvPr>
          <p:cNvSpPr>
            <a:spLocks noGrp="1"/>
          </p:cNvSpPr>
          <p:nvPr>
            <p:ph type="body" sz="quarter" idx="2" hasCustomPrompt="1"/>
          </p:nvPr>
        </p:nvSpPr>
        <p:spPr>
          <a:xfrm>
            <a:off x="406800" y="1036800"/>
            <a:ext cx="3780000" cy="2484000"/>
          </a:xfrm>
          <a:solidFill>
            <a:schemeClr val="bg1"/>
          </a:solidFill>
        </p:spPr>
        <p:txBody>
          <a:bodyPr lIns="252000" tIns="216000" rIns="252000" bIns="21600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Add Text</a:t>
            </a:r>
          </a:p>
        </p:txBody>
      </p:sp>
    </p:spTree>
    <p:extLst>
      <p:ext uri="{BB962C8B-B14F-4D97-AF65-F5344CB8AC3E}">
        <p14:creationId xmlns:p14="http://schemas.microsoft.com/office/powerpoint/2010/main" val="3585951210"/>
      </p:ext>
    </p:extLst>
  </p:cSld>
  <p:clrMapOvr>
    <a:masterClrMapping/>
  </p:clrMapOvr>
  <p:hf sldNum="0" hdr="0" ftr="0" dt="0"/>
  <p:extLst>
    <p:ext uri="{DCECCB84-F9BA-43D5-87BE-67443E8EF086}">
      <p15:sldGuideLst xmlns:p15="http://schemas.microsoft.com/office/powerpoint/2012/main">
        <p15:guide id="4" orient="horz" pos="348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plit horizontal ">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1630DC1C-C3C8-477E-AC19-4DC706EB499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30852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990CB4FC-C276-4DB5-A6E3-49DD9BC66B63}"/>
              </a:ext>
            </a:extLst>
          </p:cNvPr>
          <p:cNvSpPr>
            <a:spLocks noGrp="1"/>
          </p:cNvSpPr>
          <p:nvPr>
            <p:ph type="body" sz="quarter" idx="2" hasCustomPrompt="1"/>
          </p:nvPr>
        </p:nvSpPr>
        <p:spPr>
          <a:xfrm>
            <a:off x="205199" y="3495705"/>
            <a:ext cx="10558800" cy="2041094"/>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Add Text</a:t>
            </a:r>
          </a:p>
        </p:txBody>
      </p:sp>
    </p:spTree>
    <p:extLst>
      <p:ext uri="{BB962C8B-B14F-4D97-AF65-F5344CB8AC3E}">
        <p14:creationId xmlns:p14="http://schemas.microsoft.com/office/powerpoint/2010/main" val="3105047576"/>
      </p:ext>
    </p:extLst>
  </p:cSld>
  <p:clrMapOvr>
    <a:masterClrMapping/>
  </p:clrMapOvr>
  <p:hf sldNum="0" hdr="0" ftr="0" dt="0"/>
  <p:extLst>
    <p:ext uri="{DCECCB84-F9BA-43D5-87BE-67443E8EF086}">
      <p15:sldGuideLst xmlns:p15="http://schemas.microsoft.com/office/powerpoint/2012/main">
        <p15:guide id="1" pos="128">
          <p15:clr>
            <a:srgbClr val="FBAE40"/>
          </p15:clr>
        </p15:guide>
        <p15:guide id="2" pos="6784">
          <p15:clr>
            <a:srgbClr val="FBAE40"/>
          </p15:clr>
        </p15:guide>
        <p15:guide id="3" orient="horz" pos="1949">
          <p15:clr>
            <a:srgbClr val="FBAE40"/>
          </p15:clr>
        </p15:guide>
        <p15:guide id="4" orient="horz" pos="3489">
          <p15:clr>
            <a:srgbClr val="FBAE40"/>
          </p15:clr>
        </p15:guide>
        <p15:guide id="5" orient="horz" pos="220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plit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FD4E5E48-387B-4CE0-80BE-1097F697DAD5}"/>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5486400" cy="6170400"/>
          </a:xfrm>
          <a:blipFill dpi="0" rotWithShape="1">
            <a:blip r:embed="rId3">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D6647D1E-89E9-4244-B52F-555902731C7A}"/>
              </a:ext>
            </a:extLst>
          </p:cNvPr>
          <p:cNvSpPr>
            <a:spLocks noGrp="1"/>
          </p:cNvSpPr>
          <p:nvPr>
            <p:ph type="body" sz="quarter" idx="2" hasCustomPrompt="1"/>
          </p:nvPr>
        </p:nvSpPr>
        <p:spPr>
          <a:xfrm>
            <a:off x="5895302" y="410492"/>
            <a:ext cx="4596486" cy="5126308"/>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Add Text</a:t>
            </a:r>
          </a:p>
        </p:txBody>
      </p:sp>
      <p:pic>
        <p:nvPicPr>
          <p:cNvPr id="6" name="SuperGraphic">
            <a:extLst>
              <a:ext uri="{FF2B5EF4-FFF2-40B4-BE49-F238E27FC236}">
                <a16:creationId xmlns:a16="http://schemas.microsoft.com/office/drawing/2014/main" id="{2D38AACD-EB97-4B81-ACAA-2074E22BBC01}"/>
              </a:ext>
            </a:extLst>
          </p:cNvPr>
          <p:cNvPicPr>
            <a:picLocks noSelect="1"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2583305875"/>
      </p:ext>
    </p:extLst>
  </p:cSld>
  <p:clrMapOvr>
    <a:masterClrMapping/>
  </p:clrMapOvr>
  <p:hf sldNum="0" hdr="0" ftr="0" dt="0"/>
  <p:extLst>
    <p:ext uri="{DCECCB84-F9BA-43D5-87BE-67443E8EF086}">
      <p15:sldGuideLst xmlns:p15="http://schemas.microsoft.com/office/powerpoint/2012/main">
        <p15:guide id="1" pos="3456">
          <p15:clr>
            <a:srgbClr val="FBAE40"/>
          </p15:clr>
        </p15:guide>
        <p15:guide id="2" pos="6609">
          <p15:clr>
            <a:srgbClr val="FBAE40"/>
          </p15:clr>
        </p15:guide>
        <p15:guide id="3" orient="horz" pos="257">
          <p15:clr>
            <a:srgbClr val="FBAE40"/>
          </p15:clr>
        </p15:guide>
        <p15:guide id="4" orient="horz" pos="3489">
          <p15:clr>
            <a:srgbClr val="FBAE40"/>
          </p15:clr>
        </p15:guide>
        <p15:guide id="5" pos="371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White logo horizontal ">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1"/>
            <a:ext cx="10969625" cy="6102967"/>
          </a:xfrm>
          <a:blipFill dpi="0" rotWithShape="1">
            <a:blip r:embed="rId2">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6" name="Logo">
            <a:extLst>
              <a:ext uri="{FF2B5EF4-FFF2-40B4-BE49-F238E27FC236}">
                <a16:creationId xmlns:a16="http://schemas.microsoft.com/office/drawing/2014/main" id="{0C8D7868-566A-E406-AA76-0F7E438D3810}"/>
              </a:ext>
            </a:extLst>
          </p:cNvPr>
          <p:cNvSpPr>
            <a:spLocks noGrp="1"/>
          </p:cNvSpPr>
          <p:nvPr>
            <p:ph type="body" sz="quarter" idx="99" hasCustomPrompt="1"/>
          </p:nvPr>
        </p:nvSpPr>
        <p:spPr>
          <a:xfrm>
            <a:off x="9672212" y="5561282"/>
            <a:ext cx="1231531" cy="506144"/>
          </a:xfrm>
          <a:blipFill>
            <a:blip r:embed="rId4"/>
            <a:stretch>
              <a:fillRect/>
            </a:stretch>
          </a:blipFill>
        </p:spPr>
        <p:txBody>
          <a:bodyPr anchor="t" anchorCtr="0"/>
          <a:lstStyle>
            <a:lvl1pPr marL="0" indent="0" algn="l">
              <a:buFontTx/>
              <a:buNone/>
              <a:defRPr sz="100">
                <a:noFill/>
              </a:defRPr>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a:t> </a:t>
            </a:r>
            <a:endParaRPr lang="de-DE"/>
          </a:p>
        </p:txBody>
      </p:sp>
    </p:spTree>
    <p:extLst>
      <p:ext uri="{BB962C8B-B14F-4D97-AF65-F5344CB8AC3E}">
        <p14:creationId xmlns:p14="http://schemas.microsoft.com/office/powerpoint/2010/main" val="601955565"/>
      </p:ext>
    </p:extLst>
  </p:cSld>
  <p:clrMapOvr>
    <a:masterClrMapping/>
  </p:clrMapOvr>
  <p:hf sldNum="0" hdr="0" ftr="0" dt="0"/>
  <p:extLst>
    <p:ext uri="{DCECCB84-F9BA-43D5-87BE-67443E8EF086}">
      <p15:sldGuideLst xmlns:p15="http://schemas.microsoft.com/office/powerpoint/2012/main">
        <p15:guide id="4" orient="horz" pos="384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hite logo vertical ">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1" y="0"/>
            <a:ext cx="10899775" cy="6170400"/>
          </a:xfrm>
          <a:blipFill dpi="0" rotWithShape="1">
            <a:blip r:embed="rId2">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pic>
        <p:nvPicPr>
          <p:cNvPr id="6" name="SuperGraphic">
            <a:extLst>
              <a:ext uri="{FF2B5EF4-FFF2-40B4-BE49-F238E27FC236}">
                <a16:creationId xmlns:a16="http://schemas.microsoft.com/office/drawing/2014/main" id="{2D38AACD-EB97-4B81-ACAA-2074E22BBC01}"/>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
        <p:nvSpPr>
          <p:cNvPr id="2" name="Logo">
            <a:extLst>
              <a:ext uri="{FF2B5EF4-FFF2-40B4-BE49-F238E27FC236}">
                <a16:creationId xmlns:a16="http://schemas.microsoft.com/office/drawing/2014/main" id="{F002D116-88B8-2720-FAAC-860765E59F72}"/>
              </a:ext>
            </a:extLst>
          </p:cNvPr>
          <p:cNvSpPr>
            <a:spLocks noGrp="1"/>
          </p:cNvSpPr>
          <p:nvPr>
            <p:ph type="body" sz="quarter" idx="99" hasCustomPrompt="1"/>
          </p:nvPr>
        </p:nvSpPr>
        <p:spPr>
          <a:xfrm>
            <a:off x="9672212" y="5561282"/>
            <a:ext cx="1231531" cy="506144"/>
          </a:xfrm>
          <a:blipFill>
            <a:blip r:embed="rId4"/>
            <a:stretch>
              <a:fillRect/>
            </a:stretch>
          </a:blipFill>
        </p:spPr>
        <p:txBody>
          <a:bodyPr anchor="t" anchorCtr="0"/>
          <a:lstStyle>
            <a:lvl1pPr marL="0" indent="0" algn="l">
              <a:buFontTx/>
              <a:buNone/>
              <a:defRPr sz="100">
                <a:noFill/>
              </a:defRPr>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a:t> </a:t>
            </a:r>
            <a:endParaRPr lang="de-DE"/>
          </a:p>
        </p:txBody>
      </p:sp>
    </p:spTree>
    <p:extLst>
      <p:ext uri="{BB962C8B-B14F-4D97-AF65-F5344CB8AC3E}">
        <p14:creationId xmlns:p14="http://schemas.microsoft.com/office/powerpoint/2010/main" val="478640904"/>
      </p:ext>
    </p:extLst>
  </p:cSld>
  <p:clrMapOvr>
    <a:masterClrMapping/>
  </p:clrMapOvr>
  <p:hf sldNum="0" hdr="0" ftr="0" dt="0"/>
  <p:extLst>
    <p:ext uri="{DCECCB84-F9BA-43D5-87BE-67443E8EF086}">
      <p15:sldGuideLst xmlns:p15="http://schemas.microsoft.com/office/powerpoint/2012/main">
        <p15:guide id="2" pos="686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1 Content ">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05200" y="1296000"/>
            <a:ext cx="10558800" cy="4240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 name="Slide Number Placeholder 1">
            <a:extLst>
              <a:ext uri="{FF2B5EF4-FFF2-40B4-BE49-F238E27FC236}">
                <a16:creationId xmlns:a16="http://schemas.microsoft.com/office/drawing/2014/main" id="{183261F3-E57F-4170-BD7E-F44931BED289}"/>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552727501"/>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2 Vertic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3" name="Content Placeholder 1"/>
          <p:cNvSpPr>
            <a:spLocks noGrp="1"/>
          </p:cNvSpPr>
          <p:nvPr>
            <p:ph sz="half" idx="1" hasCustomPrompt="1"/>
          </p:nvPr>
        </p:nvSpPr>
        <p:spPr>
          <a:xfrm>
            <a:off x="205200" y="1296000"/>
            <a:ext cx="4914000" cy="4240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2"/>
          <p:cNvSpPr>
            <a:spLocks noGrp="1"/>
          </p:cNvSpPr>
          <p:nvPr>
            <p:ph sz="half" idx="2" hasCustomPrompt="1"/>
          </p:nvPr>
        </p:nvSpPr>
        <p:spPr>
          <a:xfrm>
            <a:off x="5853600" y="1295999"/>
            <a:ext cx="4914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2" name="Slide Number Placeholder 1">
            <a:extLst>
              <a:ext uri="{FF2B5EF4-FFF2-40B4-BE49-F238E27FC236}">
                <a16:creationId xmlns:a16="http://schemas.microsoft.com/office/drawing/2014/main" id="{4A6EE88F-E97F-46A3-8AB7-354C833CFFAB}"/>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92939517"/>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pos="3225">
          <p15:clr>
            <a:srgbClr val="FBAE40"/>
          </p15:clr>
        </p15:guide>
        <p15:guide id="9" pos="368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3 Vertical contents ">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3" name="Content Placeholder 1"/>
          <p:cNvSpPr>
            <a:spLocks noGrp="1"/>
          </p:cNvSpPr>
          <p:nvPr>
            <p:ph sz="half" idx="1" hasCustomPrompt="1"/>
          </p:nvPr>
        </p:nvSpPr>
        <p:spPr>
          <a:xfrm>
            <a:off x="205200" y="1296000"/>
            <a:ext cx="3168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0600" y="1296000"/>
            <a:ext cx="3168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96000" y="1295999"/>
            <a:ext cx="3168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AttachmentRemark">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2" name="Slide Number Placeholder 1">
            <a:extLst>
              <a:ext uri="{FF2B5EF4-FFF2-40B4-BE49-F238E27FC236}">
                <a16:creationId xmlns:a16="http://schemas.microsoft.com/office/drawing/2014/main" id="{21F85651-AA1F-4EE5-A69C-0361B9A97953}"/>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531215486"/>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pos="2126">
          <p15:clr>
            <a:srgbClr val="FBAE40"/>
          </p15:clr>
        </p15:guide>
        <p15:guide id="9" pos="2455">
          <p15:clr>
            <a:srgbClr val="FBAE40"/>
          </p15:clr>
        </p15:guide>
        <p15:guide id="10" pos="4453">
          <p15:clr>
            <a:srgbClr val="FBAE40"/>
          </p15:clr>
        </p15:guide>
        <p15:guide id="11" pos="478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4 Vertical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5399"/>
            <a:ext cx="25416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877600" y="1295400"/>
            <a:ext cx="25416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3" hasCustomPrompt="1"/>
          </p:nvPr>
        </p:nvSpPr>
        <p:spPr>
          <a:xfrm>
            <a:off x="5550000" y="1295399"/>
            <a:ext cx="25416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8222400" y="1295400"/>
            <a:ext cx="2541600" cy="4240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2" name="Slide Number Placeholder 1">
            <a:extLst>
              <a:ext uri="{FF2B5EF4-FFF2-40B4-BE49-F238E27FC236}">
                <a16:creationId xmlns:a16="http://schemas.microsoft.com/office/drawing/2014/main" id="{4E68EDC3-D46C-4E18-BC78-B9478A7BDC83}"/>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704243505"/>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pos="1731">
          <p15:clr>
            <a:srgbClr val="FBAE40"/>
          </p15:clr>
        </p15:guide>
        <p15:guide id="9" pos="1810">
          <p15:clr>
            <a:srgbClr val="FBAE40"/>
          </p15:clr>
        </p15:guide>
        <p15:guide id="10" pos="3417">
          <p15:clr>
            <a:srgbClr val="FBAE40"/>
          </p15:clr>
        </p15:guide>
        <p15:guide id="11" pos="3495">
          <p15:clr>
            <a:srgbClr val="FBAE40"/>
          </p15:clr>
        </p15:guide>
        <p15:guide id="12" pos="5098">
          <p15:clr>
            <a:srgbClr val="FBAE40"/>
          </p15:clr>
        </p15:guide>
        <p15:guide id="13" pos="517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2 Horizont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105588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05200" y="3481200"/>
            <a:ext cx="105588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2" name="Slide Number Placeholder 1">
            <a:extLst>
              <a:ext uri="{FF2B5EF4-FFF2-40B4-BE49-F238E27FC236}">
                <a16:creationId xmlns:a16="http://schemas.microsoft.com/office/drawing/2014/main" id="{D337342F-2EB7-4EB1-963F-314A664F0F2C}"/>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887377041"/>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orient="horz" pos="2113">
          <p15:clr>
            <a:srgbClr val="FBAE40"/>
          </p15:clr>
        </p15:guide>
        <p15:guide id="9" orient="horz" pos="219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E5083679-3829-4F0B-9E1A-B4E6F314AFD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3279831" y="1200075"/>
            <a:ext cx="7072741" cy="3142785"/>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1" y="99"/>
            <a:ext cx="2739600" cy="6170514"/>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4400" y="99"/>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5" name="SuperGraphic">
            <a:extLst>
              <a:ext uri="{FF2B5EF4-FFF2-40B4-BE49-F238E27FC236}">
                <a16:creationId xmlns:a16="http://schemas.microsoft.com/office/drawing/2014/main" id="{B93399BE-B0B2-44B3-8FAE-18A968B3CDA4}"/>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833081435"/>
      </p:ext>
    </p:extLst>
  </p:cSld>
  <p:clrMapOvr>
    <a:masterClrMapping/>
  </p:clrMapOvr>
  <p:hf sldNum="0" hdr="0" ftr="0" dt="0"/>
  <p:extLst>
    <p:ext uri="{DCECCB84-F9BA-43D5-87BE-67443E8EF086}">
      <p15:sldGuideLst xmlns:p15="http://schemas.microsoft.com/office/powerpoint/2012/main">
        <p15:guide id="1" pos="2064" userDrawn="1">
          <p15:clr>
            <a:srgbClr val="FBAE40"/>
          </p15:clr>
        </p15:guide>
        <p15:guide id="2" pos="6524" userDrawn="1">
          <p15:clr>
            <a:srgbClr val="FBAE40"/>
          </p15:clr>
        </p15:guide>
        <p15:guide id="3" orient="horz" pos="754" userDrawn="1">
          <p15:clr>
            <a:srgbClr val="FBAE40"/>
          </p15:clr>
        </p15:guide>
        <p15:guide id="4" orient="horz" pos="2738" userDrawn="1">
          <p15:clr>
            <a:srgbClr val="FBAE40"/>
          </p15:clr>
        </p15:guide>
        <p15:guide id="5" pos="29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2 x 2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5850000" y="1295999"/>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2" hasCustomPrompt="1"/>
          </p:nvPr>
        </p:nvSpPr>
        <p:spPr>
          <a:xfrm>
            <a:off x="205200" y="3481200"/>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5850000" y="3481200"/>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2" name="Slide Number Placeholder 1">
            <a:extLst>
              <a:ext uri="{FF2B5EF4-FFF2-40B4-BE49-F238E27FC236}">
                <a16:creationId xmlns:a16="http://schemas.microsoft.com/office/drawing/2014/main" id="{685D5130-F453-4F60-9091-CC67A95125AD}"/>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698170751"/>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orient="horz" pos="2113">
          <p15:clr>
            <a:srgbClr val="FBAE40"/>
          </p15:clr>
        </p15:guide>
        <p15:guide id="9" orient="horz" pos="2192">
          <p15:clr>
            <a:srgbClr val="FBAE40"/>
          </p15:clr>
        </p15:guide>
        <p15:guide id="10" pos="3225">
          <p15:clr>
            <a:srgbClr val="FBAE40"/>
          </p15:clr>
        </p15:guide>
        <p15:guide id="11" pos="368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3 x 2 Contents ">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3900600" y="1295999"/>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96000" y="1295999"/>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2" hasCustomPrompt="1"/>
          </p:nvPr>
        </p:nvSpPr>
        <p:spPr>
          <a:xfrm>
            <a:off x="205200" y="34812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5"/>
          <p:cNvSpPr>
            <a:spLocks noGrp="1"/>
          </p:cNvSpPr>
          <p:nvPr>
            <p:ph sz="half" idx="4" hasCustomPrompt="1"/>
          </p:nvPr>
        </p:nvSpPr>
        <p:spPr>
          <a:xfrm>
            <a:off x="3900600" y="34812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6"/>
          <p:cNvSpPr>
            <a:spLocks noGrp="1"/>
          </p:cNvSpPr>
          <p:nvPr>
            <p:ph sz="half" idx="6" hasCustomPrompt="1"/>
          </p:nvPr>
        </p:nvSpPr>
        <p:spPr>
          <a:xfrm>
            <a:off x="7596000" y="34812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6" name="AttachmentRemark">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2" name="Slide Number Placeholder 1">
            <a:extLst>
              <a:ext uri="{FF2B5EF4-FFF2-40B4-BE49-F238E27FC236}">
                <a16:creationId xmlns:a16="http://schemas.microsoft.com/office/drawing/2014/main" id="{8CC4D98D-B6D0-4EAC-B595-B1B3F34F74E1}"/>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489292990"/>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pos="2126">
          <p15:clr>
            <a:srgbClr val="FBAE40"/>
          </p15:clr>
        </p15:guide>
        <p15:guide id="9" pos="2457">
          <p15:clr>
            <a:srgbClr val="FBAE40"/>
          </p15:clr>
        </p15:guide>
        <p15:guide id="10" pos="4453">
          <p15:clr>
            <a:srgbClr val="FBAE40"/>
          </p15:clr>
        </p15:guide>
        <p15:guide id="11" pos="4782">
          <p15:clr>
            <a:srgbClr val="FBAE40"/>
          </p15:clr>
        </p15:guide>
        <p15:guide id="12" orient="horz" pos="2113">
          <p15:clr>
            <a:srgbClr val="FBAE40"/>
          </p15:clr>
        </p15:guide>
        <p15:guide id="13" orient="horz" pos="219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4 x 2 Contents ">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2877600" y="1295999"/>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0000" y="12960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4"/>
          <p:cNvSpPr>
            <a:spLocks noGrp="1"/>
          </p:cNvSpPr>
          <p:nvPr>
            <p:ph sz="half" idx="7" hasCustomPrompt="1"/>
          </p:nvPr>
        </p:nvSpPr>
        <p:spPr>
          <a:xfrm>
            <a:off x="8222400" y="1295999"/>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5"/>
          <p:cNvSpPr>
            <a:spLocks noGrp="1"/>
          </p:cNvSpPr>
          <p:nvPr>
            <p:ph sz="half" idx="2" hasCustomPrompt="1"/>
          </p:nvPr>
        </p:nvSpPr>
        <p:spPr>
          <a:xfrm>
            <a:off x="2052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6"/>
          <p:cNvSpPr>
            <a:spLocks noGrp="1"/>
          </p:cNvSpPr>
          <p:nvPr>
            <p:ph sz="half" idx="4" hasCustomPrompt="1"/>
          </p:nvPr>
        </p:nvSpPr>
        <p:spPr>
          <a:xfrm>
            <a:off x="28776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7">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00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8"/>
          <p:cNvSpPr>
            <a:spLocks noGrp="1"/>
          </p:cNvSpPr>
          <p:nvPr>
            <p:ph sz="half" idx="8" hasCustomPrompt="1"/>
          </p:nvPr>
        </p:nvSpPr>
        <p:spPr>
          <a:xfrm>
            <a:off x="82224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AttachmentRemark">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2" name="Slide Number Placeholder 1">
            <a:extLst>
              <a:ext uri="{FF2B5EF4-FFF2-40B4-BE49-F238E27FC236}">
                <a16:creationId xmlns:a16="http://schemas.microsoft.com/office/drawing/2014/main" id="{C3FE2449-86F7-413D-AD74-17B8BDC576AB}"/>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3742800151"/>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orient="horz" pos="2113">
          <p15:clr>
            <a:srgbClr val="FBAE40"/>
          </p15:clr>
        </p15:guide>
        <p15:guide id="9" orient="horz" pos="2192">
          <p15:clr>
            <a:srgbClr val="FBAE40"/>
          </p15:clr>
        </p15:guide>
        <p15:guide id="10" pos="1731">
          <p15:clr>
            <a:srgbClr val="FBAE40"/>
          </p15:clr>
        </p15:guide>
        <p15:guide id="11" pos="1810">
          <p15:clr>
            <a:srgbClr val="FBAE40"/>
          </p15:clr>
        </p15:guide>
        <p15:guide id="12" pos="3416">
          <p15:clr>
            <a:srgbClr val="FBAE40"/>
          </p15:clr>
        </p15:guide>
        <p15:guide id="13" pos="3497">
          <p15:clr>
            <a:srgbClr val="FBAE40"/>
          </p15:clr>
        </p15:guide>
        <p15:guide id="14" pos="5098">
          <p15:clr>
            <a:srgbClr val="FBAE40"/>
          </p15:clr>
        </p15:guide>
        <p15:guide id="15" pos="517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line only ">
    <p:spTree>
      <p:nvGrpSpPr>
        <p:cNvPr id="1" name=""/>
        <p:cNvGrpSpPr/>
        <p:nvPr/>
      </p:nvGrpSpPr>
      <p:grpSpPr>
        <a:xfrm>
          <a:off x="0" y="0"/>
          <a:ext cx="0" cy="0"/>
          <a:chOff x="0" y="0"/>
          <a:chExt cx="0" cy="0"/>
        </a:xfrm>
      </p:grpSpPr>
      <p:sp>
        <p:nvSpPr>
          <p:cNvPr id="4" name="Chapter_titleonly"/>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5" name="Title 4">
            <a:extLst>
              <a:ext uri="{FF2B5EF4-FFF2-40B4-BE49-F238E27FC236}">
                <a16:creationId xmlns:a16="http://schemas.microsoft.com/office/drawing/2014/main" id="{5CC74776-286D-45CF-B42A-A491ED08BED4}"/>
              </a:ext>
            </a:extLst>
          </p:cNvPr>
          <p:cNvSpPr>
            <a:spLocks noGrp="1"/>
          </p:cNvSpPr>
          <p:nvPr>
            <p:ph type="title" hasCustomPrompt="1"/>
          </p:nvPr>
        </p:nvSpPr>
        <p:spPr/>
        <p:txBody>
          <a:bodyPr/>
          <a:lstStyle/>
          <a:p>
            <a:r>
              <a:rPr lang="en-US"/>
              <a:t>Add Slide Title</a:t>
            </a:r>
          </a:p>
        </p:txBody>
      </p:sp>
      <p:sp>
        <p:nvSpPr>
          <p:cNvPr id="2" name="Slide Number Placeholder 1">
            <a:extLst>
              <a:ext uri="{FF2B5EF4-FFF2-40B4-BE49-F238E27FC236}">
                <a16:creationId xmlns:a16="http://schemas.microsoft.com/office/drawing/2014/main" id="{9D4A29A7-9E35-4523-8421-38341F67C3EE}"/>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414121799"/>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slide ">
    <p:spTree>
      <p:nvGrpSpPr>
        <p:cNvPr id="1" name=""/>
        <p:cNvGrpSpPr/>
        <p:nvPr/>
      </p:nvGrpSpPr>
      <p:grpSpPr>
        <a:xfrm>
          <a:off x="0" y="0"/>
          <a:ext cx="0" cy="0"/>
          <a:chOff x="0" y="0"/>
          <a:chExt cx="0" cy="0"/>
        </a:xfrm>
      </p:grpSpPr>
      <p:sp>
        <p:nvSpPr>
          <p:cNvPr id="8" name="AttachmentRemark">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2" name="Slide Number Placeholder 1">
            <a:extLst>
              <a:ext uri="{FF2B5EF4-FFF2-40B4-BE49-F238E27FC236}">
                <a16:creationId xmlns:a16="http://schemas.microsoft.com/office/drawing/2014/main" id="{570A8589-A8D2-4132-B89B-2FADFC125660}"/>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3811835764"/>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7" orient="horz" pos="348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01189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9" name="Grafik 3" descr="bottom_d2_169.png">
            <a:extLst>
              <a:ext uri="{FF2B5EF4-FFF2-40B4-BE49-F238E27FC236}">
                <a16:creationId xmlns:a16="http://schemas.microsoft.com/office/drawing/2014/main" id="{EF316F00-ABDB-4F1C-8223-8689636D6D52}"/>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0" name="Grafik 9" descr="logo2_d2.png">
            <a:extLst>
              <a:ext uri="{FF2B5EF4-FFF2-40B4-BE49-F238E27FC236}">
                <a16:creationId xmlns:a16="http://schemas.microsoft.com/office/drawing/2014/main" id="{30CBBFCD-8992-45AF-92BD-7EBF3A86E1C1}"/>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4"/>
            <a:ext cx="135936" cy="648000"/>
          </a:xfrm>
          <a:prstGeom prst="rect">
            <a:avLst/>
          </a:prstGeom>
        </p:spPr>
      </p:pic>
      <p:sp>
        <p:nvSpPr>
          <p:cNvPr id="8" name="Rectangle7">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1" name="Grafik 4" descr="logo1_d2.png">
            <a:extLst>
              <a:ext uri="{FF2B5EF4-FFF2-40B4-BE49-F238E27FC236}">
                <a16:creationId xmlns:a16="http://schemas.microsoft.com/office/drawing/2014/main" id="{0B4DD8A5-C16C-443A-8C22-A52B612231A5}"/>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2"/>
            <a:ext cx="1094400" cy="575309"/>
          </a:xfrm>
          <a:prstGeom prst="rect">
            <a:avLst/>
          </a:prstGeom>
          <a:ln w="0">
            <a:noFill/>
          </a:ln>
          <a:effectLst/>
        </p:spPr>
      </p:pic>
    </p:spTree>
    <p:extLst>
      <p:ext uri="{BB962C8B-B14F-4D97-AF65-F5344CB8AC3E}">
        <p14:creationId xmlns:p14="http://schemas.microsoft.com/office/powerpoint/2010/main" val="219696798"/>
      </p:ext>
    </p:extLst>
  </p:cSld>
  <p:clrMapOvr>
    <a:masterClrMapping/>
  </p:clrMapOvr>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ull picture without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926F8EF2-FFD9-4D48-A076-77C0B811BAB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Tree>
    <p:extLst>
      <p:ext uri="{BB962C8B-B14F-4D97-AF65-F5344CB8AC3E}">
        <p14:creationId xmlns:p14="http://schemas.microsoft.com/office/powerpoint/2010/main" val="765800943"/>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ull picture with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77066FA-8AE8-47E2-8A79-1355389EE471}"/>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9" name="Picture Placeholder 4">
            <a:extLst>
              <a:ext uri="{FF2B5EF4-FFF2-40B4-BE49-F238E27FC236}">
                <a16:creationId xmlns:a16="http://schemas.microsoft.com/office/drawing/2014/main" id="{E3AE72B7-66D7-4755-9A92-9BAA3A80886F}"/>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3" name="Text Placeholder 2">
            <a:extLst>
              <a:ext uri="{FF2B5EF4-FFF2-40B4-BE49-F238E27FC236}">
                <a16:creationId xmlns:a16="http://schemas.microsoft.com/office/drawing/2014/main" id="{D346B548-69AA-497B-BD64-E14E4F9EA5F6}"/>
              </a:ext>
            </a:extLst>
          </p:cNvPr>
          <p:cNvSpPr>
            <a:spLocks noGrp="1"/>
          </p:cNvSpPr>
          <p:nvPr>
            <p:ph type="body" sz="quarter" idx="2" hasCustomPrompt="1"/>
          </p:nvPr>
        </p:nvSpPr>
        <p:spPr>
          <a:xfrm>
            <a:off x="406800" y="1036800"/>
            <a:ext cx="3780000" cy="2484000"/>
          </a:xfrm>
          <a:solidFill>
            <a:schemeClr val="bg1"/>
          </a:solidFill>
        </p:spPr>
        <p:txBody>
          <a:bodyPr lIns="252000" tIns="216000" rIns="252000" bIns="21600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Add Text</a:t>
            </a:r>
          </a:p>
        </p:txBody>
      </p:sp>
    </p:spTree>
    <p:extLst>
      <p:ext uri="{BB962C8B-B14F-4D97-AF65-F5344CB8AC3E}">
        <p14:creationId xmlns:p14="http://schemas.microsoft.com/office/powerpoint/2010/main" val="764896579"/>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plit horizontal ">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1630DC1C-C3C8-477E-AC19-4DC706EB499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30852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990CB4FC-C276-4DB5-A6E3-49DD9BC66B63}"/>
              </a:ext>
            </a:extLst>
          </p:cNvPr>
          <p:cNvSpPr>
            <a:spLocks noGrp="1"/>
          </p:cNvSpPr>
          <p:nvPr>
            <p:ph type="body" sz="quarter" idx="2" hasCustomPrompt="1"/>
          </p:nvPr>
        </p:nvSpPr>
        <p:spPr>
          <a:xfrm>
            <a:off x="205199" y="3495705"/>
            <a:ext cx="10558800" cy="2041094"/>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Add Text</a:t>
            </a:r>
          </a:p>
        </p:txBody>
      </p:sp>
    </p:spTree>
    <p:extLst>
      <p:ext uri="{BB962C8B-B14F-4D97-AF65-F5344CB8AC3E}">
        <p14:creationId xmlns:p14="http://schemas.microsoft.com/office/powerpoint/2010/main" val="832061445"/>
      </p:ext>
    </p:extLst>
  </p:cSld>
  <p:clrMapOvr>
    <a:masterClrMapping/>
  </p:clrMapOvr>
  <p:hf sldNum="0" hdr="0" ftr="0" dt="0"/>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949" userDrawn="1">
          <p15:clr>
            <a:srgbClr val="FBAE40"/>
          </p15:clr>
        </p15:guide>
        <p15:guide id="4" orient="horz" pos="3489" userDrawn="1">
          <p15:clr>
            <a:srgbClr val="FBAE40"/>
          </p15:clr>
        </p15:guide>
        <p15:guide id="5" orient="horz" pos="220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plit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FD4E5E48-387B-4CE0-80BE-1097F697DAD5}"/>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5486400" cy="6170400"/>
          </a:xfrm>
          <a:blipFill dpi="0" rotWithShape="1">
            <a:blip r:embed="rId3">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D6647D1E-89E9-4244-B52F-555902731C7A}"/>
              </a:ext>
            </a:extLst>
          </p:cNvPr>
          <p:cNvSpPr>
            <a:spLocks noGrp="1"/>
          </p:cNvSpPr>
          <p:nvPr>
            <p:ph type="body" sz="quarter" idx="2" hasCustomPrompt="1"/>
          </p:nvPr>
        </p:nvSpPr>
        <p:spPr>
          <a:xfrm>
            <a:off x="5895302" y="410492"/>
            <a:ext cx="4596486" cy="5126308"/>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Add Text</a:t>
            </a:r>
          </a:p>
        </p:txBody>
      </p:sp>
      <p:pic>
        <p:nvPicPr>
          <p:cNvPr id="6" name="SuperGraphic">
            <a:extLst>
              <a:ext uri="{FF2B5EF4-FFF2-40B4-BE49-F238E27FC236}">
                <a16:creationId xmlns:a16="http://schemas.microsoft.com/office/drawing/2014/main" id="{2D38AACD-EB97-4B81-ACAA-2074E22BBC01}"/>
              </a:ext>
            </a:extLst>
          </p:cNvPr>
          <p:cNvPicPr>
            <a:picLocks noSelect="1"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1976700591"/>
      </p:ext>
    </p:extLst>
  </p:cSld>
  <p:clrMapOvr>
    <a:masterClrMapping/>
  </p:clrMapOvr>
  <p:hf sldNum="0" hdr="0" ftr="0" dt="0"/>
  <p:extLst>
    <p:ext uri="{DCECCB84-F9BA-43D5-87BE-67443E8EF086}">
      <p15:sldGuideLst xmlns:p15="http://schemas.microsoft.com/office/powerpoint/2012/main">
        <p15:guide id="1" pos="3456" userDrawn="1">
          <p15:clr>
            <a:srgbClr val="FBAE40"/>
          </p15:clr>
        </p15:guide>
        <p15:guide id="2" pos="6609" userDrawn="1">
          <p15:clr>
            <a:srgbClr val="FBAE40"/>
          </p15:clr>
        </p15:guide>
        <p15:guide id="3" orient="horz" pos="257" userDrawn="1">
          <p15:clr>
            <a:srgbClr val="FBAE40"/>
          </p15:clr>
        </p15:guide>
        <p15:guide id="4" orient="horz" pos="3489" userDrawn="1">
          <p15:clr>
            <a:srgbClr val="FBAE40"/>
          </p15:clr>
        </p15:guide>
        <p15:guide id="5" pos="371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White logo horizontal ">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1"/>
            <a:ext cx="10969625" cy="6102967"/>
          </a:xfrm>
          <a:blipFill dpi="0" rotWithShape="1">
            <a:blip r:embed="rId2">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6" name="Logo">
            <a:extLst>
              <a:ext uri="{FF2B5EF4-FFF2-40B4-BE49-F238E27FC236}">
                <a16:creationId xmlns:a16="http://schemas.microsoft.com/office/drawing/2014/main" id="{0C8D7868-566A-E406-AA76-0F7E438D3810}"/>
              </a:ext>
            </a:extLst>
          </p:cNvPr>
          <p:cNvSpPr>
            <a:spLocks noGrp="1"/>
          </p:cNvSpPr>
          <p:nvPr>
            <p:ph type="body" sz="quarter" idx="99" hasCustomPrompt="1"/>
          </p:nvPr>
        </p:nvSpPr>
        <p:spPr>
          <a:xfrm>
            <a:off x="9672212" y="5561282"/>
            <a:ext cx="1231531" cy="506144"/>
          </a:xfrm>
          <a:blipFill>
            <a:blip r:embed="rId4"/>
            <a:stretch>
              <a:fillRect/>
            </a:stretch>
          </a:blipFill>
        </p:spPr>
        <p:txBody>
          <a:bodyPr anchor="t" anchorCtr="0"/>
          <a:lstStyle>
            <a:lvl1pPr marL="0" indent="0" algn="l">
              <a:buFontTx/>
              <a:buNone/>
              <a:defRPr sz="100">
                <a:noFill/>
              </a:defRPr>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a:t> </a:t>
            </a:r>
            <a:endParaRPr lang="de-DE"/>
          </a:p>
        </p:txBody>
      </p:sp>
    </p:spTree>
    <p:extLst>
      <p:ext uri="{BB962C8B-B14F-4D97-AF65-F5344CB8AC3E}">
        <p14:creationId xmlns:p14="http://schemas.microsoft.com/office/powerpoint/2010/main" val="1451357742"/>
      </p:ext>
    </p:extLst>
  </p:cSld>
  <p:clrMapOvr>
    <a:masterClrMapping/>
  </p:clrMapOvr>
  <p:hf sldNum="0" hdr="0" ftr="0" dt="0"/>
  <p:extLst>
    <p:ext uri="{DCECCB84-F9BA-43D5-87BE-67443E8EF086}">
      <p15:sldGuideLst xmlns:p15="http://schemas.microsoft.com/office/powerpoint/2012/main">
        <p15:guide id="4" orient="horz" pos="38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w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image" Target="../media/image2.png"/><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image" Target="../media/image1.wmf"/><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theme" Target="../theme/theme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Logo">
            <a:extLst>
              <a:ext uri="{FF2B5EF4-FFF2-40B4-BE49-F238E27FC236}">
                <a16:creationId xmlns:a16="http://schemas.microsoft.com/office/drawing/2014/main" id="{F38A617B-35DF-43CE-B5F7-67FA9A7F2474}"/>
              </a:ext>
            </a:extLst>
          </p:cNvPr>
          <p:cNvPicPr>
            <a:picLocks noSelect="1" noChangeAspect="1"/>
          </p:cNvPicPr>
          <p:nvPr userDrawn="1"/>
        </p:nvPicPr>
        <p:blipFill>
          <a:blip r:embed="rId26"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2" name="Title Placeholder 1"/>
          <p:cNvSpPr>
            <a:spLocks noGrp="1"/>
          </p:cNvSpPr>
          <p:nvPr>
            <p:ph type="title"/>
          </p:nvPr>
        </p:nvSpPr>
        <p:spPr>
          <a:xfrm>
            <a:off x="205200" y="648000"/>
            <a:ext cx="10558800" cy="388800"/>
          </a:xfrm>
          <a:prstGeom prst="rect">
            <a:avLst/>
          </a:prstGeom>
        </p:spPr>
        <p:txBody>
          <a:bodyPr vert="horz" lIns="0" tIns="0" rIns="0" bIns="0" rtlCol="0" anchor="t" anchorCtr="0">
            <a:noAutofit/>
          </a:bodyPr>
          <a:lstStyle/>
          <a:p>
            <a:r>
              <a:rPr lang="en-US" noProof="1"/>
              <a:t>Add Slide Title</a:t>
            </a:r>
          </a:p>
        </p:txBody>
      </p:sp>
      <p:sp>
        <p:nvSpPr>
          <p:cNvPr id="3" name="Text Placeholder 2"/>
          <p:cNvSpPr>
            <a:spLocks noGrp="1"/>
          </p:cNvSpPr>
          <p:nvPr>
            <p:ph type="body" idx="1"/>
          </p:nvPr>
        </p:nvSpPr>
        <p:spPr>
          <a:xfrm>
            <a:off x="205200" y="1296000"/>
            <a:ext cx="10558800" cy="4240800"/>
          </a:xfrm>
          <a:prstGeom prst="rect">
            <a:avLst/>
          </a:prstGeom>
        </p:spPr>
        <p:txBody>
          <a:bodyPr vert="horz" lIns="0" tIns="0" rIns="0" bIns="0" rtlCol="0">
            <a:noAutofit/>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Slide Number Placeholder 6"/>
          <p:cNvSpPr>
            <a:spLocks noGrp="1"/>
          </p:cNvSpPr>
          <p:nvPr>
            <p:ph type="sldNum" sz="quarter" idx="12"/>
          </p:nvPr>
        </p:nvSpPr>
        <p:spPr>
          <a:xfrm>
            <a:off x="205200" y="566640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a:t>
            </a:fld>
            <a:endParaRPr lang="en-US" noProof="1"/>
          </a:p>
        </p:txBody>
      </p:sp>
      <p:sp>
        <p:nvSpPr>
          <p:cNvPr id="14" name="Bosch_footer_1">
            <a:extLst>
              <a:ext uri="{FF2B5EF4-FFF2-40B4-BE49-F238E27FC236}">
                <a16:creationId xmlns:a16="http://schemas.microsoft.com/office/drawing/2014/main" id="{179AD5EC-CEF2-4193-998B-D730BC74E01B}"/>
              </a:ext>
            </a:extLst>
          </p:cNvPr>
          <p:cNvSpPr txBox="1"/>
          <p:nvPr userDrawn="1"/>
        </p:nvSpPr>
        <p:spPr>
          <a:xfrm>
            <a:off x="547200" y="5688000"/>
            <a:ext cx="9126000" cy="107950"/>
          </a:xfrm>
          <a:prstGeom prst="rect">
            <a:avLst/>
          </a:prstGeom>
          <a:noFill/>
        </p:spPr>
        <p:txBody>
          <a:bodyPr wrap="square" lIns="0" tIns="0" rIns="0" bIns="0" rtlCol="0">
            <a:noAutofit/>
          </a:bodyPr>
          <a:lstStyle/>
          <a:p>
            <a:pPr marR="0" defTabSz="914400" eaLnBrk="1" fontAlgn="auto" latinLnBrk="0" hangingPunct="1">
              <a:lnSpc>
                <a:spcPct val="107000"/>
              </a:lnSpc>
              <a:spcBef>
                <a:spcPts val="0"/>
              </a:spcBef>
              <a:spcAft>
                <a:spcPts val="100"/>
              </a:spcAft>
              <a:buClrTx/>
              <a:buSzTx/>
              <a:buFontTx/>
              <a:buNone/>
              <a:tabLst/>
            </a:pPr>
            <a:r>
              <a:rPr kumimoji="0" lang="en-US" sz="600" b="1" i="0" u="none" strike="noStrike" kern="0" cap="none" spc="0" normalizeH="0" baseline="0" noProof="1">
                <a:ln>
                  <a:noFill/>
                </a:ln>
                <a:solidFill>
                  <a:srgbClr val="D70012"/>
                </a:solidFill>
                <a:effectLst/>
                <a:uLnTx/>
                <a:uFillTx/>
                <a:latin typeface="Bosch Office Sans" pitchFamily="2" charset="0"/>
              </a:rPr>
              <a:t>Internal</a:t>
            </a:r>
            <a:r>
              <a:rPr kumimoji="0" lang="en-US" sz="600" b="0" i="0" u="none" strike="noStrike" kern="0" cap="none" spc="0" normalizeH="0" baseline="0" noProof="1">
                <a:ln>
                  <a:noFill/>
                </a:ln>
                <a:solidFill>
                  <a:srgbClr val="000000"/>
                </a:solidFill>
                <a:effectLst/>
                <a:uLnTx/>
                <a:uFillTx/>
                <a:latin typeface="Bosch Office Sans" pitchFamily="2" charset="0"/>
              </a:rPr>
              <a:t> | SX/EDS-MM | 2024-08-02</a:t>
            </a: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47200" y="5793901"/>
            <a:ext cx="9126000" cy="215900"/>
          </a:xfrm>
          <a:prstGeom prst="rect">
            <a:avLst/>
          </a:prstGeom>
          <a:noFill/>
        </p:spPr>
        <p:txBody>
          <a:bodyPr wrap="square" lIns="0" tIns="0" rIns="0" bIns="0" rtlCol="0">
            <a:noAutofit/>
          </a:bodyPr>
          <a:lstStyle/>
          <a:p>
            <a:pPr>
              <a:lnSpc>
                <a:spcPct val="120000"/>
              </a:lnSpc>
              <a:spcAft>
                <a:spcPts val="100"/>
              </a:spcAft>
            </a:pPr>
            <a:r>
              <a:rPr lang="en-US" sz="600" b="0" i="0" u="none" kern="0" baseline="0" noProof="1">
                <a:solidFill>
                  <a:srgbClr val="B2B3B5"/>
                </a:solidFill>
                <a:latin typeface="Bosch Office Sans" pitchFamily="2" charset="0"/>
              </a:rPr>
              <a:t>© Bosch Global Software Technologies Private Limited 2024. All rights reserved, also regarding any disposal, exploitation, reproduction, editing, distribution, as well as in the event of applications for industrial property rights.</a:t>
            </a:r>
          </a:p>
        </p:txBody>
      </p:sp>
      <p:sp>
        <p:nvSpPr>
          <p:cNvPr id="15" name="Bosch_footer_1" hidden="1">
            <a:extLst>
              <a:ext uri="{FF2B5EF4-FFF2-40B4-BE49-F238E27FC236}">
                <a16:creationId xmlns:a16="http://schemas.microsoft.com/office/drawing/2014/main" id="{DB0BF576-A4BE-4521-98AB-F28795DF7BD0}"/>
              </a:ext>
            </a:extLst>
          </p:cNvPr>
          <p:cNvSpPr txBox="1"/>
          <p:nvPr userDrawn="1"/>
        </p:nvSpPr>
        <p:spPr>
          <a:xfrm>
            <a:off x="816069" y="5383543"/>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3" name="AttachmentRemark" hidden="1">
            <a:extLst>
              <a:ext uri="{FF2B5EF4-FFF2-40B4-BE49-F238E27FC236}">
                <a16:creationId xmlns:a16="http://schemas.microsoft.com/office/drawing/2014/main" id="{F41551A9-D6BA-431A-8DBF-55BA472D9657}"/>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12" name="SuperGraphic">
            <a:extLst>
              <a:ext uri="{FF2B5EF4-FFF2-40B4-BE49-F238E27FC236}">
                <a16:creationId xmlns:a16="http://schemas.microsoft.com/office/drawing/2014/main" id="{1E0562BC-DD12-4C96-A115-D2D70EC1366D}"/>
              </a:ext>
            </a:extLst>
          </p:cNvPr>
          <p:cNvPicPr>
            <a:picLocks noSelect="1" noChangeAspect="1"/>
          </p:cNvPicPr>
          <p:nvPr userDrawn="1"/>
        </p:nvPicPr>
        <p:blipFill>
          <a:blip r:embed="rId27">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48" r:id="rId1"/>
    <p:sldLayoutId id="2147483710" r:id="rId2"/>
    <p:sldLayoutId id="2147483713" r:id="rId3"/>
    <p:sldLayoutId id="2147483749" r:id="rId4"/>
    <p:sldLayoutId id="2147483750" r:id="rId5"/>
    <p:sldLayoutId id="2147483751" r:id="rId6"/>
    <p:sldLayoutId id="2147483752" r:id="rId7"/>
    <p:sldLayoutId id="2147483753" r:id="rId8"/>
    <p:sldLayoutId id="2147483754" r:id="rId9"/>
    <p:sldLayoutId id="2147483755" r:id="rId10"/>
    <p:sldLayoutId id="2147483746" r:id="rId11"/>
    <p:sldLayoutId id="2147483744" r:id="rId12"/>
    <p:sldLayoutId id="2147483724" r:id="rId13"/>
    <p:sldLayoutId id="2147483726" r:id="rId14"/>
    <p:sldLayoutId id="2147483727" r:id="rId15"/>
    <p:sldLayoutId id="2147483728" r:id="rId16"/>
    <p:sldLayoutId id="2147483729" r:id="rId17"/>
    <p:sldLayoutId id="2147483745" r:id="rId18"/>
    <p:sldLayoutId id="2147483723" r:id="rId19"/>
    <p:sldLayoutId id="2147483734" r:id="rId20"/>
    <p:sldLayoutId id="2147483756" r:id="rId21"/>
    <p:sldLayoutId id="2147483772" r:id="rId22"/>
    <p:sldLayoutId id="2147483796" r:id="rId23"/>
    <p:sldLayoutId id="2147483798" r:id="rId24"/>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Logo">
            <a:extLst>
              <a:ext uri="{FF2B5EF4-FFF2-40B4-BE49-F238E27FC236}">
                <a16:creationId xmlns:a16="http://schemas.microsoft.com/office/drawing/2014/main" id="{F38A617B-35DF-43CE-B5F7-67FA9A7F2474}"/>
              </a:ext>
            </a:extLst>
          </p:cNvPr>
          <p:cNvPicPr>
            <a:picLocks noSelect="1" noChangeAspect="1"/>
          </p:cNvPicPr>
          <p:nvPr userDrawn="1"/>
        </p:nvPicPr>
        <p:blipFill>
          <a:blip r:embed="rId24"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2" name="Title Placeholder 1"/>
          <p:cNvSpPr>
            <a:spLocks noGrp="1"/>
          </p:cNvSpPr>
          <p:nvPr>
            <p:ph type="title"/>
          </p:nvPr>
        </p:nvSpPr>
        <p:spPr>
          <a:xfrm>
            <a:off x="205200" y="648000"/>
            <a:ext cx="10558800" cy="388800"/>
          </a:xfrm>
          <a:prstGeom prst="rect">
            <a:avLst/>
          </a:prstGeom>
        </p:spPr>
        <p:txBody>
          <a:bodyPr vert="horz" lIns="0" tIns="0" rIns="0" bIns="0" rtlCol="0" anchor="t" anchorCtr="0">
            <a:noAutofit/>
          </a:bodyPr>
          <a:lstStyle/>
          <a:p>
            <a:r>
              <a:rPr lang="en-US" noProof="1"/>
              <a:t>Add Slide Title</a:t>
            </a:r>
          </a:p>
        </p:txBody>
      </p:sp>
      <p:sp>
        <p:nvSpPr>
          <p:cNvPr id="3" name="Text Placeholder 2"/>
          <p:cNvSpPr>
            <a:spLocks noGrp="1"/>
          </p:cNvSpPr>
          <p:nvPr>
            <p:ph type="body" idx="1"/>
          </p:nvPr>
        </p:nvSpPr>
        <p:spPr>
          <a:xfrm>
            <a:off x="205200" y="1296000"/>
            <a:ext cx="10558800" cy="4240800"/>
          </a:xfrm>
          <a:prstGeom prst="rect">
            <a:avLst/>
          </a:prstGeom>
        </p:spPr>
        <p:txBody>
          <a:bodyPr vert="horz" lIns="0" tIns="0" rIns="0" bIns="0" rtlCol="0">
            <a:noAutofit/>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Slide Number Placeholder 6"/>
          <p:cNvSpPr>
            <a:spLocks noGrp="1"/>
          </p:cNvSpPr>
          <p:nvPr>
            <p:ph type="sldNum" sz="quarter" idx="12"/>
          </p:nvPr>
        </p:nvSpPr>
        <p:spPr>
          <a:xfrm>
            <a:off x="205200" y="566640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a:t>
            </a:fld>
            <a:endParaRPr lang="en-US" noProof="1"/>
          </a:p>
        </p:txBody>
      </p:sp>
      <p:sp>
        <p:nvSpPr>
          <p:cNvPr id="14" name="Bosch_footer_1">
            <a:extLst>
              <a:ext uri="{FF2B5EF4-FFF2-40B4-BE49-F238E27FC236}">
                <a16:creationId xmlns:a16="http://schemas.microsoft.com/office/drawing/2014/main" id="{179AD5EC-CEF2-4193-998B-D730BC74E01B}"/>
              </a:ext>
            </a:extLst>
          </p:cNvPr>
          <p:cNvSpPr txBox="1"/>
          <p:nvPr userDrawn="1"/>
        </p:nvSpPr>
        <p:spPr>
          <a:xfrm>
            <a:off x="547200" y="5688000"/>
            <a:ext cx="9126000" cy="107950"/>
          </a:xfrm>
          <a:prstGeom prst="rect">
            <a:avLst/>
          </a:prstGeom>
          <a:noFill/>
        </p:spPr>
        <p:txBody>
          <a:bodyPr wrap="square" lIns="0" tIns="0" rIns="0" bIns="0" rtlCol="0">
            <a:noAutofit/>
          </a:bodyPr>
          <a:lstStyle/>
          <a:p>
            <a:pPr marR="0" defTabSz="914400" eaLnBrk="1" fontAlgn="auto" latinLnBrk="0" hangingPunct="1">
              <a:lnSpc>
                <a:spcPct val="107000"/>
              </a:lnSpc>
              <a:spcBef>
                <a:spcPts val="0"/>
              </a:spcBef>
              <a:spcAft>
                <a:spcPts val="100"/>
              </a:spcAft>
              <a:buClrTx/>
              <a:buSzTx/>
              <a:buFontTx/>
              <a:buNone/>
              <a:tabLst/>
            </a:pPr>
            <a:r>
              <a:rPr kumimoji="0" lang="en-US" sz="600" b="1" i="0" u="none" strike="noStrike" kern="0" cap="none" spc="0" normalizeH="0" baseline="0" noProof="1">
                <a:ln>
                  <a:noFill/>
                </a:ln>
                <a:solidFill>
                  <a:srgbClr val="D70012"/>
                </a:solidFill>
                <a:effectLst/>
                <a:uLnTx/>
                <a:uFillTx/>
                <a:latin typeface="Bosch Office Sans" pitchFamily="2" charset="0"/>
              </a:rPr>
              <a:t>Internal</a:t>
            </a:r>
            <a:r>
              <a:rPr kumimoji="0" lang="en-US" sz="600" b="0" i="0" u="none" strike="noStrike" kern="0" cap="none" spc="0" normalizeH="0" baseline="0" noProof="1">
                <a:ln>
                  <a:noFill/>
                </a:ln>
                <a:solidFill>
                  <a:srgbClr val="000000"/>
                </a:solidFill>
                <a:effectLst/>
                <a:uLnTx/>
                <a:uFillTx/>
                <a:latin typeface="Bosch Office Sans" pitchFamily="2" charset="0"/>
              </a:rPr>
              <a:t> | SX/EDS | 2024-10-08</a:t>
            </a: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47200" y="5793901"/>
            <a:ext cx="9126000" cy="215900"/>
          </a:xfrm>
          <a:prstGeom prst="rect">
            <a:avLst/>
          </a:prstGeom>
          <a:noFill/>
        </p:spPr>
        <p:txBody>
          <a:bodyPr wrap="square" lIns="0" tIns="0" rIns="0" bIns="0" rtlCol="0">
            <a:noAutofit/>
          </a:bodyPr>
          <a:lstStyle/>
          <a:p>
            <a:pPr>
              <a:lnSpc>
                <a:spcPct val="120000"/>
              </a:lnSpc>
              <a:spcAft>
                <a:spcPts val="100"/>
              </a:spcAft>
            </a:pPr>
            <a:r>
              <a:rPr lang="en-US" sz="600" b="0" i="0" u="none" kern="0" baseline="0" noProof="1">
                <a:solidFill>
                  <a:srgbClr val="B2B3B5"/>
                </a:solidFill>
                <a:latin typeface="Bosch Office Sans" pitchFamily="2" charset="0"/>
              </a:rPr>
              <a:t>© Bosch Global Software Technologies Private Limited 2024. All rights reserved, also regarding any disposal, exploitation, reproduction, editing, distribution, as well as in the event of applications for industrial property rights.</a:t>
            </a:r>
          </a:p>
        </p:txBody>
      </p:sp>
      <p:sp>
        <p:nvSpPr>
          <p:cNvPr id="15" name="Bosch_footer_1" hidden="1">
            <a:extLst>
              <a:ext uri="{FF2B5EF4-FFF2-40B4-BE49-F238E27FC236}">
                <a16:creationId xmlns:a16="http://schemas.microsoft.com/office/drawing/2014/main" id="{DB0BF576-A4BE-4521-98AB-F28795DF7BD0}"/>
              </a:ext>
            </a:extLst>
          </p:cNvPr>
          <p:cNvSpPr txBox="1"/>
          <p:nvPr userDrawn="1"/>
        </p:nvSpPr>
        <p:spPr>
          <a:xfrm>
            <a:off x="816069" y="5383543"/>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3" name="AttachmentRemark" hidden="1">
            <a:extLst>
              <a:ext uri="{FF2B5EF4-FFF2-40B4-BE49-F238E27FC236}">
                <a16:creationId xmlns:a16="http://schemas.microsoft.com/office/drawing/2014/main" id="{F41551A9-D6BA-431A-8DBF-55BA472D9657}"/>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12" name="SuperGraphic">
            <a:extLst>
              <a:ext uri="{FF2B5EF4-FFF2-40B4-BE49-F238E27FC236}">
                <a16:creationId xmlns:a16="http://schemas.microsoft.com/office/drawing/2014/main" id="{1E0562BC-DD12-4C96-A115-D2D70EC1366D}"/>
              </a:ext>
            </a:extLst>
          </p:cNvPr>
          <p:cNvPicPr>
            <a:picLocks noSelect="1" noChangeAspect="1"/>
          </p:cNvPicPr>
          <p:nvPr userDrawn="1"/>
        </p:nvPicPr>
        <p:blipFill>
          <a:blip r:embed="rId25">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292080503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5" r:id="rId21"/>
    <p:sldLayoutId id="2147483797" r:id="rId22"/>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19.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s>
</file>

<file path=ppt/slides/_rels/slide12.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39.png"/><Relationship Id="rId3" Type="http://schemas.openxmlformats.org/officeDocument/2006/relationships/image" Target="../media/image130.jpeg"/><Relationship Id="rId7" Type="http://schemas.openxmlformats.org/officeDocument/2006/relationships/image" Target="../media/image134.png"/><Relationship Id="rId12" Type="http://schemas.openxmlformats.org/officeDocument/2006/relationships/hyperlink" Target="https://bosch.sharepoint.com/:v:/s/EnggTechnologyLedSolutions-DataandAICollaterals/EWOAVAmDXStNiba4Wf67EqABqVrE208l-TaqZB9wgEP7jw?e=8JXP7o" TargetMode="External"/><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13.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svg"/><Relationship Id="rId3" Type="http://schemas.openxmlformats.org/officeDocument/2006/relationships/image" Target="../media/image141.emf"/><Relationship Id="rId7" Type="http://schemas.openxmlformats.org/officeDocument/2006/relationships/image" Target="../media/image145.png"/><Relationship Id="rId12" Type="http://schemas.openxmlformats.org/officeDocument/2006/relationships/image" Target="../media/image150.png"/><Relationship Id="rId2" Type="http://schemas.openxmlformats.org/officeDocument/2006/relationships/image" Target="../media/image140.emf"/><Relationship Id="rId16" Type="http://schemas.openxmlformats.org/officeDocument/2006/relationships/image" Target="../media/image153.png"/><Relationship Id="rId1" Type="http://schemas.openxmlformats.org/officeDocument/2006/relationships/slideLayout" Target="../slideLayouts/slideLayout20.xml"/><Relationship Id="rId6" Type="http://schemas.openxmlformats.org/officeDocument/2006/relationships/image" Target="../media/image144.emf"/><Relationship Id="rId11" Type="http://schemas.openxmlformats.org/officeDocument/2006/relationships/image" Target="../media/image149.svg"/><Relationship Id="rId5" Type="http://schemas.openxmlformats.org/officeDocument/2006/relationships/image" Target="../media/image143.emf"/><Relationship Id="rId15" Type="http://schemas.openxmlformats.org/officeDocument/2006/relationships/hyperlink" Target="https://bosch.sharepoint.com/:v:/r/sites/msteams_3411866/Shared%20Documents/Generative%20AI/Knowledge_Nexus/Demos/JaP_Rework_Recommend.mp4?csf=1&amp;web=1&amp;e=7t43WF" TargetMode="External"/><Relationship Id="rId10" Type="http://schemas.openxmlformats.org/officeDocument/2006/relationships/image" Target="../media/image148.png"/><Relationship Id="rId4" Type="http://schemas.openxmlformats.org/officeDocument/2006/relationships/image" Target="../media/image142.emf"/><Relationship Id="rId9" Type="http://schemas.openxmlformats.org/officeDocument/2006/relationships/image" Target="../media/image147.svg"/><Relationship Id="rId14" Type="http://schemas.openxmlformats.org/officeDocument/2006/relationships/image" Target="../media/image152.png"/></Relationships>
</file>

<file path=ppt/slides/_rels/slide1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hyperlink" Target="https://bosch.sharepoint.com/sites/msteams_3411866/_layouts/15/stream.aspx?id=%2Fsites%2Fmsteams%5F3411866%2FShared%20Documents%2FGenerative%20AI%2FMiDAS%20ASM%2FDAR%2DHardware%2DSpecs%2DRanking%5FApp%2FDAR%5FGenAI%5FApp%5FDemo%2DVideo%2Emp4&amp;referrer=SharePoint&amp;referrerScenario=OpenFile" TargetMode="External"/><Relationship Id="rId3" Type="http://schemas.openxmlformats.org/officeDocument/2006/relationships/image" Target="../media/image155.png"/><Relationship Id="rId7" Type="http://schemas.openxmlformats.org/officeDocument/2006/relationships/image" Target="../media/image159.svg"/><Relationship Id="rId12" Type="http://schemas.openxmlformats.org/officeDocument/2006/relationships/image" Target="../media/image141.emf"/><Relationship Id="rId17" Type="http://schemas.openxmlformats.org/officeDocument/2006/relationships/image" Target="../media/image162.png"/><Relationship Id="rId2" Type="http://schemas.openxmlformats.org/officeDocument/2006/relationships/notesSlide" Target="../notesSlides/notesSlide8.xml"/><Relationship Id="rId16" Type="http://schemas.openxmlformats.org/officeDocument/2006/relationships/image" Target="../media/image152.png"/><Relationship Id="rId1" Type="http://schemas.openxmlformats.org/officeDocument/2006/relationships/slideLayout" Target="../slideLayouts/slideLayout20.xml"/><Relationship Id="rId6" Type="http://schemas.openxmlformats.org/officeDocument/2006/relationships/image" Target="../media/image158.png"/><Relationship Id="rId11" Type="http://schemas.openxmlformats.org/officeDocument/2006/relationships/image" Target="../media/image143.emf"/><Relationship Id="rId5" Type="http://schemas.openxmlformats.org/officeDocument/2006/relationships/image" Target="../media/image157.svg"/><Relationship Id="rId15" Type="http://schemas.openxmlformats.org/officeDocument/2006/relationships/image" Target="../media/image140.emf"/><Relationship Id="rId10" Type="http://schemas.openxmlformats.org/officeDocument/2006/relationships/image" Target="../media/image142.emf"/><Relationship Id="rId4" Type="http://schemas.openxmlformats.org/officeDocument/2006/relationships/image" Target="../media/image156.png"/><Relationship Id="rId9" Type="http://schemas.openxmlformats.org/officeDocument/2006/relationships/image" Target="../media/image161.svg"/><Relationship Id="rId14" Type="http://schemas.openxmlformats.org/officeDocument/2006/relationships/image" Target="../media/image153.png"/></Relationships>
</file>

<file path=ppt/slides/_rels/slide1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39.png"/><Relationship Id="rId3" Type="http://schemas.openxmlformats.org/officeDocument/2006/relationships/image" Target="../media/image163.jpeg"/><Relationship Id="rId7" Type="http://schemas.openxmlformats.org/officeDocument/2006/relationships/image" Target="../media/image165.png"/><Relationship Id="rId12" Type="http://schemas.openxmlformats.org/officeDocument/2006/relationships/hyperlink" Target="https://bosch.sharepoint.com/:v:/s/EnggTechnologyLedSolutions-DataandAICollaterals/EcZVPu10mzNBvRo9pJm27yMBjEnfFjPAnKxqXJSaY3ioEA?e=hozhcs" TargetMode="External"/><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138.png"/><Relationship Id="rId11" Type="http://schemas.openxmlformats.org/officeDocument/2006/relationships/image" Target="../media/image169.png"/><Relationship Id="rId5" Type="http://schemas.openxmlformats.org/officeDocument/2006/relationships/image" Target="../media/image164.png"/><Relationship Id="rId10" Type="http://schemas.openxmlformats.org/officeDocument/2006/relationships/image" Target="../media/image168.png"/><Relationship Id="rId4" Type="http://schemas.openxmlformats.org/officeDocument/2006/relationships/image" Target="../media/image132.png"/><Relationship Id="rId9" Type="http://schemas.openxmlformats.org/officeDocument/2006/relationships/image" Target="../media/image167.png"/><Relationship Id="rId14" Type="http://schemas.openxmlformats.org/officeDocument/2006/relationships/image" Target="../media/image170.png"/></Relationships>
</file>

<file path=ppt/slides/_rels/slide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hyperlink" Target="https://bosch.sharepoint.com/:v:/s/EnggTechnologyLedSolutions-DataandAICollaterals/EUPTiDvuWXBEpMLJGFtZjyMBO_Zc7nz_kWUYXRg1ShcS7A?e=getdkx" TargetMode="External"/><Relationship Id="rId3" Type="http://schemas.openxmlformats.org/officeDocument/2006/relationships/image" Target="../media/image171.jpeg"/><Relationship Id="rId7" Type="http://schemas.openxmlformats.org/officeDocument/2006/relationships/image" Target="../media/image173.png"/><Relationship Id="rId12" Type="http://schemas.openxmlformats.org/officeDocument/2006/relationships/image" Target="../media/image176.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172.png"/><Relationship Id="rId11" Type="http://schemas.openxmlformats.org/officeDocument/2006/relationships/image" Target="../media/image175.png"/><Relationship Id="rId5" Type="http://schemas.openxmlformats.org/officeDocument/2006/relationships/image" Target="../media/image152.png"/><Relationship Id="rId10" Type="http://schemas.openxmlformats.org/officeDocument/2006/relationships/image" Target="../media/image174.jpeg"/><Relationship Id="rId4" Type="http://schemas.openxmlformats.org/officeDocument/2006/relationships/image" Target="../media/image132.png"/><Relationship Id="rId9" Type="http://schemas.openxmlformats.org/officeDocument/2006/relationships/image" Target="../media/image164.png"/><Relationship Id="rId14" Type="http://schemas.openxmlformats.org/officeDocument/2006/relationships/image" Target="../media/image139.png"/></Relationships>
</file>

<file path=ppt/slides/_rels/slide2.xml.rels><?xml version="1.0" encoding="UTF-8" standalone="yes"?>
<Relationships xmlns="http://schemas.openxmlformats.org/package/2006/relationships"><Relationship Id="rId26" Type="http://schemas.openxmlformats.org/officeDocument/2006/relationships/image" Target="../media/image33.png"/><Relationship Id="rId21" Type="http://schemas.openxmlformats.org/officeDocument/2006/relationships/image" Target="../media/image28.jpeg"/><Relationship Id="rId42" Type="http://schemas.openxmlformats.org/officeDocument/2006/relationships/image" Target="../media/image49.png"/><Relationship Id="rId47" Type="http://schemas.openxmlformats.org/officeDocument/2006/relationships/image" Target="../media/image53.png"/><Relationship Id="rId63" Type="http://schemas.openxmlformats.org/officeDocument/2006/relationships/image" Target="../media/image63.png"/><Relationship Id="rId68" Type="http://schemas.microsoft.com/office/2007/relationships/hdphoto" Target="../media/hdphoto9.wdp"/><Relationship Id="rId16" Type="http://schemas.openxmlformats.org/officeDocument/2006/relationships/image" Target="../media/image23.png"/><Relationship Id="rId11" Type="http://schemas.openxmlformats.org/officeDocument/2006/relationships/image" Target="../media/image18.png"/><Relationship Id="rId32" Type="http://schemas.openxmlformats.org/officeDocument/2006/relationships/image" Target="../media/image39.png"/><Relationship Id="rId37" Type="http://schemas.openxmlformats.org/officeDocument/2006/relationships/image" Target="../media/image44.jpeg"/><Relationship Id="rId53" Type="http://schemas.openxmlformats.org/officeDocument/2006/relationships/image" Target="../media/image58.png"/><Relationship Id="rId58" Type="http://schemas.microsoft.com/office/2007/relationships/hdphoto" Target="../media/hdphoto5.wdp"/><Relationship Id="rId74" Type="http://schemas.openxmlformats.org/officeDocument/2006/relationships/image" Target="../media/image70.png"/><Relationship Id="rId79" Type="http://schemas.openxmlformats.org/officeDocument/2006/relationships/image" Target="../media/image74.png"/><Relationship Id="rId5" Type="http://schemas.openxmlformats.org/officeDocument/2006/relationships/tags" Target="../tags/tag7.xml"/><Relationship Id="rId61" Type="http://schemas.openxmlformats.org/officeDocument/2006/relationships/image" Target="../media/image62.png"/><Relationship Id="rId19" Type="http://schemas.openxmlformats.org/officeDocument/2006/relationships/image" Target="../media/image26.png"/><Relationship Id="rId14" Type="http://schemas.openxmlformats.org/officeDocument/2006/relationships/image" Target="../media/image21.png"/><Relationship Id="rId22" Type="http://schemas.openxmlformats.org/officeDocument/2006/relationships/image" Target="../media/image29.jpe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jpeg"/><Relationship Id="rId43" Type="http://schemas.openxmlformats.org/officeDocument/2006/relationships/image" Target="../media/image50.png"/><Relationship Id="rId48" Type="http://schemas.openxmlformats.org/officeDocument/2006/relationships/image" Target="../media/image54.svg"/><Relationship Id="rId56" Type="http://schemas.microsoft.com/office/2007/relationships/hdphoto" Target="../media/hdphoto4.wdp"/><Relationship Id="rId64" Type="http://schemas.openxmlformats.org/officeDocument/2006/relationships/image" Target="../media/image64.png"/><Relationship Id="rId69" Type="http://schemas.openxmlformats.org/officeDocument/2006/relationships/image" Target="../media/image67.png"/><Relationship Id="rId77" Type="http://schemas.openxmlformats.org/officeDocument/2006/relationships/image" Target="../media/image72.png"/><Relationship Id="rId8" Type="http://schemas.openxmlformats.org/officeDocument/2006/relationships/slideLayout" Target="../slideLayouts/slideLayout19.xml"/><Relationship Id="rId51" Type="http://schemas.openxmlformats.org/officeDocument/2006/relationships/image" Target="../media/image57.png"/><Relationship Id="rId72" Type="http://schemas.microsoft.com/office/2007/relationships/hdphoto" Target="../media/hdphoto11.wdp"/><Relationship Id="rId80" Type="http://schemas.openxmlformats.org/officeDocument/2006/relationships/image" Target="../media/image75.png"/><Relationship Id="rId3" Type="http://schemas.openxmlformats.org/officeDocument/2006/relationships/tags" Target="../tags/tag5.xml"/><Relationship Id="rId12" Type="http://schemas.openxmlformats.org/officeDocument/2006/relationships/image" Target="../media/image19.png"/><Relationship Id="rId17" Type="http://schemas.openxmlformats.org/officeDocument/2006/relationships/image" Target="../media/image24.jpe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5.png"/><Relationship Id="rId46" Type="http://schemas.openxmlformats.org/officeDocument/2006/relationships/image" Target="../media/image52.png"/><Relationship Id="rId59" Type="http://schemas.openxmlformats.org/officeDocument/2006/relationships/image" Target="../media/image61.png"/><Relationship Id="rId67" Type="http://schemas.openxmlformats.org/officeDocument/2006/relationships/image" Target="../media/image66.png"/><Relationship Id="rId20" Type="http://schemas.openxmlformats.org/officeDocument/2006/relationships/image" Target="../media/image27.png"/><Relationship Id="rId41" Type="http://schemas.openxmlformats.org/officeDocument/2006/relationships/image" Target="../media/image48.svg"/><Relationship Id="rId54" Type="http://schemas.microsoft.com/office/2007/relationships/hdphoto" Target="../media/hdphoto3.wdp"/><Relationship Id="rId62" Type="http://schemas.microsoft.com/office/2007/relationships/hdphoto" Target="../media/hdphoto7.wdp"/><Relationship Id="rId70" Type="http://schemas.microsoft.com/office/2007/relationships/hdphoto" Target="../media/hdphoto10.wdp"/><Relationship Id="rId75" Type="http://schemas.microsoft.com/office/2007/relationships/hdphoto" Target="../media/hdphoto12.wdp"/><Relationship Id="rId1" Type="http://schemas.openxmlformats.org/officeDocument/2006/relationships/tags" Target="../tags/tag3.xml"/><Relationship Id="rId6" Type="http://schemas.openxmlformats.org/officeDocument/2006/relationships/tags" Target="../tags/tag8.xml"/><Relationship Id="rId15" Type="http://schemas.openxmlformats.org/officeDocument/2006/relationships/image" Target="../media/image22.png"/><Relationship Id="rId23" Type="http://schemas.openxmlformats.org/officeDocument/2006/relationships/image" Target="../media/image30.jpeg"/><Relationship Id="rId28" Type="http://schemas.openxmlformats.org/officeDocument/2006/relationships/image" Target="../media/image35.jpeg"/><Relationship Id="rId36" Type="http://schemas.openxmlformats.org/officeDocument/2006/relationships/image" Target="../media/image43.jpeg"/><Relationship Id="rId49" Type="http://schemas.openxmlformats.org/officeDocument/2006/relationships/image" Target="../media/image55.png"/><Relationship Id="rId57" Type="http://schemas.openxmlformats.org/officeDocument/2006/relationships/image" Target="../media/image60.png"/><Relationship Id="rId10" Type="http://schemas.microsoft.com/office/2007/relationships/hdphoto" Target="../media/hdphoto1.wdp"/><Relationship Id="rId31" Type="http://schemas.openxmlformats.org/officeDocument/2006/relationships/image" Target="../media/image38.png"/><Relationship Id="rId44" Type="http://schemas.openxmlformats.org/officeDocument/2006/relationships/image" Target="../media/image51.png"/><Relationship Id="rId52" Type="http://schemas.microsoft.com/office/2007/relationships/hdphoto" Target="../media/hdphoto2.wdp"/><Relationship Id="rId60" Type="http://schemas.microsoft.com/office/2007/relationships/hdphoto" Target="../media/hdphoto6.wdp"/><Relationship Id="rId65" Type="http://schemas.microsoft.com/office/2007/relationships/hdphoto" Target="../media/hdphoto8.wdp"/><Relationship Id="rId73" Type="http://schemas.openxmlformats.org/officeDocument/2006/relationships/image" Target="../media/image69.png"/><Relationship Id="rId78" Type="http://schemas.openxmlformats.org/officeDocument/2006/relationships/image" Target="../media/image73.png"/><Relationship Id="rId81" Type="http://schemas.openxmlformats.org/officeDocument/2006/relationships/image" Target="../media/image76.png"/><Relationship Id="rId4" Type="http://schemas.openxmlformats.org/officeDocument/2006/relationships/tags" Target="../tags/tag6.xml"/><Relationship Id="rId9" Type="http://schemas.openxmlformats.org/officeDocument/2006/relationships/image" Target="../media/image17.png"/><Relationship Id="rId13" Type="http://schemas.openxmlformats.org/officeDocument/2006/relationships/image" Target="../media/image20.svg"/><Relationship Id="rId18" Type="http://schemas.openxmlformats.org/officeDocument/2006/relationships/image" Target="../media/image25.png"/><Relationship Id="rId39" Type="http://schemas.openxmlformats.org/officeDocument/2006/relationships/image" Target="../media/image46.png"/><Relationship Id="rId34" Type="http://schemas.openxmlformats.org/officeDocument/2006/relationships/image" Target="../media/image41.png"/><Relationship Id="rId50" Type="http://schemas.openxmlformats.org/officeDocument/2006/relationships/image" Target="../media/image56.svg"/><Relationship Id="rId55" Type="http://schemas.openxmlformats.org/officeDocument/2006/relationships/image" Target="../media/image59.png"/><Relationship Id="rId76" Type="http://schemas.openxmlformats.org/officeDocument/2006/relationships/image" Target="../media/image71.png"/><Relationship Id="rId7" Type="http://schemas.openxmlformats.org/officeDocument/2006/relationships/tags" Target="../tags/tag9.xml"/><Relationship Id="rId71" Type="http://schemas.openxmlformats.org/officeDocument/2006/relationships/image" Target="../media/image68.png"/><Relationship Id="rId2" Type="http://schemas.openxmlformats.org/officeDocument/2006/relationships/tags" Target="../tags/tag4.xml"/><Relationship Id="rId29" Type="http://schemas.openxmlformats.org/officeDocument/2006/relationships/image" Target="../media/image36.jpeg"/><Relationship Id="rId24" Type="http://schemas.openxmlformats.org/officeDocument/2006/relationships/image" Target="../media/image31.jpeg"/><Relationship Id="rId40" Type="http://schemas.openxmlformats.org/officeDocument/2006/relationships/image" Target="../media/image47.png"/><Relationship Id="rId45" Type="http://schemas.openxmlformats.org/officeDocument/2006/relationships/chart" Target="../charts/chart1.xml"/><Relationship Id="rId66" Type="http://schemas.openxmlformats.org/officeDocument/2006/relationships/image" Target="../media/image65.png"/></Relationships>
</file>

<file path=ppt/slides/_rels/slide20.xml.rels><?xml version="1.0" encoding="UTF-8" standalone="yes"?>
<Relationships xmlns="http://schemas.openxmlformats.org/package/2006/relationships"><Relationship Id="rId3" Type="http://schemas.openxmlformats.org/officeDocument/2006/relationships/image" Target="../media/image178.svg"/><Relationship Id="rId2" Type="http://schemas.openxmlformats.org/officeDocument/2006/relationships/image" Target="../media/image177.png"/><Relationship Id="rId1" Type="http://schemas.openxmlformats.org/officeDocument/2006/relationships/slideLayout" Target="../slideLayouts/slideLayout19.xml"/><Relationship Id="rId4" Type="http://schemas.openxmlformats.org/officeDocument/2006/relationships/image" Target="../media/image179.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83.png"/><Relationship Id="rId3" Type="http://schemas.openxmlformats.org/officeDocument/2006/relationships/image" Target="../media/image180.jpeg"/><Relationship Id="rId7" Type="http://schemas.openxmlformats.org/officeDocument/2006/relationships/image" Target="../media/image136.png"/><Relationship Id="rId12" Type="http://schemas.openxmlformats.org/officeDocument/2006/relationships/image" Target="../media/image182.pn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135.png"/><Relationship Id="rId11" Type="http://schemas.openxmlformats.org/officeDocument/2006/relationships/image" Target="../media/image181.png"/><Relationship Id="rId5" Type="http://schemas.openxmlformats.org/officeDocument/2006/relationships/image" Target="../media/image132.png"/><Relationship Id="rId10" Type="http://schemas.openxmlformats.org/officeDocument/2006/relationships/image" Target="../media/image139.png"/><Relationship Id="rId4" Type="http://schemas.openxmlformats.org/officeDocument/2006/relationships/image" Target="../media/image131.png"/><Relationship Id="rId9" Type="http://schemas.openxmlformats.org/officeDocument/2006/relationships/hyperlink" Target="https://bosch.sharepoint.com/:v:/r/sites/msteams_3411866/Shared%20Documents/UsecasesKT/GenAI%20Usecases/Mahindra_VoC_Demo.mp4?csf=1&amp;web=1&amp;e=vE7np5"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8" Type="http://schemas.openxmlformats.org/officeDocument/2006/relationships/image" Target="../media/image142.emf"/><Relationship Id="rId13" Type="http://schemas.openxmlformats.org/officeDocument/2006/relationships/image" Target="../media/image186.jpeg"/><Relationship Id="rId3" Type="http://schemas.openxmlformats.org/officeDocument/2006/relationships/image" Target="../media/image156.png"/><Relationship Id="rId7" Type="http://schemas.openxmlformats.org/officeDocument/2006/relationships/image" Target="../media/image184.png"/><Relationship Id="rId12" Type="http://schemas.openxmlformats.org/officeDocument/2006/relationships/image" Target="../media/image176.png"/><Relationship Id="rId2" Type="http://schemas.openxmlformats.org/officeDocument/2006/relationships/notesSlide" Target="../notesSlides/notesSlide12.xml"/><Relationship Id="rId16" Type="http://schemas.openxmlformats.org/officeDocument/2006/relationships/image" Target="../media/image153.png"/><Relationship Id="rId1" Type="http://schemas.openxmlformats.org/officeDocument/2006/relationships/slideLayout" Target="../slideLayouts/slideLayout20.xml"/><Relationship Id="rId6" Type="http://schemas.openxmlformats.org/officeDocument/2006/relationships/image" Target="../media/image159.sv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hyperlink" Target="https://bosch.sharepoint.com/:v:/r/sites/msteams_beec4831/Shared%20Documents/General/Demo_videos/FRAMES_Onboarding_Agent.mp4?csf=1&amp;web=1&amp;e=Rps0FQ" TargetMode="External"/><Relationship Id="rId10" Type="http://schemas.openxmlformats.org/officeDocument/2006/relationships/image" Target="../media/image185.png"/><Relationship Id="rId4" Type="http://schemas.openxmlformats.org/officeDocument/2006/relationships/image" Target="../media/image157.svg"/><Relationship Id="rId9" Type="http://schemas.openxmlformats.org/officeDocument/2006/relationships/image" Target="../media/image133.png"/><Relationship Id="rId14" Type="http://schemas.openxmlformats.org/officeDocument/2006/relationships/image" Target="../media/image169.png"/></Relationships>
</file>

<file path=ppt/slides/_rels/slide2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39.png"/><Relationship Id="rId3" Type="http://schemas.openxmlformats.org/officeDocument/2006/relationships/image" Target="../media/image163.jpeg"/><Relationship Id="rId7" Type="http://schemas.openxmlformats.org/officeDocument/2006/relationships/image" Target="../media/image165.png"/><Relationship Id="rId12" Type="http://schemas.openxmlformats.org/officeDocument/2006/relationships/hyperlink" Target="https://bosch.sharepoint.com/:v:/r/sites/msteams_3411866/Shared%20Documents/UsecasesKT/GenAI%20Usecases/Merck_NLP_Demo.mp4?csf=1&amp;web=1&amp;e=Dxkav3" TargetMode="External"/><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138.png"/><Relationship Id="rId11" Type="http://schemas.openxmlformats.org/officeDocument/2006/relationships/image" Target="../media/image169.png"/><Relationship Id="rId5" Type="http://schemas.openxmlformats.org/officeDocument/2006/relationships/image" Target="../media/image164.png"/><Relationship Id="rId10" Type="http://schemas.openxmlformats.org/officeDocument/2006/relationships/image" Target="../media/image168.png"/><Relationship Id="rId4" Type="http://schemas.openxmlformats.org/officeDocument/2006/relationships/image" Target="../media/image132.png"/><Relationship Id="rId9" Type="http://schemas.openxmlformats.org/officeDocument/2006/relationships/image" Target="../media/image167.png"/></Relationships>
</file>

<file path=ppt/slides/_rels/slide26.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41.emf"/><Relationship Id="rId3" Type="http://schemas.openxmlformats.org/officeDocument/2006/relationships/hyperlink" Target="https://bosch.sharepoint.com/sites/msteams_3411866/_layouts/15/stream.aspx?id=%2Fsites%2Fmsteams%5F3411866%2FShared%20Documents%2FGenerative%20AI%2FMiDAS%20ASM%2FASM%20FINAL%20VIDEOS%2FBSH%5FMiDAS%5FMISRA%5FASM%5F2024%2Emp4&amp;referrer=StreamWebApp%2EWeb&amp;referrerScenario=AddressBarCopied%2Eview%2Ecd5a44a4%2D80ad%2D4d27%2Db007%2D7b82a9e4b795" TargetMode="External"/><Relationship Id="rId7" Type="http://schemas.openxmlformats.org/officeDocument/2006/relationships/image" Target="../media/image144.emf"/><Relationship Id="rId12" Type="http://schemas.openxmlformats.org/officeDocument/2006/relationships/image" Target="../media/image153.png"/><Relationship Id="rId17" Type="http://schemas.openxmlformats.org/officeDocument/2006/relationships/image" Target="../media/image152.png"/><Relationship Id="rId2" Type="http://schemas.openxmlformats.org/officeDocument/2006/relationships/notesSlide" Target="../notesSlides/notesSlide14.xml"/><Relationship Id="rId16" Type="http://schemas.openxmlformats.org/officeDocument/2006/relationships/image" Target="../media/image140.emf"/><Relationship Id="rId1" Type="http://schemas.openxmlformats.org/officeDocument/2006/relationships/slideLayout" Target="../slideLayouts/slideLayout20.xml"/><Relationship Id="rId6" Type="http://schemas.openxmlformats.org/officeDocument/2006/relationships/image" Target="../media/image143.emf"/><Relationship Id="rId11" Type="http://schemas.openxmlformats.org/officeDocument/2006/relationships/image" Target="../media/image192.svg"/><Relationship Id="rId5" Type="http://schemas.openxmlformats.org/officeDocument/2006/relationships/image" Target="../media/image142.emf"/><Relationship Id="rId15" Type="http://schemas.openxmlformats.org/officeDocument/2006/relationships/image" Target="../media/image194.svg"/><Relationship Id="rId10" Type="http://schemas.openxmlformats.org/officeDocument/2006/relationships/image" Target="../media/image191.png"/><Relationship Id="rId4" Type="http://schemas.openxmlformats.org/officeDocument/2006/relationships/image" Target="../media/image188.png"/><Relationship Id="rId9" Type="http://schemas.openxmlformats.org/officeDocument/2006/relationships/image" Target="../media/image190.svg"/><Relationship Id="rId14" Type="http://schemas.openxmlformats.org/officeDocument/2006/relationships/image" Target="../media/image193.png"/></Relationships>
</file>

<file path=ppt/slides/_rels/slide27.xml.rels><?xml version="1.0" encoding="UTF-8" standalone="yes"?>
<Relationships xmlns="http://schemas.openxmlformats.org/package/2006/relationships"><Relationship Id="rId8" Type="http://schemas.openxmlformats.org/officeDocument/2006/relationships/image" Target="../media/image190.svg"/><Relationship Id="rId13" Type="http://schemas.openxmlformats.org/officeDocument/2006/relationships/hyperlink" Target="https://bosch.sharepoint.com/:v:/r/sites/msteams_3411866/Shared%20Documents/Generative%20AI/MiDAS%20ASM/ASM%20FINAL%20VIDEOS/BHCS_MiDAS_Code2UT_ASM_2024.mp4?csf=1&amp;web=1&amp;e=mPsfyb" TargetMode="External"/><Relationship Id="rId18" Type="http://schemas.openxmlformats.org/officeDocument/2006/relationships/hyperlink" Target="https://bosch.sharepoint.com/:v:/r/sites/msteams_3411866/Shared%20Documents/Generative%20AI/MiDAS%20ASM/ASM%20FINAL%20VIDEOS/HC_MiDAS_Code2UT_ASM_2024.mp4?csf=1&amp;web=1&amp;e=HLFTc9" TargetMode="External"/><Relationship Id="rId3" Type="http://schemas.openxmlformats.org/officeDocument/2006/relationships/image" Target="../media/image195.png"/><Relationship Id="rId7" Type="http://schemas.openxmlformats.org/officeDocument/2006/relationships/image" Target="../media/image189.png"/><Relationship Id="rId12" Type="http://schemas.openxmlformats.org/officeDocument/2006/relationships/image" Target="../media/image197.svg"/><Relationship Id="rId17" Type="http://schemas.openxmlformats.org/officeDocument/2006/relationships/hyperlink" Target="https://bosch.sharepoint.com/:v:/r/sites/msteams_3411866/Shared%20Documents/Generative%20AI/MiDAS%20ASM/ASM%20FINAL%20VIDEOS/BCI_MiDAS_Code2UT_ASM_2024.mp4?csf=1&amp;web=1&amp;e=3h1v5L" TargetMode="External"/><Relationship Id="rId2" Type="http://schemas.openxmlformats.org/officeDocument/2006/relationships/notesSlide" Target="../notesSlides/notesSlide15.xml"/><Relationship Id="rId16" Type="http://schemas.openxmlformats.org/officeDocument/2006/relationships/image" Target="../media/image140.emf"/><Relationship Id="rId1" Type="http://schemas.openxmlformats.org/officeDocument/2006/relationships/slideLayout" Target="../slideLayouts/slideLayout20.xml"/><Relationship Id="rId6" Type="http://schemas.openxmlformats.org/officeDocument/2006/relationships/image" Target="../media/image144.emf"/><Relationship Id="rId11" Type="http://schemas.openxmlformats.org/officeDocument/2006/relationships/image" Target="../media/image196.png"/><Relationship Id="rId5" Type="http://schemas.openxmlformats.org/officeDocument/2006/relationships/image" Target="../media/image143.emf"/><Relationship Id="rId15" Type="http://schemas.openxmlformats.org/officeDocument/2006/relationships/image" Target="../media/image141.emf"/><Relationship Id="rId10" Type="http://schemas.openxmlformats.org/officeDocument/2006/relationships/image" Target="../media/image192.svg"/><Relationship Id="rId19" Type="http://schemas.openxmlformats.org/officeDocument/2006/relationships/image" Target="../media/image152.png"/><Relationship Id="rId4" Type="http://schemas.openxmlformats.org/officeDocument/2006/relationships/image" Target="../media/image142.emf"/><Relationship Id="rId9" Type="http://schemas.openxmlformats.org/officeDocument/2006/relationships/image" Target="../media/image191.png"/><Relationship Id="rId14" Type="http://schemas.openxmlformats.org/officeDocument/2006/relationships/image" Target="../media/image153.png"/></Relationships>
</file>

<file path=ppt/slides/_rels/slide28.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8.jpeg"/><Relationship Id="rId7" Type="http://schemas.openxmlformats.org/officeDocument/2006/relationships/image" Target="../media/image202.pn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image" Target="../media/image201.png"/><Relationship Id="rId11" Type="http://schemas.openxmlformats.org/officeDocument/2006/relationships/image" Target="../media/image206.png"/><Relationship Id="rId5" Type="http://schemas.openxmlformats.org/officeDocument/2006/relationships/image" Target="../media/image200.png"/><Relationship Id="rId10" Type="http://schemas.openxmlformats.org/officeDocument/2006/relationships/image" Target="../media/image205.png"/><Relationship Id="rId4" Type="http://schemas.openxmlformats.org/officeDocument/2006/relationships/image" Target="../media/image199.png"/><Relationship Id="rId9" Type="http://schemas.openxmlformats.org/officeDocument/2006/relationships/image" Target="../media/image204.png"/></Relationships>
</file>

<file path=ppt/slides/_rels/slide29.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16.png"/><Relationship Id="rId3" Type="http://schemas.openxmlformats.org/officeDocument/2006/relationships/image" Target="../media/image207.jpeg"/><Relationship Id="rId7" Type="http://schemas.openxmlformats.org/officeDocument/2006/relationships/image" Target="../media/image211.png"/><Relationship Id="rId12" Type="http://schemas.openxmlformats.org/officeDocument/2006/relationships/image" Target="../media/image129.png"/><Relationship Id="rId17" Type="http://schemas.openxmlformats.org/officeDocument/2006/relationships/image" Target="../media/image153.png"/><Relationship Id="rId2" Type="http://schemas.openxmlformats.org/officeDocument/2006/relationships/notesSlide" Target="../notesSlides/notesSlide17.xml"/><Relationship Id="rId16" Type="http://schemas.openxmlformats.org/officeDocument/2006/relationships/hyperlink" Target="https://bosch.sharepoint.com/sites/msteams_3411866/_layouts/15/stream.aspx?id=%2Fsites%2Fmsteams%5F3411866%2FShared%20Documents%2FGenerative%20AI%2FKnowledge%5FNexus%2FDemos%2FKubota%20GenAI%20LLM%20Annotation%20Demo%2Emp4&amp;referrer=StreamWebApp%2EWeb&amp;referrerScenario=AddressBarCopied%2Eview%2E59f21c21%2D136e%2D47ac%2D9c5c%2D78eeecd4585c" TargetMode="External"/><Relationship Id="rId1" Type="http://schemas.openxmlformats.org/officeDocument/2006/relationships/slideLayout" Target="../slideLayouts/slideLayout21.xml"/><Relationship Id="rId6" Type="http://schemas.openxmlformats.org/officeDocument/2006/relationships/image" Target="../media/image210.png"/><Relationship Id="rId11" Type="http://schemas.openxmlformats.org/officeDocument/2006/relationships/image" Target="../media/image215.jpeg"/><Relationship Id="rId5" Type="http://schemas.openxmlformats.org/officeDocument/2006/relationships/image" Target="../media/image209.png"/><Relationship Id="rId15" Type="http://schemas.openxmlformats.org/officeDocument/2006/relationships/image" Target="../media/image217.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jpeg"/><Relationship Id="rId14" Type="http://schemas.openxmlformats.org/officeDocument/2006/relationships/image" Target="../media/image162.png"/></Relationships>
</file>

<file path=ppt/slides/_rels/slide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19.png"/><Relationship Id="rId7" Type="http://schemas.openxmlformats.org/officeDocument/2006/relationships/image" Target="../media/image223.jpeg"/><Relationship Id="rId2" Type="http://schemas.openxmlformats.org/officeDocument/2006/relationships/image" Target="../media/image218.jpeg"/><Relationship Id="rId1" Type="http://schemas.openxmlformats.org/officeDocument/2006/relationships/slideLayout" Target="../slideLayouts/slideLayout21.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 Id="rId9" Type="http://schemas.openxmlformats.org/officeDocument/2006/relationships/image" Target="../media/image225.png"/></Relationships>
</file>

<file path=ppt/slides/_rels/slide31.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39.png"/><Relationship Id="rId3" Type="http://schemas.openxmlformats.org/officeDocument/2006/relationships/image" Target="../media/image226.jpeg"/><Relationship Id="rId7" Type="http://schemas.openxmlformats.org/officeDocument/2006/relationships/image" Target="../media/image185.png"/><Relationship Id="rId12" Type="http://schemas.openxmlformats.org/officeDocument/2006/relationships/hyperlink" Target="https://bosch.sharepoint.com/:v:/s/EnggTechnologyLedSolutions-DataandAICollaterals/EcyT0bz0UEZEk2Bh6evAMlUBkyVaCb_4hOcVLEyGTlEdsw?e=2h4dNc" TargetMode="External"/><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133.png"/><Relationship Id="rId11" Type="http://schemas.openxmlformats.org/officeDocument/2006/relationships/image" Target="../media/image228.png"/><Relationship Id="rId5" Type="http://schemas.openxmlformats.org/officeDocument/2006/relationships/image" Target="../media/image132.png"/><Relationship Id="rId10" Type="http://schemas.openxmlformats.org/officeDocument/2006/relationships/image" Target="../media/image184.png"/><Relationship Id="rId4" Type="http://schemas.openxmlformats.org/officeDocument/2006/relationships/image" Target="../media/image227.png"/><Relationship Id="rId9" Type="http://schemas.openxmlformats.org/officeDocument/2006/relationships/image" Target="../media/image134.png"/></Relationships>
</file>

<file path=ppt/slides/_rels/slide32.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39.png"/><Relationship Id="rId3" Type="http://schemas.openxmlformats.org/officeDocument/2006/relationships/image" Target="../media/image208.png"/><Relationship Id="rId7" Type="http://schemas.openxmlformats.org/officeDocument/2006/relationships/image" Target="../media/image133.png"/><Relationship Id="rId12" Type="http://schemas.openxmlformats.org/officeDocument/2006/relationships/hyperlink" Target="https://bosch.sharepoint.com/:v:/s/EnggTechnologyLedSolutions-DataandAICollaterals/EQk0JcYnEJVBrnjOCMKsItwB2zQ_i66H6-tO6baiLU8PNA?e=qOWOk1" TargetMode="External"/><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132.png"/><Relationship Id="rId11" Type="http://schemas.openxmlformats.org/officeDocument/2006/relationships/image" Target="../media/image134.png"/><Relationship Id="rId5" Type="http://schemas.openxmlformats.org/officeDocument/2006/relationships/image" Target="../media/image131.png"/><Relationship Id="rId10" Type="http://schemas.openxmlformats.org/officeDocument/2006/relationships/image" Target="../media/image152.png"/><Relationship Id="rId4" Type="http://schemas.openxmlformats.org/officeDocument/2006/relationships/image" Target="../media/image227.png"/><Relationship Id="rId9" Type="http://schemas.openxmlformats.org/officeDocument/2006/relationships/image" Target="../media/image22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image" Target="../media/image239.png"/><Relationship Id="rId18" Type="http://schemas.openxmlformats.org/officeDocument/2006/relationships/hyperlink" Target="https://www.propublica.org/article/how-we-analyzed-the-compas-recidivism-algorithm" TargetMode="External"/><Relationship Id="rId3" Type="http://schemas.openxmlformats.org/officeDocument/2006/relationships/image" Target="../media/image231.png"/><Relationship Id="rId21" Type="http://schemas.openxmlformats.org/officeDocument/2006/relationships/hyperlink" Target="https://bosch.sharepoint.com/:v:/r/sites/msteams_3411866/Shared%20Documents/A.%20Responsible%20AI/Bosch%20Accelerator%20Program%20Nomination/Phase%202%20-%20Working%20Folder/Demo%20Material/Sure.AI%20Latest%20Demo/Sure.AI%20-%20Demo.mp4?csf=1&amp;web=1&amp;e=SoCQyb" TargetMode="External"/><Relationship Id="rId7" Type="http://schemas.openxmlformats.org/officeDocument/2006/relationships/image" Target="../media/image233.png"/><Relationship Id="rId12" Type="http://schemas.openxmlformats.org/officeDocument/2006/relationships/image" Target="../media/image238.png"/><Relationship Id="rId17" Type="http://schemas.microsoft.com/office/2007/relationships/hdphoto" Target="../media/hdphoto17.wdp"/><Relationship Id="rId2" Type="http://schemas.openxmlformats.org/officeDocument/2006/relationships/image" Target="../media/image230.png"/><Relationship Id="rId16" Type="http://schemas.openxmlformats.org/officeDocument/2006/relationships/image" Target="../media/image241.png"/><Relationship Id="rId20" Type="http://schemas.openxmlformats.org/officeDocument/2006/relationships/image" Target="../media/image139.png"/><Relationship Id="rId1" Type="http://schemas.openxmlformats.org/officeDocument/2006/relationships/slideLayout" Target="../slideLayouts/slideLayout22.xml"/><Relationship Id="rId6" Type="http://schemas.microsoft.com/office/2007/relationships/hdphoto" Target="../media/hdphoto15.wdp"/><Relationship Id="rId11" Type="http://schemas.openxmlformats.org/officeDocument/2006/relationships/image" Target="../media/image237.png"/><Relationship Id="rId24" Type="http://schemas.openxmlformats.org/officeDocument/2006/relationships/hyperlink" Target="https://bosch.sharepoint.com/:v:/r/sites/msteams_3411866/Shared%20Documents/A.%20Responsible%20AI/Bosch%20Accelerator%20Program%20Nomination/Phase%202%20-%20Working%20Folder/Demo%20Material/Sure.AI%20Latest%20Demo/Sure.AI%20-%20GenAI%20-%20MVP.mp4?csf=1&amp;web=1&amp;e=gZ5XAr" TargetMode="External"/><Relationship Id="rId5" Type="http://schemas.openxmlformats.org/officeDocument/2006/relationships/image" Target="../media/image232.png"/><Relationship Id="rId15" Type="http://schemas.microsoft.com/office/2007/relationships/hdphoto" Target="../media/hdphoto16.wdp"/><Relationship Id="rId23" Type="http://schemas.openxmlformats.org/officeDocument/2006/relationships/hyperlink" Target="https://bosch.sharepoint.com/:v:/r/sites/msteams_3411866/Shared%20Documents/A.%20Responsible%20AI/Bosch%20Accelerator%20Program%20Nomination/Phase%202%20-%20Working%20Folder/Demo%20Material/Sure.AI%20Latest%20Demo/Sure.AI%20-%20Chat%20Companion.mp4?csf=1&amp;web=1&amp;e=F5Bx4d" TargetMode="External"/><Relationship Id="rId10" Type="http://schemas.openxmlformats.org/officeDocument/2006/relationships/image" Target="../media/image236.jpeg"/><Relationship Id="rId19" Type="http://schemas.openxmlformats.org/officeDocument/2006/relationships/image" Target="../media/image242.png"/><Relationship Id="rId4" Type="http://schemas.microsoft.com/office/2007/relationships/hdphoto" Target="../media/hdphoto14.wdp"/><Relationship Id="rId9" Type="http://schemas.openxmlformats.org/officeDocument/2006/relationships/image" Target="../media/image235.png"/><Relationship Id="rId14" Type="http://schemas.openxmlformats.org/officeDocument/2006/relationships/image" Target="../media/image240.png"/><Relationship Id="rId22" Type="http://schemas.openxmlformats.org/officeDocument/2006/relationships/hyperlink" Target="https://bosch.sharepoint.com/:v:/r/sites/msteams_3411866/Shared%20Documents/A.%20Responsible%20AI/Bosch%20Accelerator%20Program%20Nomination/Phase%202%20-%20Working%20Folder/Demo%20Material/Sure.AI%20Latest%20Demo/Sure.AI%20-%20EU%20Compliance%20Checker.mp4?csf=1&amp;web=1&amp;e=mIgjzH"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hyperlink" Target="https://owasp.org/" TargetMode="External"/><Relationship Id="rId18" Type="http://schemas.openxmlformats.org/officeDocument/2006/relationships/image" Target="../media/image249.png"/><Relationship Id="rId3" Type="http://schemas.openxmlformats.org/officeDocument/2006/relationships/image" Target="../media/image243.png"/><Relationship Id="rId21" Type="http://schemas.openxmlformats.org/officeDocument/2006/relationships/hyperlink" Target="https://crfm.stanford.edu/helm/" TargetMode="External"/><Relationship Id="rId7" Type="http://schemas.openxmlformats.org/officeDocument/2006/relationships/image" Target="../media/image246.png"/><Relationship Id="rId12" Type="http://schemas.openxmlformats.org/officeDocument/2006/relationships/hyperlink" Target="https://www.unesco.org/ethics-ai/en" TargetMode="External"/><Relationship Id="rId17" Type="http://schemas.openxmlformats.org/officeDocument/2006/relationships/hyperlink" Target="https://ised-isde.canada.ca/site/innovation-better-canada/en/artificial-intelligence-and-data-act" TargetMode="External"/><Relationship Id="rId25" Type="http://schemas.openxmlformats.org/officeDocument/2006/relationships/image" Target="../media/image238.png"/><Relationship Id="rId2" Type="http://schemas.openxmlformats.org/officeDocument/2006/relationships/notesSlide" Target="../notesSlides/notesSlide20.xml"/><Relationship Id="rId16" Type="http://schemas.openxmlformats.org/officeDocument/2006/relationships/hyperlink" Target="http://www.cac.gov.cn/" TargetMode="External"/><Relationship Id="rId20" Type="http://schemas.openxmlformats.org/officeDocument/2006/relationships/hyperlink" Target="https://crfm.stanford.edu/fmti/May-2024/index.html" TargetMode="External"/><Relationship Id="rId1" Type="http://schemas.openxmlformats.org/officeDocument/2006/relationships/slideLayout" Target="../slideLayouts/slideLayout23.xml"/><Relationship Id="rId6" Type="http://schemas.openxmlformats.org/officeDocument/2006/relationships/image" Target="../media/image245.png"/><Relationship Id="rId11" Type="http://schemas.openxmlformats.org/officeDocument/2006/relationships/hyperlink" Target="https://www.nist.gov/" TargetMode="External"/><Relationship Id="rId24" Type="http://schemas.openxmlformats.org/officeDocument/2006/relationships/image" Target="../media/image252.png"/><Relationship Id="rId5" Type="http://schemas.openxmlformats.org/officeDocument/2006/relationships/image" Target="../media/image244.png"/><Relationship Id="rId15" Type="http://schemas.openxmlformats.org/officeDocument/2006/relationships/hyperlink" Target="https://www.whitehouse.gov/ostp/ai-bill-of-rights" TargetMode="External"/><Relationship Id="rId23" Type="http://schemas.openxmlformats.org/officeDocument/2006/relationships/image" Target="../media/image251.png"/><Relationship Id="rId10" Type="http://schemas.openxmlformats.org/officeDocument/2006/relationships/hyperlink" Target="https://artificialintelligenceact.eu/" TargetMode="External"/><Relationship Id="rId19" Type="http://schemas.openxmlformats.org/officeDocument/2006/relationships/image" Target="../media/image250.png"/><Relationship Id="rId4" Type="http://schemas.openxmlformats.org/officeDocument/2006/relationships/hyperlink" Target="https://www.niti.gov.in/" TargetMode="External"/><Relationship Id="rId9" Type="http://schemas.openxmlformats.org/officeDocument/2006/relationships/image" Target="../media/image248.png"/><Relationship Id="rId14" Type="http://schemas.openxmlformats.org/officeDocument/2006/relationships/hyperlink" Target="https://www.gov.uk/government/publications/ai-regulation-a-pro-innovation-approach" TargetMode="External"/><Relationship Id="rId22" Type="http://schemas.openxmlformats.org/officeDocument/2006/relationships/hyperlink" Target="https://docs.ragas.io/en/v0.1.16/concepts/metric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262.png"/><Relationship Id="rId3" Type="http://schemas.openxmlformats.org/officeDocument/2006/relationships/image" Target="../media/image152.png"/><Relationship Id="rId7" Type="http://schemas.openxmlformats.org/officeDocument/2006/relationships/image" Target="../media/image256.png"/><Relationship Id="rId12" Type="http://schemas.openxmlformats.org/officeDocument/2006/relationships/image" Target="../media/image261.png"/><Relationship Id="rId17" Type="http://schemas.openxmlformats.org/officeDocument/2006/relationships/image" Target="../media/image139.png"/><Relationship Id="rId2" Type="http://schemas.openxmlformats.org/officeDocument/2006/relationships/notesSlide" Target="../notesSlides/notesSlide21.xml"/><Relationship Id="rId16" Type="http://schemas.openxmlformats.org/officeDocument/2006/relationships/hyperlink" Target="https://bosch.sharepoint.com/:v:/r/sites/msteams_3411866/Shared%20Documents/CV%20Platform/Demo/VisionSmart.AI%20Demo.mp4?csf=1&amp;web=1&amp;e=gaUdW6" TargetMode="External"/><Relationship Id="rId1" Type="http://schemas.openxmlformats.org/officeDocument/2006/relationships/slideLayout" Target="../slideLayouts/slideLayout21.xml"/><Relationship Id="rId6" Type="http://schemas.openxmlformats.org/officeDocument/2006/relationships/image" Target="../media/image255.png"/><Relationship Id="rId11" Type="http://schemas.openxmlformats.org/officeDocument/2006/relationships/image" Target="../media/image260.png"/><Relationship Id="rId5" Type="http://schemas.openxmlformats.org/officeDocument/2006/relationships/image" Target="../media/image254.jpeg"/><Relationship Id="rId15" Type="http://schemas.openxmlformats.org/officeDocument/2006/relationships/image" Target="../media/image264.png"/><Relationship Id="rId10" Type="http://schemas.openxmlformats.org/officeDocument/2006/relationships/image" Target="../media/image259.jpeg"/><Relationship Id="rId4" Type="http://schemas.openxmlformats.org/officeDocument/2006/relationships/image" Target="../media/image253.jpeg"/><Relationship Id="rId9" Type="http://schemas.openxmlformats.org/officeDocument/2006/relationships/image" Target="../media/image258.png"/><Relationship Id="rId14" Type="http://schemas.openxmlformats.org/officeDocument/2006/relationships/image" Target="../media/image263.png"/></Relationships>
</file>

<file path=ppt/slides/_rels/slide38.xml.rels><?xml version="1.0" encoding="UTF-8" standalone="yes"?>
<Relationships xmlns="http://schemas.openxmlformats.org/package/2006/relationships"><Relationship Id="rId26" Type="http://schemas.openxmlformats.org/officeDocument/2006/relationships/image" Target="../media/image288.png"/><Relationship Id="rId21" Type="http://schemas.openxmlformats.org/officeDocument/2006/relationships/image" Target="../media/image283.svg"/><Relationship Id="rId42" Type="http://schemas.openxmlformats.org/officeDocument/2006/relationships/image" Target="../media/image304.png"/><Relationship Id="rId47" Type="http://schemas.openxmlformats.org/officeDocument/2006/relationships/image" Target="../media/image309.svg"/><Relationship Id="rId63" Type="http://schemas.openxmlformats.org/officeDocument/2006/relationships/image" Target="../media/image325.svg"/><Relationship Id="rId68" Type="http://schemas.openxmlformats.org/officeDocument/2006/relationships/image" Target="../media/image330.png"/><Relationship Id="rId2" Type="http://schemas.openxmlformats.org/officeDocument/2006/relationships/image" Target="../media/image265.png"/><Relationship Id="rId16" Type="http://schemas.openxmlformats.org/officeDocument/2006/relationships/image" Target="../media/image278.png"/><Relationship Id="rId29" Type="http://schemas.openxmlformats.org/officeDocument/2006/relationships/image" Target="../media/image291.svg"/><Relationship Id="rId11" Type="http://schemas.openxmlformats.org/officeDocument/2006/relationships/image" Target="../media/image274.png"/><Relationship Id="rId24" Type="http://schemas.openxmlformats.org/officeDocument/2006/relationships/image" Target="../media/image286.png"/><Relationship Id="rId32" Type="http://schemas.openxmlformats.org/officeDocument/2006/relationships/image" Target="../media/image294.png"/><Relationship Id="rId37" Type="http://schemas.openxmlformats.org/officeDocument/2006/relationships/image" Target="../media/image299.svg"/><Relationship Id="rId40" Type="http://schemas.openxmlformats.org/officeDocument/2006/relationships/image" Target="../media/image302.png"/><Relationship Id="rId45" Type="http://schemas.openxmlformats.org/officeDocument/2006/relationships/image" Target="../media/image307.svg"/><Relationship Id="rId53" Type="http://schemas.openxmlformats.org/officeDocument/2006/relationships/image" Target="../media/image315.svg"/><Relationship Id="rId58" Type="http://schemas.openxmlformats.org/officeDocument/2006/relationships/image" Target="../media/image320.png"/><Relationship Id="rId66" Type="http://schemas.openxmlformats.org/officeDocument/2006/relationships/image" Target="../media/image328.png"/><Relationship Id="rId74" Type="http://schemas.openxmlformats.org/officeDocument/2006/relationships/image" Target="../media/image336.png"/><Relationship Id="rId5" Type="http://schemas.openxmlformats.org/officeDocument/2006/relationships/image" Target="../media/image268.svg"/><Relationship Id="rId61" Type="http://schemas.openxmlformats.org/officeDocument/2006/relationships/image" Target="../media/image323.svg"/><Relationship Id="rId19" Type="http://schemas.openxmlformats.org/officeDocument/2006/relationships/image" Target="../media/image281.png"/><Relationship Id="rId14" Type="http://schemas.openxmlformats.org/officeDocument/2006/relationships/image" Target="../media/image276.png"/><Relationship Id="rId22" Type="http://schemas.openxmlformats.org/officeDocument/2006/relationships/image" Target="../media/image284.png"/><Relationship Id="rId27" Type="http://schemas.openxmlformats.org/officeDocument/2006/relationships/image" Target="../media/image289.svg"/><Relationship Id="rId30" Type="http://schemas.openxmlformats.org/officeDocument/2006/relationships/image" Target="../media/image292.png"/><Relationship Id="rId35" Type="http://schemas.openxmlformats.org/officeDocument/2006/relationships/image" Target="../media/image297.svg"/><Relationship Id="rId43" Type="http://schemas.openxmlformats.org/officeDocument/2006/relationships/image" Target="../media/image305.svg"/><Relationship Id="rId48" Type="http://schemas.openxmlformats.org/officeDocument/2006/relationships/image" Target="../media/image310.png"/><Relationship Id="rId56" Type="http://schemas.openxmlformats.org/officeDocument/2006/relationships/image" Target="../media/image318.png"/><Relationship Id="rId64" Type="http://schemas.openxmlformats.org/officeDocument/2006/relationships/image" Target="../media/image326.png"/><Relationship Id="rId69" Type="http://schemas.openxmlformats.org/officeDocument/2006/relationships/image" Target="../media/image331.svg"/><Relationship Id="rId8" Type="http://schemas.openxmlformats.org/officeDocument/2006/relationships/image" Target="../media/image271.png"/><Relationship Id="rId51" Type="http://schemas.openxmlformats.org/officeDocument/2006/relationships/image" Target="../media/image313.svg"/><Relationship Id="rId72" Type="http://schemas.openxmlformats.org/officeDocument/2006/relationships/image" Target="../media/image334.png"/><Relationship Id="rId3" Type="http://schemas.openxmlformats.org/officeDocument/2006/relationships/image" Target="../media/image266.png"/><Relationship Id="rId12" Type="http://schemas.microsoft.com/office/2007/relationships/hdphoto" Target="../media/hdphoto18.wdp"/><Relationship Id="rId17" Type="http://schemas.openxmlformats.org/officeDocument/2006/relationships/image" Target="../media/image279.png"/><Relationship Id="rId25" Type="http://schemas.openxmlformats.org/officeDocument/2006/relationships/image" Target="../media/image287.svg"/><Relationship Id="rId33" Type="http://schemas.openxmlformats.org/officeDocument/2006/relationships/image" Target="../media/image295.svg"/><Relationship Id="rId38" Type="http://schemas.openxmlformats.org/officeDocument/2006/relationships/image" Target="../media/image300.png"/><Relationship Id="rId46" Type="http://schemas.openxmlformats.org/officeDocument/2006/relationships/image" Target="../media/image308.png"/><Relationship Id="rId59" Type="http://schemas.openxmlformats.org/officeDocument/2006/relationships/image" Target="../media/image321.svg"/><Relationship Id="rId67" Type="http://schemas.openxmlformats.org/officeDocument/2006/relationships/image" Target="../media/image329.svg"/><Relationship Id="rId20" Type="http://schemas.openxmlformats.org/officeDocument/2006/relationships/image" Target="../media/image282.png"/><Relationship Id="rId41" Type="http://schemas.openxmlformats.org/officeDocument/2006/relationships/image" Target="../media/image303.svg"/><Relationship Id="rId54" Type="http://schemas.openxmlformats.org/officeDocument/2006/relationships/image" Target="../media/image316.png"/><Relationship Id="rId62" Type="http://schemas.openxmlformats.org/officeDocument/2006/relationships/image" Target="../media/image324.png"/><Relationship Id="rId70" Type="http://schemas.openxmlformats.org/officeDocument/2006/relationships/image" Target="../media/image332.png"/><Relationship Id="rId75" Type="http://schemas.openxmlformats.org/officeDocument/2006/relationships/image" Target="../media/image337.svg"/><Relationship Id="rId1" Type="http://schemas.openxmlformats.org/officeDocument/2006/relationships/slideLayout" Target="../slideLayouts/slideLayout11.xml"/><Relationship Id="rId6" Type="http://schemas.openxmlformats.org/officeDocument/2006/relationships/image" Target="../media/image269.png"/><Relationship Id="rId15" Type="http://schemas.openxmlformats.org/officeDocument/2006/relationships/image" Target="../media/image277.png"/><Relationship Id="rId23" Type="http://schemas.openxmlformats.org/officeDocument/2006/relationships/image" Target="../media/image285.svg"/><Relationship Id="rId28" Type="http://schemas.openxmlformats.org/officeDocument/2006/relationships/image" Target="../media/image290.png"/><Relationship Id="rId36" Type="http://schemas.openxmlformats.org/officeDocument/2006/relationships/image" Target="../media/image298.png"/><Relationship Id="rId49" Type="http://schemas.openxmlformats.org/officeDocument/2006/relationships/image" Target="../media/image311.svg"/><Relationship Id="rId57" Type="http://schemas.openxmlformats.org/officeDocument/2006/relationships/image" Target="../media/image319.svg"/><Relationship Id="rId10" Type="http://schemas.openxmlformats.org/officeDocument/2006/relationships/image" Target="../media/image273.png"/><Relationship Id="rId31" Type="http://schemas.openxmlformats.org/officeDocument/2006/relationships/image" Target="../media/image293.svg"/><Relationship Id="rId44" Type="http://schemas.openxmlformats.org/officeDocument/2006/relationships/image" Target="../media/image306.png"/><Relationship Id="rId52" Type="http://schemas.openxmlformats.org/officeDocument/2006/relationships/image" Target="../media/image314.png"/><Relationship Id="rId60" Type="http://schemas.openxmlformats.org/officeDocument/2006/relationships/image" Target="../media/image322.png"/><Relationship Id="rId65" Type="http://schemas.openxmlformats.org/officeDocument/2006/relationships/image" Target="../media/image327.svg"/><Relationship Id="rId73" Type="http://schemas.openxmlformats.org/officeDocument/2006/relationships/image" Target="../media/image335.svg"/><Relationship Id="rId4" Type="http://schemas.openxmlformats.org/officeDocument/2006/relationships/image" Target="../media/image267.png"/><Relationship Id="rId9" Type="http://schemas.openxmlformats.org/officeDocument/2006/relationships/image" Target="../media/image272.png"/><Relationship Id="rId13" Type="http://schemas.openxmlformats.org/officeDocument/2006/relationships/image" Target="../media/image275.png"/><Relationship Id="rId18" Type="http://schemas.openxmlformats.org/officeDocument/2006/relationships/image" Target="../media/image280.svg"/><Relationship Id="rId39" Type="http://schemas.openxmlformats.org/officeDocument/2006/relationships/image" Target="../media/image301.svg"/><Relationship Id="rId34" Type="http://schemas.openxmlformats.org/officeDocument/2006/relationships/image" Target="../media/image296.png"/><Relationship Id="rId50" Type="http://schemas.openxmlformats.org/officeDocument/2006/relationships/image" Target="../media/image312.png"/><Relationship Id="rId55" Type="http://schemas.openxmlformats.org/officeDocument/2006/relationships/image" Target="../media/image317.svg"/><Relationship Id="rId7" Type="http://schemas.openxmlformats.org/officeDocument/2006/relationships/image" Target="../media/image270.png"/><Relationship Id="rId71" Type="http://schemas.openxmlformats.org/officeDocument/2006/relationships/image" Target="../media/image333.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81.jpeg"/><Relationship Id="rId11" Type="http://schemas.openxmlformats.org/officeDocument/2006/relationships/image" Target="../media/image86.png"/><Relationship Id="rId5" Type="http://schemas.openxmlformats.org/officeDocument/2006/relationships/image" Target="../media/image80.jpe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40.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211.png"/><Relationship Id="rId7" Type="http://schemas.openxmlformats.org/officeDocument/2006/relationships/image" Target="../media/image340.png"/><Relationship Id="rId12" Type="http://schemas.openxmlformats.org/officeDocument/2006/relationships/image" Target="../media/image139.png"/><Relationship Id="rId2" Type="http://schemas.openxmlformats.org/officeDocument/2006/relationships/image" Target="../media/image338.jpeg"/><Relationship Id="rId1" Type="http://schemas.openxmlformats.org/officeDocument/2006/relationships/slideLayout" Target="../slideLayouts/slideLayout21.xml"/><Relationship Id="rId6" Type="http://schemas.openxmlformats.org/officeDocument/2006/relationships/image" Target="../media/image164.png"/><Relationship Id="rId11" Type="http://schemas.openxmlformats.org/officeDocument/2006/relationships/hyperlink" Target="https://bosch.sharepoint.com/:v:/r/sites/msteams_2593516-ETL-StrategyandAccounts/Shared%20Documents/ETL-Strategy%20and%20Accounts/1_Central%20folder/06_Demos/Sartorius%20VQI.mp4?csf=1&amp;web=1&amp;e=CZVL7T" TargetMode="External"/><Relationship Id="rId5" Type="http://schemas.openxmlformats.org/officeDocument/2006/relationships/image" Target="../media/image339.png"/><Relationship Id="rId10" Type="http://schemas.openxmlformats.org/officeDocument/2006/relationships/image" Target="../media/image341.png"/><Relationship Id="rId4" Type="http://schemas.openxmlformats.org/officeDocument/2006/relationships/image" Target="../media/image218.jpeg"/><Relationship Id="rId9" Type="http://schemas.openxmlformats.org/officeDocument/2006/relationships/image" Target="../media/image220.png"/></Relationships>
</file>

<file path=ppt/slides/_rels/slide41.xml.rels><?xml version="1.0" encoding="UTF-8" standalone="yes"?>
<Relationships xmlns="http://schemas.openxmlformats.org/package/2006/relationships"><Relationship Id="rId8" Type="http://schemas.openxmlformats.org/officeDocument/2006/relationships/image" Target="../media/image218.jpeg"/><Relationship Id="rId3" Type="http://schemas.openxmlformats.org/officeDocument/2006/relationships/image" Target="../media/image342.jpeg"/><Relationship Id="rId7" Type="http://schemas.openxmlformats.org/officeDocument/2006/relationships/image" Target="../media/image211.png"/><Relationship Id="rId2" Type="http://schemas.openxmlformats.org/officeDocument/2006/relationships/notesSlide" Target="../notesSlides/notesSlide22.xml"/><Relationship Id="rId1" Type="http://schemas.openxmlformats.org/officeDocument/2006/relationships/slideLayout" Target="../slideLayouts/slideLayout21.xml"/><Relationship Id="rId6" Type="http://schemas.openxmlformats.org/officeDocument/2006/relationships/image" Target="../media/image208.png"/><Relationship Id="rId11" Type="http://schemas.openxmlformats.org/officeDocument/2006/relationships/image" Target="../media/image346.png"/><Relationship Id="rId5" Type="http://schemas.openxmlformats.org/officeDocument/2006/relationships/image" Target="../media/image228.png"/><Relationship Id="rId10" Type="http://schemas.openxmlformats.org/officeDocument/2006/relationships/image" Target="../media/image345.png"/><Relationship Id="rId4" Type="http://schemas.openxmlformats.org/officeDocument/2006/relationships/image" Target="../media/image343.png"/><Relationship Id="rId9" Type="http://schemas.openxmlformats.org/officeDocument/2006/relationships/image" Target="../media/image344.jpeg"/></Relationships>
</file>

<file path=ppt/slides/_rels/slide42.xml.rels><?xml version="1.0" encoding="UTF-8" standalone="yes"?>
<Relationships xmlns="http://schemas.openxmlformats.org/package/2006/relationships"><Relationship Id="rId8" Type="http://schemas.openxmlformats.org/officeDocument/2006/relationships/image" Target="../media/image218.jpeg"/><Relationship Id="rId3" Type="http://schemas.openxmlformats.org/officeDocument/2006/relationships/image" Target="../media/image343.png"/><Relationship Id="rId7" Type="http://schemas.openxmlformats.org/officeDocument/2006/relationships/image" Target="../media/image211.png"/><Relationship Id="rId12" Type="http://schemas.openxmlformats.org/officeDocument/2006/relationships/image" Target="../media/image139.png"/><Relationship Id="rId2" Type="http://schemas.openxmlformats.org/officeDocument/2006/relationships/image" Target="../media/image347.jpeg"/><Relationship Id="rId1" Type="http://schemas.openxmlformats.org/officeDocument/2006/relationships/slideLayout" Target="../slideLayouts/slideLayout21.xml"/><Relationship Id="rId6" Type="http://schemas.openxmlformats.org/officeDocument/2006/relationships/image" Target="../media/image208.png"/><Relationship Id="rId11" Type="http://schemas.openxmlformats.org/officeDocument/2006/relationships/hyperlink" Target="https://bosch.sharepoint.com/:v:/r/sites/msteams_2593516-ETL-StrategyandAccounts/Shared%20Documents/ETL-Strategy%20and%20Accounts/1_Central%20folder/06_Demos/GROW%20Project_Demo%20Recordings/ELOP40%20Demo.mp4?csf=1&amp;web=1&amp;e=da6A8L" TargetMode="External"/><Relationship Id="rId5" Type="http://schemas.openxmlformats.org/officeDocument/2006/relationships/image" Target="../media/image348.png"/><Relationship Id="rId10" Type="http://schemas.openxmlformats.org/officeDocument/2006/relationships/image" Target="../media/image350.png"/><Relationship Id="rId4" Type="http://schemas.openxmlformats.org/officeDocument/2006/relationships/image" Target="../media/image228.png"/><Relationship Id="rId9" Type="http://schemas.openxmlformats.org/officeDocument/2006/relationships/image" Target="../media/image349.png"/></Relationships>
</file>

<file path=ppt/slides/_rels/slide43.xml.rels><?xml version="1.0" encoding="UTF-8" standalone="yes"?>
<Relationships xmlns="http://schemas.openxmlformats.org/package/2006/relationships"><Relationship Id="rId8" Type="http://schemas.openxmlformats.org/officeDocument/2006/relationships/image" Target="../media/image355.png"/><Relationship Id="rId3" Type="http://schemas.openxmlformats.org/officeDocument/2006/relationships/image" Target="../media/image351.jpeg"/><Relationship Id="rId7" Type="http://schemas.openxmlformats.org/officeDocument/2006/relationships/image" Target="../media/image354.png"/><Relationship Id="rId2" Type="http://schemas.openxmlformats.org/officeDocument/2006/relationships/notesSlide" Target="../notesSlides/notesSlide23.xml"/><Relationship Id="rId1" Type="http://schemas.openxmlformats.org/officeDocument/2006/relationships/slideLayout" Target="../slideLayouts/slideLayout21.xml"/><Relationship Id="rId6" Type="http://schemas.openxmlformats.org/officeDocument/2006/relationships/image" Target="../media/image353.png"/><Relationship Id="rId11" Type="http://schemas.openxmlformats.org/officeDocument/2006/relationships/image" Target="../media/image358.png"/><Relationship Id="rId5" Type="http://schemas.openxmlformats.org/officeDocument/2006/relationships/image" Target="../media/image352.png"/><Relationship Id="rId10" Type="http://schemas.openxmlformats.org/officeDocument/2006/relationships/image" Target="../media/image357.png"/><Relationship Id="rId4" Type="http://schemas.openxmlformats.org/officeDocument/2006/relationships/image" Target="../media/image152.png"/><Relationship Id="rId9" Type="http://schemas.openxmlformats.org/officeDocument/2006/relationships/image" Target="../media/image356.png"/></Relationships>
</file>

<file path=ppt/slides/_rels/slide44.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359.jpeg"/><Relationship Id="rId7" Type="http://schemas.openxmlformats.org/officeDocument/2006/relationships/image" Target="../media/image340.png"/><Relationship Id="rId2" Type="http://schemas.openxmlformats.org/officeDocument/2006/relationships/notesSlide" Target="../notesSlides/notesSlide24.xml"/><Relationship Id="rId1" Type="http://schemas.openxmlformats.org/officeDocument/2006/relationships/slideLayout" Target="../slideLayouts/slideLayout21.xml"/><Relationship Id="rId6" Type="http://schemas.openxmlformats.org/officeDocument/2006/relationships/image" Target="../media/image164.png"/><Relationship Id="rId5" Type="http://schemas.openxmlformats.org/officeDocument/2006/relationships/image" Target="../media/image218.jpeg"/><Relationship Id="rId10" Type="http://schemas.openxmlformats.org/officeDocument/2006/relationships/image" Target="../media/image362.png"/><Relationship Id="rId4" Type="http://schemas.openxmlformats.org/officeDocument/2006/relationships/image" Target="../media/image211.png"/><Relationship Id="rId9" Type="http://schemas.openxmlformats.org/officeDocument/2006/relationships/image" Target="../media/image361.png"/></Relationships>
</file>

<file path=ppt/slides/_rels/slide45.xml.rels><?xml version="1.0" encoding="UTF-8" standalone="yes"?>
<Relationships xmlns="http://schemas.openxmlformats.org/package/2006/relationships"><Relationship Id="rId8" Type="http://schemas.openxmlformats.org/officeDocument/2006/relationships/image" Target="../media/image365.png"/><Relationship Id="rId3" Type="http://schemas.openxmlformats.org/officeDocument/2006/relationships/image" Target="../media/image218.jpeg"/><Relationship Id="rId7" Type="http://schemas.openxmlformats.org/officeDocument/2006/relationships/image" Target="../media/image364.png"/><Relationship Id="rId2" Type="http://schemas.openxmlformats.org/officeDocument/2006/relationships/image" Target="../media/image152.png"/><Relationship Id="rId1" Type="http://schemas.openxmlformats.org/officeDocument/2006/relationships/slideLayout" Target="../slideLayouts/slideLayout21.xml"/><Relationship Id="rId6" Type="http://schemas.openxmlformats.org/officeDocument/2006/relationships/image" Target="../media/image360.png"/><Relationship Id="rId5" Type="http://schemas.openxmlformats.org/officeDocument/2006/relationships/image" Target="../media/image363.jpeg"/><Relationship Id="rId10" Type="http://schemas.openxmlformats.org/officeDocument/2006/relationships/image" Target="../media/image367.png"/><Relationship Id="rId4" Type="http://schemas.openxmlformats.org/officeDocument/2006/relationships/image" Target="../media/image164.png"/><Relationship Id="rId9" Type="http://schemas.openxmlformats.org/officeDocument/2006/relationships/image" Target="../media/image366.jpeg"/></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90.svg"/><Relationship Id="rId7" Type="http://schemas.openxmlformats.org/officeDocument/2006/relationships/image" Target="../media/image94.svg"/><Relationship Id="rId12" Type="http://schemas.openxmlformats.org/officeDocument/2006/relationships/image" Target="../media/image99.svg"/><Relationship Id="rId2" Type="http://schemas.openxmlformats.org/officeDocument/2006/relationships/image" Target="../media/image89.png"/><Relationship Id="rId16" Type="http://schemas.openxmlformats.org/officeDocument/2006/relationships/image" Target="../media/image103.svg"/><Relationship Id="rId1" Type="http://schemas.openxmlformats.org/officeDocument/2006/relationships/slideLayout" Target="../slideLayouts/slideLayout46.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svg"/><Relationship Id="rId15" Type="http://schemas.openxmlformats.org/officeDocument/2006/relationships/image" Target="../media/image10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svg"/><Relationship Id="rId14" Type="http://schemas.openxmlformats.org/officeDocument/2006/relationships/image" Target="../media/image101.svg"/></Relationships>
</file>

<file path=ppt/slides/_rels/slide8.xml.rels><?xml version="1.0" encoding="UTF-8" standalone="yes"?>
<Relationships xmlns="http://schemas.openxmlformats.org/package/2006/relationships"><Relationship Id="rId8" Type="http://schemas.openxmlformats.org/officeDocument/2006/relationships/image" Target="../media/image109.svg"/><Relationship Id="rId13"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svg"/><Relationship Id="rId2" Type="http://schemas.openxmlformats.org/officeDocument/2006/relationships/notesSlide" Target="../notesSlides/notesSlide5.xml"/><Relationship Id="rId16" Type="http://schemas.openxmlformats.org/officeDocument/2006/relationships/image" Target="../media/image117.svg"/><Relationship Id="rId1" Type="http://schemas.openxmlformats.org/officeDocument/2006/relationships/slideLayout" Target="../slideLayouts/slideLayout44.xml"/><Relationship Id="rId6" Type="http://schemas.openxmlformats.org/officeDocument/2006/relationships/image" Target="../media/image107.svg"/><Relationship Id="rId11" Type="http://schemas.openxmlformats.org/officeDocument/2006/relationships/image" Target="../media/image112.png"/><Relationship Id="rId5" Type="http://schemas.openxmlformats.org/officeDocument/2006/relationships/image" Target="../media/image106.png"/><Relationship Id="rId15" Type="http://schemas.openxmlformats.org/officeDocument/2006/relationships/image" Target="../media/image116.png"/><Relationship Id="rId10" Type="http://schemas.openxmlformats.org/officeDocument/2006/relationships/image" Target="../media/image111.svg"/><Relationship Id="rId4" Type="http://schemas.openxmlformats.org/officeDocument/2006/relationships/image" Target="../media/image105.svg"/><Relationship Id="rId9" Type="http://schemas.openxmlformats.org/officeDocument/2006/relationships/image" Target="../media/image110.png"/><Relationship Id="rId14" Type="http://schemas.openxmlformats.org/officeDocument/2006/relationships/image" Target="../media/image115.svg"/></Relationships>
</file>

<file path=ppt/slides/_rels/slide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xml"/><Relationship Id="rId1" Type="http://schemas.openxmlformats.org/officeDocument/2006/relationships/slideLayout" Target="../slideLayouts/slideLayout44.xml"/><Relationship Id="rId5" Type="http://schemas.openxmlformats.org/officeDocument/2006/relationships/image" Target="../media/image119.png"/><Relationship Id="rId4" Type="http://schemas.microsoft.com/office/2007/relationships/hdphoto" Target="../media/hdphoto1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89E0-89D9-4425-AE04-BF03119740B1}"/>
              </a:ext>
            </a:extLst>
          </p:cNvPr>
          <p:cNvSpPr>
            <a:spLocks noGrp="1"/>
          </p:cNvSpPr>
          <p:nvPr>
            <p:ph type="ctrTitle"/>
          </p:nvPr>
        </p:nvSpPr>
        <p:spPr>
          <a:xfrm>
            <a:off x="547200" y="2602898"/>
            <a:ext cx="9856640" cy="1507549"/>
          </a:xfrm>
        </p:spPr>
        <p:txBody>
          <a:bodyPr>
            <a:normAutofit/>
          </a:bodyPr>
          <a:lstStyle/>
          <a:p>
            <a:r>
              <a:rPr lang="en-US" sz="3600" dirty="0">
                <a:solidFill>
                  <a:srgbClr val="18837E"/>
                </a:solidFill>
              </a:rPr>
              <a:t>Data and Applied Sciences: </a:t>
            </a:r>
            <a:r>
              <a:rPr lang="en-US" sz="3600" dirty="0" err="1">
                <a:solidFill>
                  <a:srgbClr val="18837E"/>
                </a:solidFill>
              </a:rPr>
              <a:t>GenAI</a:t>
            </a:r>
            <a:r>
              <a:rPr lang="en-US" sz="3600" dirty="0">
                <a:solidFill>
                  <a:srgbClr val="18837E"/>
                </a:solidFill>
              </a:rPr>
              <a:t> Portfolio</a:t>
            </a:r>
          </a:p>
        </p:txBody>
      </p:sp>
      <p:sp>
        <p:nvSpPr>
          <p:cNvPr id="3" name="Text Placeholder 2">
            <a:extLst>
              <a:ext uri="{FF2B5EF4-FFF2-40B4-BE49-F238E27FC236}">
                <a16:creationId xmlns:a16="http://schemas.microsoft.com/office/drawing/2014/main" id="{B9139839-FCEA-4EC2-AD64-E9A6C386964E}"/>
              </a:ext>
            </a:extLst>
          </p:cNvPr>
          <p:cNvSpPr>
            <a:spLocks noGrp="1"/>
          </p:cNvSpPr>
          <p:nvPr>
            <p:ph type="body" sz="quarter" idx="1"/>
          </p:nvPr>
        </p:nvSpPr>
        <p:spPr/>
        <p:txBody>
          <a:bodyPr vert="horz" lIns="0" tIns="0" rIns="0" bIns="0" rtlCol="0" anchor="t">
            <a:normAutofit/>
          </a:bodyPr>
          <a:lstStyle/>
          <a:p>
            <a:r>
              <a:rPr lang="en-US" sz="2650" b="1">
                <a:solidFill>
                  <a:srgbClr val="C00C79"/>
                </a:solidFill>
                <a:latin typeface="+mj-lt"/>
                <a:ea typeface="+mj-ea"/>
                <a:cs typeface="+mj-cs"/>
              </a:rPr>
              <a:t>SX/EDS-MM</a:t>
            </a:r>
          </a:p>
        </p:txBody>
      </p:sp>
    </p:spTree>
    <p:extLst>
      <p:ext uri="{BB962C8B-B14F-4D97-AF65-F5344CB8AC3E}">
        <p14:creationId xmlns:p14="http://schemas.microsoft.com/office/powerpoint/2010/main" val="285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89E0-89D9-4425-AE04-BF03119740B1}"/>
              </a:ext>
            </a:extLst>
          </p:cNvPr>
          <p:cNvSpPr>
            <a:spLocks noGrp="1"/>
          </p:cNvSpPr>
          <p:nvPr>
            <p:ph type="ctrTitle"/>
          </p:nvPr>
        </p:nvSpPr>
        <p:spPr/>
        <p:txBody>
          <a:bodyPr anchor="b"/>
          <a:lstStyle/>
          <a:p>
            <a:r>
              <a:rPr lang="en-US" sz="3600">
                <a:solidFill>
                  <a:srgbClr val="18837E"/>
                </a:solidFill>
              </a:rPr>
              <a:t>Generative AI Case Studies</a:t>
            </a:r>
          </a:p>
        </p:txBody>
      </p:sp>
    </p:spTree>
    <p:extLst>
      <p:ext uri="{BB962C8B-B14F-4D97-AF65-F5344CB8AC3E}">
        <p14:creationId xmlns:p14="http://schemas.microsoft.com/office/powerpoint/2010/main" val="3384031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9ABDAA-1BBA-431D-84D0-3CB0BC6A5D83}"/>
              </a:ext>
            </a:extLst>
          </p:cNvPr>
          <p:cNvSpPr>
            <a:spLocks noGrp="1"/>
          </p:cNvSpPr>
          <p:nvPr>
            <p:ph type="body" sz="quarter" idx="15"/>
          </p:nvPr>
        </p:nvSpPr>
        <p:spPr/>
        <p:txBody>
          <a:bodyPr>
            <a:normAutofit/>
          </a:bodyPr>
          <a:lstStyle/>
          <a:p>
            <a:r>
              <a:rPr lang="en-US" err="1">
                <a:solidFill>
                  <a:srgbClr val="BE1A83"/>
                </a:solidFill>
              </a:rPr>
              <a:t>Bosch.</a:t>
            </a:r>
            <a:r>
              <a:rPr lang="en-US" b="1" i="1" err="1">
                <a:solidFill>
                  <a:srgbClr val="BE1A83"/>
                </a:solidFill>
              </a:rPr>
              <a:t>Genius</a:t>
            </a:r>
            <a:endParaRPr lang="en-US" b="1" i="1">
              <a:solidFill>
                <a:srgbClr val="BE1A83"/>
              </a:solidFill>
            </a:endParaRPr>
          </a:p>
        </p:txBody>
      </p:sp>
      <p:sp>
        <p:nvSpPr>
          <p:cNvPr id="4" name="Slide Number Placeholder 3">
            <a:extLst>
              <a:ext uri="{FF2B5EF4-FFF2-40B4-BE49-F238E27FC236}">
                <a16:creationId xmlns:a16="http://schemas.microsoft.com/office/drawing/2014/main" id="{33DA0DE5-5422-3CAA-AEE5-720908E5B27D}"/>
              </a:ext>
            </a:extLst>
          </p:cNvPr>
          <p:cNvSpPr>
            <a:spLocks noGrp="1"/>
          </p:cNvSpPr>
          <p:nvPr>
            <p:ph type="sldNum" sz="quarter" idx="12"/>
          </p:nvPr>
        </p:nvSpPr>
        <p:spPr/>
        <p:txBody>
          <a:bodyPr/>
          <a:lstStyle/>
          <a:p>
            <a:pPr defTabSz="914333"/>
            <a:fld id="{4898AEC0-503E-4FA4-859C-D0F72D6E3F79}" type="slidenum">
              <a:rPr lang="en-US" noProof="1">
                <a:latin typeface="Bosch Office Sans"/>
              </a:rPr>
              <a:pPr defTabSz="914333"/>
              <a:t>11</a:t>
            </a:fld>
            <a:endParaRPr lang="en-US" noProof="1">
              <a:latin typeface="Bosch Office Sans"/>
            </a:endParaRPr>
          </a:p>
        </p:txBody>
      </p:sp>
      <p:sp>
        <p:nvSpPr>
          <p:cNvPr id="7" name="Rectangle 6">
            <a:extLst>
              <a:ext uri="{FF2B5EF4-FFF2-40B4-BE49-F238E27FC236}">
                <a16:creationId xmlns:a16="http://schemas.microsoft.com/office/drawing/2014/main" id="{635DB7F0-1716-AD64-4B0C-B9C421A90212}"/>
              </a:ext>
            </a:extLst>
          </p:cNvPr>
          <p:cNvSpPr/>
          <p:nvPr/>
        </p:nvSpPr>
        <p:spPr>
          <a:xfrm>
            <a:off x="493812" y="1243702"/>
            <a:ext cx="4690856" cy="4278755"/>
          </a:xfrm>
          <a:prstGeom prst="rect">
            <a:avLst/>
          </a:prstGeom>
          <a:solidFill>
            <a:schemeClr val="bg1">
              <a:lumMod val="95000"/>
            </a:schemeClr>
          </a:solidFill>
          <a:ln w="9525" cap="flat" cmpd="sng" algn="ctr">
            <a:noFill/>
            <a:prstDash val="solid"/>
          </a:ln>
          <a:effectLst/>
        </p:spPr>
        <p:txBody>
          <a:bodyPr rtlCol="0" anchor="ctr"/>
          <a:lstStyle/>
          <a:p>
            <a:pPr algn="ctr" defTabSz="914266"/>
            <a:endParaRPr lang="en-US" kern="0">
              <a:solidFill>
                <a:srgbClr val="000000"/>
              </a:solidFill>
              <a:latin typeface="Bosch Office Sans"/>
            </a:endParaRPr>
          </a:p>
        </p:txBody>
      </p:sp>
      <p:sp>
        <p:nvSpPr>
          <p:cNvPr id="8" name="Rectangle 7">
            <a:extLst>
              <a:ext uri="{FF2B5EF4-FFF2-40B4-BE49-F238E27FC236}">
                <a16:creationId xmlns:a16="http://schemas.microsoft.com/office/drawing/2014/main" id="{5882663D-8E54-1723-2A76-9E78BCB98836}"/>
              </a:ext>
            </a:extLst>
          </p:cNvPr>
          <p:cNvSpPr/>
          <p:nvPr/>
        </p:nvSpPr>
        <p:spPr>
          <a:xfrm>
            <a:off x="5675238" y="1243702"/>
            <a:ext cx="4690856" cy="4278755"/>
          </a:xfrm>
          <a:prstGeom prst="rect">
            <a:avLst/>
          </a:prstGeom>
          <a:solidFill>
            <a:schemeClr val="bg1">
              <a:lumMod val="95000"/>
            </a:schemeClr>
          </a:solidFill>
          <a:ln w="9525" cap="flat" cmpd="sng" algn="ctr">
            <a:noFill/>
            <a:prstDash val="solid"/>
          </a:ln>
          <a:effectLst/>
        </p:spPr>
        <p:txBody>
          <a:bodyPr rtlCol="0" anchor="ctr"/>
          <a:lstStyle/>
          <a:p>
            <a:pPr algn="ctr" defTabSz="914266"/>
            <a:endParaRPr lang="en-US" kern="0">
              <a:solidFill>
                <a:srgbClr val="000000"/>
              </a:solidFill>
              <a:latin typeface="Bosch Office Sans"/>
            </a:endParaRPr>
          </a:p>
        </p:txBody>
      </p:sp>
      <p:sp>
        <p:nvSpPr>
          <p:cNvPr id="9" name="TextBox 8">
            <a:extLst>
              <a:ext uri="{FF2B5EF4-FFF2-40B4-BE49-F238E27FC236}">
                <a16:creationId xmlns:a16="http://schemas.microsoft.com/office/drawing/2014/main" id="{74951495-153F-B683-C68E-0BA756AC112B}"/>
              </a:ext>
            </a:extLst>
          </p:cNvPr>
          <p:cNvSpPr txBox="1"/>
          <p:nvPr/>
        </p:nvSpPr>
        <p:spPr>
          <a:xfrm>
            <a:off x="658679" y="1353423"/>
            <a:ext cx="3739656" cy="448028"/>
          </a:xfrm>
          <a:prstGeom prst="rect">
            <a:avLst/>
          </a:prstGeom>
          <a:noFill/>
        </p:spPr>
        <p:txBody>
          <a:bodyPr wrap="square" lIns="0" tIns="0" rIns="0" bIns="0" rtlCol="0">
            <a:noAutofit/>
          </a:bodyPr>
          <a:lstStyle/>
          <a:p>
            <a:pPr defTabSz="914266">
              <a:spcBef>
                <a:spcPts val="500"/>
              </a:spcBef>
            </a:pPr>
            <a:r>
              <a:rPr lang="en-US" sz="1400" kern="0">
                <a:solidFill>
                  <a:srgbClr val="BE1A83"/>
                </a:solidFill>
              </a:rPr>
              <a:t>A Sneak Peek into Bosch.</a:t>
            </a:r>
            <a:r>
              <a:rPr lang="en-US" sz="1400" b="1" i="1" kern="0">
                <a:solidFill>
                  <a:srgbClr val="BE1A83"/>
                </a:solidFill>
              </a:rPr>
              <a:t>Genius</a:t>
            </a:r>
          </a:p>
        </p:txBody>
      </p:sp>
      <p:sp>
        <p:nvSpPr>
          <p:cNvPr id="10" name="TextBox 9">
            <a:extLst>
              <a:ext uri="{FF2B5EF4-FFF2-40B4-BE49-F238E27FC236}">
                <a16:creationId xmlns:a16="http://schemas.microsoft.com/office/drawing/2014/main" id="{E6E6D24F-0DF1-1C2C-55DD-72C35BFAFD96}"/>
              </a:ext>
            </a:extLst>
          </p:cNvPr>
          <p:cNvSpPr txBox="1"/>
          <p:nvPr/>
        </p:nvSpPr>
        <p:spPr>
          <a:xfrm>
            <a:off x="5903949" y="1353423"/>
            <a:ext cx="3739656" cy="448028"/>
          </a:xfrm>
          <a:prstGeom prst="rect">
            <a:avLst/>
          </a:prstGeom>
          <a:noFill/>
        </p:spPr>
        <p:txBody>
          <a:bodyPr wrap="square" lIns="0" tIns="0" rIns="0" bIns="0" rtlCol="0">
            <a:noAutofit/>
          </a:bodyPr>
          <a:lstStyle/>
          <a:p>
            <a:pPr defTabSz="914266">
              <a:spcBef>
                <a:spcPts val="500"/>
              </a:spcBef>
            </a:pPr>
            <a:r>
              <a:rPr lang="en-US" sz="1400" kern="0">
                <a:solidFill>
                  <a:srgbClr val="BE1A83"/>
                </a:solidFill>
              </a:rPr>
              <a:t>Success Stories</a:t>
            </a:r>
            <a:endParaRPr lang="en-US" sz="1400" b="1" i="1" kern="0">
              <a:solidFill>
                <a:srgbClr val="BE1A83"/>
              </a:solidFill>
            </a:endParaRPr>
          </a:p>
        </p:txBody>
      </p:sp>
      <p:pic>
        <p:nvPicPr>
          <p:cNvPr id="2050" name="Picture 2" descr="MERCK - Domain Therapeutics Group">
            <a:extLst>
              <a:ext uri="{FF2B5EF4-FFF2-40B4-BE49-F238E27FC236}">
                <a16:creationId xmlns:a16="http://schemas.microsoft.com/office/drawing/2014/main" id="{5D2A21AB-38ED-1140-4432-BA2F6D29A89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33207" y="1964112"/>
            <a:ext cx="1162727" cy="33300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14AEA46-731E-1EC2-740E-7E9602599C71}"/>
              </a:ext>
            </a:extLst>
          </p:cNvPr>
          <p:cNvSpPr txBox="1"/>
          <p:nvPr/>
        </p:nvSpPr>
        <p:spPr>
          <a:xfrm>
            <a:off x="5903949" y="1737448"/>
            <a:ext cx="4190731" cy="1042348"/>
          </a:xfrm>
          <a:prstGeom prst="rect">
            <a:avLst/>
          </a:prstGeom>
          <a:noFill/>
        </p:spPr>
        <p:txBody>
          <a:bodyPr wrap="square" lIns="0" tIns="0" rIns="0" bIns="0" rtlCol="0">
            <a:noAutofit/>
          </a:bodyPr>
          <a:lstStyle/>
          <a:p>
            <a:pPr defTabSz="914266">
              <a:spcBef>
                <a:spcPts val="500"/>
              </a:spcBef>
            </a:pPr>
            <a:endParaRPr lang="en-US" kern="0">
              <a:solidFill>
                <a:srgbClr val="000000"/>
              </a:solidFill>
            </a:endParaRPr>
          </a:p>
        </p:txBody>
      </p:sp>
      <p:sp>
        <p:nvSpPr>
          <p:cNvPr id="12" name="Rectangle 11">
            <a:extLst>
              <a:ext uri="{FF2B5EF4-FFF2-40B4-BE49-F238E27FC236}">
                <a16:creationId xmlns:a16="http://schemas.microsoft.com/office/drawing/2014/main" id="{B0C731A3-1572-3608-8550-1D6B45DCC6CE}"/>
              </a:ext>
            </a:extLst>
          </p:cNvPr>
          <p:cNvSpPr/>
          <p:nvPr/>
        </p:nvSpPr>
        <p:spPr>
          <a:xfrm>
            <a:off x="5903949" y="1737447"/>
            <a:ext cx="4190731" cy="1097210"/>
          </a:xfrm>
          <a:prstGeom prst="rect">
            <a:avLst/>
          </a:prstGeom>
          <a:noFill/>
          <a:ln w="9525" cap="flat" cmpd="sng" algn="ctr">
            <a:solidFill>
              <a:schemeClr val="bg1">
                <a:lumMod val="95000"/>
              </a:schemeClr>
            </a:solidFill>
            <a:prstDash val="solid"/>
          </a:ln>
          <a:effectLst/>
        </p:spPr>
        <p:txBody>
          <a:bodyPr rtlCol="0" anchor="ctr"/>
          <a:lstStyle/>
          <a:p>
            <a:pPr algn="ctr" defTabSz="914266"/>
            <a:endParaRPr lang="en-US" kern="0">
              <a:solidFill>
                <a:srgbClr val="000000"/>
              </a:solidFill>
              <a:latin typeface="Bosch Office Sans"/>
            </a:endParaRPr>
          </a:p>
        </p:txBody>
      </p:sp>
      <p:sp>
        <p:nvSpPr>
          <p:cNvPr id="13" name="Rectangle 12">
            <a:extLst>
              <a:ext uri="{FF2B5EF4-FFF2-40B4-BE49-F238E27FC236}">
                <a16:creationId xmlns:a16="http://schemas.microsoft.com/office/drawing/2014/main" id="{01EFE5DF-B9D0-EB12-33A2-815AA3BE48F4}"/>
              </a:ext>
            </a:extLst>
          </p:cNvPr>
          <p:cNvSpPr/>
          <p:nvPr/>
        </p:nvSpPr>
        <p:spPr>
          <a:xfrm>
            <a:off x="5903949" y="3003015"/>
            <a:ext cx="4190731" cy="1097210"/>
          </a:xfrm>
          <a:prstGeom prst="rect">
            <a:avLst/>
          </a:prstGeom>
          <a:noFill/>
          <a:ln w="9525" cap="flat" cmpd="sng" algn="ctr">
            <a:solidFill>
              <a:schemeClr val="bg1">
                <a:lumMod val="95000"/>
              </a:schemeClr>
            </a:solidFill>
            <a:prstDash val="solid"/>
          </a:ln>
          <a:effectLst/>
        </p:spPr>
        <p:txBody>
          <a:bodyPr rtlCol="0" anchor="ctr"/>
          <a:lstStyle/>
          <a:p>
            <a:pPr algn="ctr" defTabSz="914266"/>
            <a:endParaRPr lang="en-US" kern="0">
              <a:solidFill>
                <a:srgbClr val="000000"/>
              </a:solidFill>
              <a:latin typeface="Bosch Office Sans"/>
            </a:endParaRPr>
          </a:p>
        </p:txBody>
      </p:sp>
      <p:sp>
        <p:nvSpPr>
          <p:cNvPr id="14" name="Rectangle 13">
            <a:extLst>
              <a:ext uri="{FF2B5EF4-FFF2-40B4-BE49-F238E27FC236}">
                <a16:creationId xmlns:a16="http://schemas.microsoft.com/office/drawing/2014/main" id="{8A3969DB-0F10-8D1D-4FC2-0BF0689F0E58}"/>
              </a:ext>
            </a:extLst>
          </p:cNvPr>
          <p:cNvSpPr/>
          <p:nvPr/>
        </p:nvSpPr>
        <p:spPr>
          <a:xfrm>
            <a:off x="5903949" y="4268585"/>
            <a:ext cx="4190731" cy="1097210"/>
          </a:xfrm>
          <a:prstGeom prst="rect">
            <a:avLst/>
          </a:prstGeom>
          <a:noFill/>
          <a:ln w="9525" cap="flat" cmpd="sng" algn="ctr">
            <a:solidFill>
              <a:schemeClr val="bg1">
                <a:lumMod val="95000"/>
              </a:schemeClr>
            </a:solidFill>
            <a:prstDash val="solid"/>
          </a:ln>
          <a:effectLst/>
        </p:spPr>
        <p:txBody>
          <a:bodyPr rtlCol="0" anchor="ctr"/>
          <a:lstStyle/>
          <a:p>
            <a:pPr algn="ctr" defTabSz="914266"/>
            <a:endParaRPr lang="en-US" kern="0">
              <a:solidFill>
                <a:srgbClr val="000000"/>
              </a:solidFill>
              <a:latin typeface="Bosch Office Sans"/>
            </a:endParaRPr>
          </a:p>
        </p:txBody>
      </p:sp>
      <p:sp>
        <p:nvSpPr>
          <p:cNvPr id="15" name="TextBox 14">
            <a:extLst>
              <a:ext uri="{FF2B5EF4-FFF2-40B4-BE49-F238E27FC236}">
                <a16:creationId xmlns:a16="http://schemas.microsoft.com/office/drawing/2014/main" id="{16E4A70E-165A-34BA-EE72-EA0511C38B85}"/>
              </a:ext>
            </a:extLst>
          </p:cNvPr>
          <p:cNvSpPr txBox="1"/>
          <p:nvPr/>
        </p:nvSpPr>
        <p:spPr>
          <a:xfrm>
            <a:off x="7452075" y="1911173"/>
            <a:ext cx="2914019" cy="905198"/>
          </a:xfrm>
          <a:prstGeom prst="rect">
            <a:avLst/>
          </a:prstGeom>
          <a:noFill/>
        </p:spPr>
        <p:txBody>
          <a:bodyPr wrap="square" lIns="0" tIns="0" rIns="0" bIns="0" rtlCol="0">
            <a:noAutofit/>
          </a:bodyPr>
          <a:lstStyle/>
          <a:p>
            <a:pPr defTabSz="914266">
              <a:spcBef>
                <a:spcPts val="500"/>
              </a:spcBef>
            </a:pPr>
            <a:r>
              <a:rPr lang="en-US" sz="1050" kern="0">
                <a:solidFill>
                  <a:srgbClr val="000000"/>
                </a:solidFill>
              </a:rPr>
              <a:t>Contextual chatbot for medical research professionals for Q&amp;A, Summarization &amp; more, estimated to </a:t>
            </a:r>
            <a:r>
              <a:rPr lang="en-US" sz="1050" b="1" kern="0">
                <a:solidFill>
                  <a:srgbClr val="000000"/>
                </a:solidFill>
              </a:rPr>
              <a:t>save &gt;80% efforts</a:t>
            </a:r>
            <a:r>
              <a:rPr lang="en-US" sz="1050" kern="0">
                <a:solidFill>
                  <a:srgbClr val="000000"/>
                </a:solidFill>
              </a:rPr>
              <a:t> </a:t>
            </a:r>
          </a:p>
        </p:txBody>
      </p:sp>
      <p:sp>
        <p:nvSpPr>
          <p:cNvPr id="16" name="TextBox 15">
            <a:extLst>
              <a:ext uri="{FF2B5EF4-FFF2-40B4-BE49-F238E27FC236}">
                <a16:creationId xmlns:a16="http://schemas.microsoft.com/office/drawing/2014/main" id="{14A6EA19-229A-53C2-79FB-F106B4AC01A7}"/>
              </a:ext>
            </a:extLst>
          </p:cNvPr>
          <p:cNvSpPr txBox="1"/>
          <p:nvPr/>
        </p:nvSpPr>
        <p:spPr>
          <a:xfrm>
            <a:off x="7441408" y="2582419"/>
            <a:ext cx="2869539" cy="905198"/>
          </a:xfrm>
          <a:prstGeom prst="rect">
            <a:avLst/>
          </a:prstGeom>
          <a:noFill/>
        </p:spPr>
        <p:txBody>
          <a:bodyPr wrap="square" lIns="0" tIns="0" rIns="0" bIns="0" rtlCol="0">
            <a:noAutofit/>
          </a:bodyPr>
          <a:lstStyle/>
          <a:p>
            <a:pPr defTabSz="914266">
              <a:spcBef>
                <a:spcPts val="500"/>
              </a:spcBef>
            </a:pPr>
            <a:r>
              <a:rPr lang="en-US" sz="1050" kern="0">
                <a:solidFill>
                  <a:srgbClr val="000000"/>
                </a:solidFill>
              </a:rPr>
              <a:t>Complex solution to </a:t>
            </a:r>
            <a:r>
              <a:rPr lang="en-US" sz="1050" b="1" kern="0">
                <a:solidFill>
                  <a:srgbClr val="000000"/>
                </a:solidFill>
              </a:rPr>
              <a:t>derive KPIs such as OEE, forecasting, utilization &amp; advanced reasoning from real time plant data</a:t>
            </a:r>
          </a:p>
        </p:txBody>
      </p:sp>
      <p:sp>
        <p:nvSpPr>
          <p:cNvPr id="17" name="TextBox 16">
            <a:extLst>
              <a:ext uri="{FF2B5EF4-FFF2-40B4-BE49-F238E27FC236}">
                <a16:creationId xmlns:a16="http://schemas.microsoft.com/office/drawing/2014/main" id="{874230FA-4C53-C2F8-4B47-391E0684686D}"/>
              </a:ext>
            </a:extLst>
          </p:cNvPr>
          <p:cNvSpPr txBox="1"/>
          <p:nvPr/>
        </p:nvSpPr>
        <p:spPr>
          <a:xfrm>
            <a:off x="7441407" y="4007999"/>
            <a:ext cx="2867724" cy="905198"/>
          </a:xfrm>
          <a:prstGeom prst="rect">
            <a:avLst/>
          </a:prstGeom>
          <a:noFill/>
        </p:spPr>
        <p:txBody>
          <a:bodyPr wrap="square" lIns="0" tIns="0" rIns="0" bIns="0" rtlCol="0">
            <a:noAutofit/>
          </a:bodyPr>
          <a:lstStyle/>
          <a:p>
            <a:pPr defTabSz="914266">
              <a:spcBef>
                <a:spcPts val="500"/>
              </a:spcBef>
            </a:pPr>
            <a:r>
              <a:rPr lang="en-US" sz="1050" b="1" kern="0">
                <a:solidFill>
                  <a:srgbClr val="000000"/>
                </a:solidFill>
              </a:rPr>
              <a:t>E-manual solution </a:t>
            </a:r>
            <a:r>
              <a:rPr lang="en-US" sz="1050" kern="0">
                <a:solidFill>
                  <a:srgbClr val="000000"/>
                </a:solidFill>
              </a:rPr>
              <a:t>customized to multiple user personas for a step-by-step probe into vehicle malfunction and repair  </a:t>
            </a:r>
          </a:p>
        </p:txBody>
      </p:sp>
      <p:pic>
        <p:nvPicPr>
          <p:cNvPr id="2052" name="Picture 4" descr="101 Facts About Bosch – Best Choice Technologies">
            <a:extLst>
              <a:ext uri="{FF2B5EF4-FFF2-40B4-BE49-F238E27FC236}">
                <a16:creationId xmlns:a16="http://schemas.microsoft.com/office/drawing/2014/main" id="{10C789EB-C6D1-BAA0-22F5-A9F977C7A0B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02184" y="2606072"/>
            <a:ext cx="1224773" cy="45612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32FA2ADA-00C2-AAB4-77D4-EAC9FF9499EB}"/>
              </a:ext>
            </a:extLst>
          </p:cNvPr>
          <p:cNvPicPr>
            <a:picLocks noChangeAspect="1"/>
          </p:cNvPicPr>
          <p:nvPr/>
        </p:nvPicPr>
        <p:blipFill>
          <a:blip r:embed="rId4"/>
          <a:stretch>
            <a:fillRect/>
          </a:stretch>
        </p:blipFill>
        <p:spPr>
          <a:xfrm>
            <a:off x="658679" y="2027689"/>
            <a:ext cx="2057554" cy="921601"/>
          </a:xfrm>
          <a:prstGeom prst="rect">
            <a:avLst/>
          </a:prstGeom>
          <a:ln>
            <a:noFill/>
          </a:ln>
        </p:spPr>
      </p:pic>
      <p:pic>
        <p:nvPicPr>
          <p:cNvPr id="27" name="Picture 26">
            <a:extLst>
              <a:ext uri="{FF2B5EF4-FFF2-40B4-BE49-F238E27FC236}">
                <a16:creationId xmlns:a16="http://schemas.microsoft.com/office/drawing/2014/main" id="{4E4D45C6-B41F-E18A-E0B0-A9260AFE7E8B}"/>
              </a:ext>
            </a:extLst>
          </p:cNvPr>
          <p:cNvPicPr>
            <a:picLocks noChangeAspect="1"/>
          </p:cNvPicPr>
          <p:nvPr/>
        </p:nvPicPr>
        <p:blipFill>
          <a:blip r:embed="rId5"/>
          <a:stretch>
            <a:fillRect/>
          </a:stretch>
        </p:blipFill>
        <p:spPr>
          <a:xfrm>
            <a:off x="2889800" y="2027689"/>
            <a:ext cx="2082997" cy="921601"/>
          </a:xfrm>
          <a:prstGeom prst="rect">
            <a:avLst/>
          </a:prstGeom>
          <a:ln>
            <a:noFill/>
          </a:ln>
        </p:spPr>
      </p:pic>
      <p:pic>
        <p:nvPicPr>
          <p:cNvPr id="2054" name="Picture 6" descr="Mahindra &amp; Mahindra, Logo, White ...">
            <a:extLst>
              <a:ext uri="{FF2B5EF4-FFF2-40B4-BE49-F238E27FC236}">
                <a16:creationId xmlns:a16="http://schemas.microsoft.com/office/drawing/2014/main" id="{F6BE3E22-2790-5B5B-C5BB-61CD502D1299}"/>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22709" b="36250"/>
          <a:stretch/>
        </p:blipFill>
        <p:spPr bwMode="auto">
          <a:xfrm>
            <a:off x="5990487" y="4096388"/>
            <a:ext cx="1388403" cy="41758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A0C4781A-757B-F5FB-FCD8-3023BB4C8FBC}"/>
              </a:ext>
            </a:extLst>
          </p:cNvPr>
          <p:cNvPicPr>
            <a:picLocks noChangeAspect="1"/>
          </p:cNvPicPr>
          <p:nvPr/>
        </p:nvPicPr>
        <p:blipFill>
          <a:blip r:embed="rId7"/>
          <a:stretch>
            <a:fillRect/>
          </a:stretch>
        </p:blipFill>
        <p:spPr>
          <a:xfrm>
            <a:off x="658679" y="3098082"/>
            <a:ext cx="2059289" cy="921601"/>
          </a:xfrm>
          <a:prstGeom prst="rect">
            <a:avLst/>
          </a:prstGeom>
        </p:spPr>
      </p:pic>
      <p:pic>
        <p:nvPicPr>
          <p:cNvPr id="35" name="Picture 34">
            <a:extLst>
              <a:ext uri="{FF2B5EF4-FFF2-40B4-BE49-F238E27FC236}">
                <a16:creationId xmlns:a16="http://schemas.microsoft.com/office/drawing/2014/main" id="{5042851E-1706-5FE2-E0A5-D25886449442}"/>
              </a:ext>
            </a:extLst>
          </p:cNvPr>
          <p:cNvPicPr>
            <a:picLocks noChangeAspect="1"/>
          </p:cNvPicPr>
          <p:nvPr/>
        </p:nvPicPr>
        <p:blipFill>
          <a:blip r:embed="rId8"/>
          <a:stretch>
            <a:fillRect/>
          </a:stretch>
        </p:blipFill>
        <p:spPr>
          <a:xfrm>
            <a:off x="2882836" y="3081078"/>
            <a:ext cx="2088117" cy="938604"/>
          </a:xfrm>
          <a:prstGeom prst="rect">
            <a:avLst/>
          </a:prstGeom>
        </p:spPr>
      </p:pic>
      <p:pic>
        <p:nvPicPr>
          <p:cNvPr id="1030" name="Picture 1029">
            <a:extLst>
              <a:ext uri="{FF2B5EF4-FFF2-40B4-BE49-F238E27FC236}">
                <a16:creationId xmlns:a16="http://schemas.microsoft.com/office/drawing/2014/main" id="{17B903DF-FDDA-CA9E-7F88-BBEFE6B34A14}"/>
              </a:ext>
            </a:extLst>
          </p:cNvPr>
          <p:cNvPicPr>
            <a:picLocks noChangeAspect="1"/>
          </p:cNvPicPr>
          <p:nvPr/>
        </p:nvPicPr>
        <p:blipFill>
          <a:blip r:embed="rId9"/>
          <a:stretch>
            <a:fillRect/>
          </a:stretch>
        </p:blipFill>
        <p:spPr>
          <a:xfrm>
            <a:off x="658680" y="4245918"/>
            <a:ext cx="2063203" cy="998557"/>
          </a:xfrm>
          <a:prstGeom prst="rect">
            <a:avLst/>
          </a:prstGeom>
        </p:spPr>
      </p:pic>
      <p:pic>
        <p:nvPicPr>
          <p:cNvPr id="1039" name="Picture 1038">
            <a:extLst>
              <a:ext uri="{FF2B5EF4-FFF2-40B4-BE49-F238E27FC236}">
                <a16:creationId xmlns:a16="http://schemas.microsoft.com/office/drawing/2014/main" id="{E21F8A40-E10B-7C9A-9468-A538B6FA9918}"/>
              </a:ext>
            </a:extLst>
          </p:cNvPr>
          <p:cNvPicPr>
            <a:picLocks noChangeAspect="1"/>
          </p:cNvPicPr>
          <p:nvPr/>
        </p:nvPicPr>
        <p:blipFill>
          <a:blip r:embed="rId10"/>
          <a:stretch>
            <a:fillRect/>
          </a:stretch>
        </p:blipFill>
        <p:spPr>
          <a:xfrm>
            <a:off x="2889799" y="4245918"/>
            <a:ext cx="2066809" cy="998557"/>
          </a:xfrm>
          <a:prstGeom prst="rect">
            <a:avLst/>
          </a:prstGeom>
        </p:spPr>
      </p:pic>
      <p:sp>
        <p:nvSpPr>
          <p:cNvPr id="6" name="TextBox 5">
            <a:extLst>
              <a:ext uri="{FF2B5EF4-FFF2-40B4-BE49-F238E27FC236}">
                <a16:creationId xmlns:a16="http://schemas.microsoft.com/office/drawing/2014/main" id="{16CC6D90-4CD6-0634-25F2-8F1AEB912478}"/>
              </a:ext>
            </a:extLst>
          </p:cNvPr>
          <p:cNvSpPr txBox="1"/>
          <p:nvPr/>
        </p:nvSpPr>
        <p:spPr>
          <a:xfrm>
            <a:off x="7439593" y="3313893"/>
            <a:ext cx="2869539" cy="905198"/>
          </a:xfrm>
          <a:prstGeom prst="rect">
            <a:avLst/>
          </a:prstGeom>
          <a:noFill/>
        </p:spPr>
        <p:txBody>
          <a:bodyPr wrap="square" lIns="0" tIns="0" rIns="0" bIns="0" rtlCol="0">
            <a:noAutofit/>
          </a:bodyPr>
          <a:lstStyle/>
          <a:p>
            <a:pPr defTabSz="914266">
              <a:spcBef>
                <a:spcPts val="500"/>
              </a:spcBef>
            </a:pPr>
            <a:r>
              <a:rPr lang="en-US" sz="1050" b="1" kern="0">
                <a:solidFill>
                  <a:srgbClr val="000000"/>
                </a:solidFill>
              </a:rPr>
              <a:t>Autonomous vehicle operations </a:t>
            </a:r>
            <a:r>
              <a:rPr lang="en-US" sz="1050" kern="0">
                <a:solidFill>
                  <a:srgbClr val="000000"/>
                </a:solidFill>
              </a:rPr>
              <a:t>for off-highway vehicles leading to </a:t>
            </a:r>
            <a:r>
              <a:rPr lang="en-US" sz="1050" b="1" kern="0">
                <a:solidFill>
                  <a:srgbClr val="000000"/>
                </a:solidFill>
              </a:rPr>
              <a:t>time to market improvement by up-to 60%</a:t>
            </a:r>
          </a:p>
        </p:txBody>
      </p:sp>
      <p:pic>
        <p:nvPicPr>
          <p:cNvPr id="18" name="Picture 4" descr="101 Facts About Bosch – Best Choice Technologies">
            <a:extLst>
              <a:ext uri="{FF2B5EF4-FFF2-40B4-BE49-F238E27FC236}">
                <a16:creationId xmlns:a16="http://schemas.microsoft.com/office/drawing/2014/main" id="{6EBFEFBC-D90B-7E93-B8E6-BA381A0A532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83000" y="4776809"/>
            <a:ext cx="1224773" cy="45612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9F32E44-41FF-DAAF-F886-4731E3E90547}"/>
              </a:ext>
            </a:extLst>
          </p:cNvPr>
          <p:cNvSpPr txBox="1"/>
          <p:nvPr/>
        </p:nvSpPr>
        <p:spPr>
          <a:xfrm>
            <a:off x="7439592" y="4739472"/>
            <a:ext cx="2869539" cy="905198"/>
          </a:xfrm>
          <a:prstGeom prst="rect">
            <a:avLst/>
          </a:prstGeom>
          <a:noFill/>
        </p:spPr>
        <p:txBody>
          <a:bodyPr wrap="square" lIns="0" tIns="0" rIns="0" bIns="0" rtlCol="0">
            <a:noAutofit/>
          </a:bodyPr>
          <a:lstStyle/>
          <a:p>
            <a:pPr defTabSz="914266">
              <a:spcBef>
                <a:spcPts val="500"/>
              </a:spcBef>
            </a:pPr>
            <a:r>
              <a:rPr lang="en-US" sz="1050" kern="0">
                <a:solidFill>
                  <a:srgbClr val="000000"/>
                </a:solidFill>
              </a:rPr>
              <a:t>Smart classifier to automatically detect functional safety requirements, </a:t>
            </a:r>
            <a:r>
              <a:rPr lang="en-US" sz="1050" b="1" kern="0">
                <a:solidFill>
                  <a:srgbClr val="000000"/>
                </a:solidFill>
              </a:rPr>
              <a:t>reducing manual efforts by up-to 95%</a:t>
            </a:r>
          </a:p>
        </p:txBody>
      </p:sp>
      <p:pic>
        <p:nvPicPr>
          <p:cNvPr id="1026" name="Picture 2">
            <a:extLst>
              <a:ext uri="{FF2B5EF4-FFF2-40B4-BE49-F238E27FC236}">
                <a16:creationId xmlns:a16="http://schemas.microsoft.com/office/drawing/2014/main" id="{A82B5584-D506-0840-EC20-B7DC42F9266C}"/>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25325" y="3390487"/>
            <a:ext cx="1068983" cy="2390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F00E437-7236-9953-2305-1786E6DBDBF5}"/>
              </a:ext>
            </a:extLst>
          </p:cNvPr>
          <p:cNvSpPr txBox="1"/>
          <p:nvPr/>
        </p:nvSpPr>
        <p:spPr>
          <a:xfrm>
            <a:off x="205370" y="648079"/>
            <a:ext cx="10558460" cy="369332"/>
          </a:xfrm>
          <a:prstGeom prst="rect">
            <a:avLst/>
          </a:prstGeom>
          <a:noFill/>
        </p:spPr>
        <p:txBody>
          <a:bodyPr wrap="square">
            <a:spAutoFit/>
          </a:bodyPr>
          <a:lstStyle/>
          <a:p>
            <a:r>
              <a:rPr lang="en-US" b="1">
                <a:solidFill>
                  <a:srgbClr val="008985"/>
                </a:solidFill>
              </a:rPr>
              <a:t>A Genius </a:t>
            </a:r>
            <a:r>
              <a:rPr lang="en-US" b="1" u="sng">
                <a:solidFill>
                  <a:srgbClr val="008985"/>
                </a:solidFill>
              </a:rPr>
              <a:t>Suite of Generative AI Solutions</a:t>
            </a:r>
            <a:r>
              <a:rPr lang="en-US" b="1">
                <a:solidFill>
                  <a:srgbClr val="008985"/>
                </a:solidFill>
              </a:rPr>
              <a:t>, </a:t>
            </a:r>
            <a:r>
              <a:rPr lang="en-US" b="1" i="1">
                <a:solidFill>
                  <a:srgbClr val="008985"/>
                </a:solidFill>
              </a:rPr>
              <a:t>Powered by BGSW</a:t>
            </a:r>
            <a:endParaRPr lang="en-US" i="1">
              <a:solidFill>
                <a:srgbClr val="008985"/>
              </a:solidFill>
            </a:endParaRPr>
          </a:p>
        </p:txBody>
      </p:sp>
    </p:spTree>
    <p:extLst>
      <p:ext uri="{BB962C8B-B14F-4D97-AF65-F5344CB8AC3E}">
        <p14:creationId xmlns:p14="http://schemas.microsoft.com/office/powerpoint/2010/main" val="4259719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E1DC9E-435C-23A4-379A-C78A5A47AC47}"/>
              </a:ext>
            </a:extLst>
          </p:cNvPr>
          <p:cNvPicPr>
            <a:picLocks noChangeAspect="1"/>
          </p:cNvPicPr>
          <p:nvPr/>
        </p:nvPicPr>
        <p:blipFill rotWithShape="1">
          <a:blip r:embed="rId3">
            <a:extLst>
              <a:ext uri="{28A0092B-C50C-407E-A947-70E740481C1C}">
                <a14:useLocalDpi xmlns:a14="http://schemas.microsoft.com/office/drawing/2010/main" val="0"/>
              </a:ext>
            </a:extLst>
          </a:blip>
          <a:srcRect l="27755" r="26183"/>
          <a:stretch/>
        </p:blipFill>
        <p:spPr>
          <a:xfrm>
            <a:off x="6712182" y="-1"/>
            <a:ext cx="4257443" cy="6170613"/>
          </a:xfrm>
          <a:prstGeom prst="rect">
            <a:avLst/>
          </a:prstGeom>
        </p:spPr>
      </p:pic>
      <p:sp>
        <p:nvSpPr>
          <p:cNvPr id="4" name="Slide Number Placeholder 3">
            <a:extLst>
              <a:ext uri="{FF2B5EF4-FFF2-40B4-BE49-F238E27FC236}">
                <a16:creationId xmlns:a16="http://schemas.microsoft.com/office/drawing/2014/main" id="{E1B2159E-F255-B31C-0365-71ECC204F05F}"/>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0" cap="none" spc="0" normalizeH="0" baseline="0" noProof="1">
              <a:ln>
                <a:noFill/>
              </a:ln>
              <a:solidFill>
                <a:srgbClr val="999FA6"/>
              </a:solidFill>
              <a:effectLst/>
              <a:uLnTx/>
              <a:uFillTx/>
              <a:latin typeface="Bosch Office Sans"/>
              <a:ea typeface="+mn-ea"/>
              <a:cs typeface="+mn-cs"/>
            </a:endParaRPr>
          </a:p>
        </p:txBody>
      </p:sp>
      <p:sp>
        <p:nvSpPr>
          <p:cNvPr id="9" name="Rectangle 8">
            <a:extLst>
              <a:ext uri="{FF2B5EF4-FFF2-40B4-BE49-F238E27FC236}">
                <a16:creationId xmlns:a16="http://schemas.microsoft.com/office/drawing/2014/main" id="{3AA69AFE-EBC6-1CE9-3C2F-76AF9553FBA4}"/>
              </a:ext>
            </a:extLst>
          </p:cNvPr>
          <p:cNvSpPr/>
          <p:nvPr/>
        </p:nvSpPr>
        <p:spPr>
          <a:xfrm>
            <a:off x="0" y="0"/>
            <a:ext cx="6714836" cy="6170613"/>
          </a:xfrm>
          <a:prstGeom prst="rect">
            <a:avLst/>
          </a:prstGeom>
          <a:solidFill>
            <a:schemeClr val="accent4"/>
          </a:solidFill>
          <a:ln w="9525"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13" name="Text Placeholder 2">
            <a:extLst>
              <a:ext uri="{FF2B5EF4-FFF2-40B4-BE49-F238E27FC236}">
                <a16:creationId xmlns:a16="http://schemas.microsoft.com/office/drawing/2014/main" id="{35192BF5-519C-40AD-D86E-229FF5935C51}"/>
              </a:ext>
            </a:extLst>
          </p:cNvPr>
          <p:cNvSpPr>
            <a:spLocks noGrp="1"/>
          </p:cNvSpPr>
          <p:nvPr>
            <p:ph type="body" sz="quarter" idx="15"/>
          </p:nvPr>
        </p:nvSpPr>
        <p:spPr>
          <a:xfrm>
            <a:off x="148364" y="222255"/>
            <a:ext cx="6714836" cy="467151"/>
          </a:xfrm>
        </p:spPr>
        <p:txBody>
          <a:bodyPr/>
          <a:lstStyle/>
          <a:p>
            <a:r>
              <a:rPr lang="en-US" sz="2800" kern="1200">
                <a:solidFill>
                  <a:schemeClr val="bg1"/>
                </a:solidFill>
                <a:latin typeface="Bosch Sans Bold" panose="020B0704020202020204" pitchFamily="34" charset="0"/>
              </a:rPr>
              <a:t>E-Manuals for Automotive</a:t>
            </a:r>
          </a:p>
        </p:txBody>
      </p:sp>
      <p:sp>
        <p:nvSpPr>
          <p:cNvPr id="19" name="TextBox 18">
            <a:extLst>
              <a:ext uri="{FF2B5EF4-FFF2-40B4-BE49-F238E27FC236}">
                <a16:creationId xmlns:a16="http://schemas.microsoft.com/office/drawing/2014/main" id="{CB57A83E-CBFD-66F8-C39B-4A601404251A}"/>
              </a:ext>
            </a:extLst>
          </p:cNvPr>
          <p:cNvSpPr txBox="1"/>
          <p:nvPr/>
        </p:nvSpPr>
        <p:spPr>
          <a:xfrm>
            <a:off x="148364" y="905684"/>
            <a:ext cx="6254172" cy="83855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Client was looking to </a:t>
            </a:r>
            <a:r>
              <a:rPr kumimoji="0" lang="en-US" sz="1400" b="1" i="0" u="none" strike="noStrike" kern="0" cap="none" spc="0" normalizeH="0" baseline="0" noProof="0">
                <a:ln>
                  <a:noFill/>
                </a:ln>
                <a:solidFill>
                  <a:schemeClr val="accent4">
                    <a:lumMod val="60000"/>
                    <a:lumOff val="40000"/>
                  </a:schemeClr>
                </a:solidFill>
                <a:effectLst/>
                <a:uLnTx/>
                <a:uFillTx/>
                <a:latin typeface="Bosch Office Sans" pitchFamily="34" charset="0"/>
                <a:ea typeface="+mn-ea"/>
                <a:cs typeface="+mn-cs"/>
              </a:rPr>
              <a:t>digitize manuals of its vehicle models </a:t>
            </a: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leveraging the power of Gen AI. </a:t>
            </a:r>
          </a:p>
        </p:txBody>
      </p:sp>
      <p:sp>
        <p:nvSpPr>
          <p:cNvPr id="22" name="TextBox 21">
            <a:extLst>
              <a:ext uri="{FF2B5EF4-FFF2-40B4-BE49-F238E27FC236}">
                <a16:creationId xmlns:a16="http://schemas.microsoft.com/office/drawing/2014/main" id="{D0573A5F-F926-41AD-6C54-C1806CA92216}"/>
              </a:ext>
            </a:extLst>
          </p:cNvPr>
          <p:cNvSpPr txBox="1"/>
          <p:nvPr/>
        </p:nvSpPr>
        <p:spPr>
          <a:xfrm>
            <a:off x="148364" y="1627191"/>
            <a:ext cx="6254172" cy="61833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Developed a Gen AI based application that lets users interact and retrieve contextual information regarding their vehicles. The application also diagnoses any errors and helps troubleshoot in an accelerated manner</a:t>
            </a:r>
            <a:endParaRPr kumimoji="0" lang="en-US" sz="1400" b="1" i="0"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23" name="TextBox 22">
            <a:extLst>
              <a:ext uri="{FF2B5EF4-FFF2-40B4-BE49-F238E27FC236}">
                <a16:creationId xmlns:a16="http://schemas.microsoft.com/office/drawing/2014/main" id="{BC6EB759-ED86-D594-4020-9808B62BF467}"/>
              </a:ext>
            </a:extLst>
          </p:cNvPr>
          <p:cNvSpPr txBox="1"/>
          <p:nvPr/>
        </p:nvSpPr>
        <p:spPr>
          <a:xfrm>
            <a:off x="312653" y="2890405"/>
            <a:ext cx="1922600" cy="93287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en-US" sz="1400" b="1" i="0" u="none" strike="noStrike" kern="0" cap="none" spc="0" normalizeH="0" baseline="0" noProof="0">
                <a:ln>
                  <a:noFill/>
                </a:ln>
                <a:solidFill>
                  <a:schemeClr val="accent4">
                    <a:lumMod val="60000"/>
                    <a:lumOff val="40000"/>
                  </a:schemeClr>
                </a:solidFill>
                <a:effectLst/>
                <a:uLnTx/>
                <a:uFillTx/>
                <a:latin typeface="Bosch Office Sans" pitchFamily="34" charset="0"/>
                <a:ea typeface="+mn-ea"/>
                <a:cs typeface="+mn-cs"/>
              </a:rPr>
              <a:t>Accelerated diagnosis by up-to 80%</a:t>
            </a:r>
          </a:p>
        </p:txBody>
      </p:sp>
      <p:sp>
        <p:nvSpPr>
          <p:cNvPr id="24" name="TextBox 23">
            <a:extLst>
              <a:ext uri="{FF2B5EF4-FFF2-40B4-BE49-F238E27FC236}">
                <a16:creationId xmlns:a16="http://schemas.microsoft.com/office/drawing/2014/main" id="{5BEB4300-BAD6-42A1-B659-951144C0883F}"/>
              </a:ext>
            </a:extLst>
          </p:cNvPr>
          <p:cNvSpPr txBox="1"/>
          <p:nvPr/>
        </p:nvSpPr>
        <p:spPr>
          <a:xfrm>
            <a:off x="312653" y="3891124"/>
            <a:ext cx="1626754" cy="93287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Reduced service center visits through smart diagnosis</a:t>
            </a:r>
          </a:p>
        </p:txBody>
      </p:sp>
      <p:sp>
        <p:nvSpPr>
          <p:cNvPr id="26" name="TextBox 25">
            <a:extLst>
              <a:ext uri="{FF2B5EF4-FFF2-40B4-BE49-F238E27FC236}">
                <a16:creationId xmlns:a16="http://schemas.microsoft.com/office/drawing/2014/main" id="{5DF8721D-DAEF-B661-9DA6-330FBE941C63}"/>
              </a:ext>
            </a:extLst>
          </p:cNvPr>
          <p:cNvSpPr txBox="1"/>
          <p:nvPr/>
        </p:nvSpPr>
        <p:spPr>
          <a:xfrm>
            <a:off x="3308691" y="2890405"/>
            <a:ext cx="2085345" cy="738664"/>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400">
                <a:solidFill>
                  <a:prstClr val="white"/>
                </a:solidFill>
              </a:rPr>
              <a:t>Improved customer satisfaction through human-like interactions</a:t>
            </a:r>
            <a:endParaRPr kumimoji="0" lang="en-US" sz="1400" b="0" i="0" u="none" strike="noStrike" kern="1200" cap="none" spc="0" normalizeH="0" baseline="0" noProof="0">
              <a:ln>
                <a:noFill/>
              </a:ln>
              <a:solidFill>
                <a:prstClr val="white"/>
              </a:solidFill>
              <a:effectLst/>
              <a:uLnTx/>
              <a:uFillTx/>
              <a:latin typeface="Bosch Office Sans" pitchFamily="34" charset="0"/>
              <a:ea typeface="+mn-ea"/>
              <a:cs typeface="+mn-cs"/>
            </a:endParaRPr>
          </a:p>
        </p:txBody>
      </p:sp>
      <p:sp>
        <p:nvSpPr>
          <p:cNvPr id="29" name="Rectangle: Rounded Corners 28">
            <a:extLst>
              <a:ext uri="{FF2B5EF4-FFF2-40B4-BE49-F238E27FC236}">
                <a16:creationId xmlns:a16="http://schemas.microsoft.com/office/drawing/2014/main" id="{335F2BED-DD73-4945-D923-2CF8DE2084CE}"/>
              </a:ext>
            </a:extLst>
          </p:cNvPr>
          <p:cNvSpPr/>
          <p:nvPr/>
        </p:nvSpPr>
        <p:spPr>
          <a:xfrm>
            <a:off x="275504" y="5158322"/>
            <a:ext cx="6127031" cy="666409"/>
          </a:xfrm>
          <a:prstGeom prst="roundRect">
            <a:avLst>
              <a:gd name="adj" fmla="val 50000"/>
            </a:avLst>
          </a:prstGeom>
          <a:solidFill>
            <a:schemeClr val="bg1"/>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3076" name="Picture 4" descr="Labour icon">
            <a:extLst>
              <a:ext uri="{FF2B5EF4-FFF2-40B4-BE49-F238E27FC236}">
                <a16:creationId xmlns:a16="http://schemas.microsoft.com/office/drawing/2014/main" id="{F769C493-F45E-6794-5F29-5091F3F81915}"/>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270867" y="3918791"/>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a:extLst>
              <a:ext uri="{FF2B5EF4-FFF2-40B4-BE49-F238E27FC236}">
                <a16:creationId xmlns:a16="http://schemas.microsoft.com/office/drawing/2014/main" id="{3645848A-CE62-EC2F-49DE-8E268A18E9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2385" y="5332139"/>
            <a:ext cx="359663" cy="3657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A76393B-6E50-F454-64EC-A102C8ABCCC1}"/>
              </a:ext>
            </a:extLst>
          </p:cNvPr>
          <p:cNvPicPr>
            <a:picLocks noChangeAspect="1"/>
          </p:cNvPicPr>
          <p:nvPr/>
        </p:nvPicPr>
        <p:blipFill>
          <a:blip r:embed="rId6"/>
          <a:stretch>
            <a:fillRect/>
          </a:stretch>
        </p:blipFill>
        <p:spPr>
          <a:xfrm>
            <a:off x="3028044" y="5314599"/>
            <a:ext cx="1297733" cy="445786"/>
          </a:xfrm>
          <a:prstGeom prst="rect">
            <a:avLst/>
          </a:prstGeom>
        </p:spPr>
      </p:pic>
      <p:sp>
        <p:nvSpPr>
          <p:cNvPr id="18" name="Rectangle 17">
            <a:extLst>
              <a:ext uri="{FF2B5EF4-FFF2-40B4-BE49-F238E27FC236}">
                <a16:creationId xmlns:a16="http://schemas.microsoft.com/office/drawing/2014/main" id="{25D08D46-4185-9BB1-6198-2C89565222CE}"/>
              </a:ext>
            </a:extLst>
          </p:cNvPr>
          <p:cNvSpPr/>
          <p:nvPr/>
        </p:nvSpPr>
        <p:spPr>
          <a:xfrm>
            <a:off x="6714402" y="0"/>
            <a:ext cx="4254789" cy="6170613"/>
          </a:xfrm>
          <a:prstGeom prst="rect">
            <a:avLst/>
          </a:prstGeom>
          <a:solidFill>
            <a:schemeClr val="tx1">
              <a:lumMod val="50000"/>
              <a:lumOff val="50000"/>
              <a:alpha val="50000"/>
            </a:scheme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3" name="Picture 2">
            <a:extLst>
              <a:ext uri="{FF2B5EF4-FFF2-40B4-BE49-F238E27FC236}">
                <a16:creationId xmlns:a16="http://schemas.microsoft.com/office/drawing/2014/main" id="{FCEA47FB-150D-6257-A523-EED9D8309649}"/>
              </a:ext>
            </a:extLst>
          </p:cNvPr>
          <p:cNvPicPr>
            <a:picLocks noChangeAspect="1"/>
          </p:cNvPicPr>
          <p:nvPr/>
        </p:nvPicPr>
        <p:blipFill>
          <a:blip r:embed="rId7"/>
          <a:stretch>
            <a:fillRect/>
          </a:stretch>
        </p:blipFill>
        <p:spPr>
          <a:xfrm>
            <a:off x="4919810" y="5270054"/>
            <a:ext cx="787440" cy="457223"/>
          </a:xfrm>
          <a:prstGeom prst="rect">
            <a:avLst/>
          </a:prstGeom>
        </p:spPr>
      </p:pic>
      <p:pic>
        <p:nvPicPr>
          <p:cNvPr id="6" name="Picture 2" descr="Download Mahindra &amp; Mahindra Logo in ...">
            <a:extLst>
              <a:ext uri="{FF2B5EF4-FFF2-40B4-BE49-F238E27FC236}">
                <a16:creationId xmlns:a16="http://schemas.microsoft.com/office/drawing/2014/main" id="{2F07469F-0319-50CF-DFCA-760944EF983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8055" b="28957"/>
          <a:stretch/>
        </p:blipFill>
        <p:spPr bwMode="auto">
          <a:xfrm>
            <a:off x="9556699" y="232395"/>
            <a:ext cx="1086427" cy="3830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Medical icon">
            <a:extLst>
              <a:ext uri="{FF2B5EF4-FFF2-40B4-BE49-F238E27FC236}">
                <a16:creationId xmlns:a16="http://schemas.microsoft.com/office/drawing/2014/main" id="{13616829-2FDB-4E89-1B76-76314C7434C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2273586" y="2781012"/>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atisfaction scale icon">
            <a:extLst>
              <a:ext uri="{FF2B5EF4-FFF2-40B4-BE49-F238E27FC236}">
                <a16:creationId xmlns:a16="http://schemas.microsoft.com/office/drawing/2014/main" id="{565DE313-5A97-C144-F6D7-C1C63A112770}"/>
              </a:ext>
            </a:extLst>
          </p:cNvPr>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5394036" y="2894232"/>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0D4BEA3B-F746-74EB-AAC4-BE3745E6BD6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7221" y="5332139"/>
            <a:ext cx="553470" cy="33022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582060F8-48EC-3104-14AA-73522207F3DF}"/>
              </a:ext>
            </a:extLst>
          </p:cNvPr>
          <p:cNvGrpSpPr/>
          <p:nvPr/>
        </p:nvGrpSpPr>
        <p:grpSpPr>
          <a:xfrm>
            <a:off x="10206361" y="5393268"/>
            <a:ext cx="786942" cy="757568"/>
            <a:chOff x="10206361" y="5393268"/>
            <a:chExt cx="786942" cy="757568"/>
          </a:xfrm>
        </p:grpSpPr>
        <p:sp>
          <p:nvSpPr>
            <p:cNvPr id="12" name="Rectangle 11">
              <a:extLst>
                <a:ext uri="{FF2B5EF4-FFF2-40B4-BE49-F238E27FC236}">
                  <a16:creationId xmlns:a16="http://schemas.microsoft.com/office/drawing/2014/main" id="{948580C5-42B7-D348-551F-FDA42AE11759}"/>
                </a:ext>
              </a:extLst>
            </p:cNvPr>
            <p:cNvSpPr/>
            <p:nvPr/>
          </p:nvSpPr>
          <p:spPr>
            <a:xfrm>
              <a:off x="10206361" y="5393268"/>
              <a:ext cx="738149" cy="737792"/>
            </a:xfrm>
            <a:prstGeom prst="rect">
              <a:avLst/>
            </a:prstGeom>
            <a:solidFill>
              <a:schemeClr val="bg1">
                <a:lumMod val="95000"/>
                <a:alpha val="68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14" name="Picture 13">
              <a:hlinkClick r:id="rId12"/>
              <a:extLst>
                <a:ext uri="{FF2B5EF4-FFF2-40B4-BE49-F238E27FC236}">
                  <a16:creationId xmlns:a16="http://schemas.microsoft.com/office/drawing/2014/main" id="{412E8660-D5AE-6491-6792-11183CB3013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55511" y="5413044"/>
              <a:ext cx="737792" cy="737792"/>
            </a:xfrm>
            <a:prstGeom prst="rect">
              <a:avLst/>
            </a:prstGeom>
          </p:spPr>
        </p:pic>
      </p:grpSp>
    </p:spTree>
    <p:extLst>
      <p:ext uri="{BB962C8B-B14F-4D97-AF65-F5344CB8AC3E}">
        <p14:creationId xmlns:p14="http://schemas.microsoft.com/office/powerpoint/2010/main" val="2655636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5D8121-7820-9B84-B59E-E2495715F90C}"/>
              </a:ext>
            </a:extLst>
          </p:cNvPr>
          <p:cNvSpPr/>
          <p:nvPr/>
        </p:nvSpPr>
        <p:spPr>
          <a:xfrm>
            <a:off x="0" y="0"/>
            <a:ext cx="6628357" cy="6170613"/>
          </a:xfrm>
          <a:prstGeom prst="rect">
            <a:avLst/>
          </a:prstGeom>
          <a:solidFill>
            <a:srgbClr val="00686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22" name="Title 1">
            <a:extLst>
              <a:ext uri="{FF2B5EF4-FFF2-40B4-BE49-F238E27FC236}">
                <a16:creationId xmlns:a16="http://schemas.microsoft.com/office/drawing/2014/main" id="{5CFF962D-2CFE-70D5-12FE-524925FC8E57}"/>
              </a:ext>
            </a:extLst>
          </p:cNvPr>
          <p:cNvSpPr txBox="1">
            <a:spLocks/>
          </p:cNvSpPr>
          <p:nvPr/>
        </p:nvSpPr>
        <p:spPr>
          <a:xfrm>
            <a:off x="96165" y="605167"/>
            <a:ext cx="10596519" cy="28546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fontAlgn="auto">
              <a:spcAft>
                <a:spcPts val="0"/>
              </a:spcAft>
            </a:pPr>
            <a:endParaRPr lang="en-US" sz="2000" b="1">
              <a:solidFill>
                <a:srgbClr val="18837E"/>
              </a:solidFill>
              <a:latin typeface="+mn-lt"/>
            </a:endParaRPr>
          </a:p>
        </p:txBody>
      </p:sp>
      <p:sp>
        <p:nvSpPr>
          <p:cNvPr id="23" name="Text Placeholder 2">
            <a:extLst>
              <a:ext uri="{FF2B5EF4-FFF2-40B4-BE49-F238E27FC236}">
                <a16:creationId xmlns:a16="http://schemas.microsoft.com/office/drawing/2014/main" id="{39708725-D5BA-CF1D-BB23-183FC105D7B5}"/>
              </a:ext>
            </a:extLst>
          </p:cNvPr>
          <p:cNvSpPr txBox="1">
            <a:spLocks/>
          </p:cNvSpPr>
          <p:nvPr/>
        </p:nvSpPr>
        <p:spPr>
          <a:xfrm>
            <a:off x="96165" y="148435"/>
            <a:ext cx="6628357" cy="458151"/>
          </a:xfrm>
          <a:prstGeom prst="rect">
            <a:avLst/>
          </a:prstGeom>
        </p:spPr>
        <p:txBody>
          <a:bodyPr vert="horz" lIns="0" tIns="0" rIns="0" bIns="0" rtlCol="0">
            <a:noAutofit/>
          </a:bodyPr>
          <a:lstStyle>
            <a:defPPr>
              <a:defRPr lang="de-DE"/>
            </a:defPPr>
            <a:lvl1pPr marL="251982" indent="-251982" defTabSz="914333" eaLnBrk="1" latinLnBrk="0" hangingPunct="1">
              <a:lnSpc>
                <a:spcPct val="89000"/>
              </a:lnSpc>
              <a:spcBef>
                <a:spcPts val="500"/>
              </a:spcBef>
              <a:buFont typeface="Wingdings 3" panose="05040102010807070707" pitchFamily="18" charset="2"/>
              <a:buNone/>
              <a:defRPr lang="de-DE" sz="2400" kern="0" baseline="0">
                <a:latin typeface="+mj-lt"/>
              </a:defRPr>
            </a:lvl1pPr>
            <a:lvl2pPr marL="507563" indent="-273580" defTabSz="914333" eaLnBrk="1" latinLnBrk="0" hangingPunct="1">
              <a:lnSpc>
                <a:spcPct val="103000"/>
              </a:lnSpc>
              <a:spcBef>
                <a:spcPts val="500"/>
              </a:spcBef>
              <a:buFont typeface="Wingdings 3" panose="05040102010807070707" pitchFamily="18" charset="2"/>
              <a:buChar char=""/>
              <a:defRPr sz="1600">
                <a:latin typeface="+mn-lt"/>
              </a:defRPr>
            </a:lvl2pPr>
            <a:lvl3pPr marL="730746" indent="-205185" defTabSz="914333" eaLnBrk="1" latinLnBrk="0" hangingPunct="1">
              <a:lnSpc>
                <a:spcPct val="102000"/>
              </a:lnSpc>
              <a:spcBef>
                <a:spcPts val="500"/>
              </a:spcBef>
              <a:buFont typeface="Bosch Office Sans" pitchFamily="2" charset="0"/>
              <a:buChar char="‒"/>
              <a:defRPr sz="1400">
                <a:latin typeface="+mn-lt"/>
              </a:defRPr>
            </a:lvl3pPr>
            <a:lvl4pPr marL="932331" indent="-183586" defTabSz="914333" eaLnBrk="1" latinLnBrk="0" hangingPunct="1">
              <a:lnSpc>
                <a:spcPct val="103000"/>
              </a:lnSpc>
              <a:spcBef>
                <a:spcPts val="500"/>
              </a:spcBef>
              <a:buFont typeface="Bosch Office Sans" pitchFamily="2" charset="0"/>
              <a:buChar char="‒"/>
              <a:defRPr sz="1300">
                <a:latin typeface="+mn-lt"/>
              </a:defRPr>
            </a:lvl4pPr>
            <a:lvl5pPr marL="932331" indent="-183586" defTabSz="914333" eaLnBrk="1" latinLnBrk="0" hangingPunct="1">
              <a:lnSpc>
                <a:spcPct val="103000"/>
              </a:lnSpc>
              <a:spcBef>
                <a:spcPts val="500"/>
              </a:spcBef>
              <a:buFont typeface="Bosch Office Sans" pitchFamily="2" charset="0"/>
              <a:buChar char="‒"/>
              <a:defRPr sz="1300">
                <a:latin typeface="+mn-lt"/>
              </a:defRPr>
            </a:lvl5pPr>
            <a:lvl6pPr marL="932331" indent="-183586" defTabSz="914333">
              <a:lnSpc>
                <a:spcPct val="103000"/>
              </a:lnSpc>
              <a:spcBef>
                <a:spcPts val="500"/>
              </a:spcBef>
              <a:buFont typeface="Bosch Office Sans" pitchFamily="2" charset="0"/>
              <a:buChar char="‒"/>
              <a:defRPr sz="1300">
                <a:latin typeface="+mn-lt"/>
              </a:defRPr>
            </a:lvl6pPr>
            <a:lvl7pPr marL="932331" indent="-183586" defTabSz="914333">
              <a:lnSpc>
                <a:spcPct val="103000"/>
              </a:lnSpc>
              <a:spcBef>
                <a:spcPts val="500"/>
              </a:spcBef>
              <a:buFont typeface="Bosch Office Sans" pitchFamily="2" charset="0"/>
              <a:buChar char="‒"/>
              <a:defRPr sz="1300">
                <a:latin typeface="+mn-lt"/>
              </a:defRPr>
            </a:lvl7pPr>
            <a:lvl8pPr marL="932331" indent="-183586" defTabSz="914333">
              <a:lnSpc>
                <a:spcPct val="103000"/>
              </a:lnSpc>
              <a:spcBef>
                <a:spcPts val="500"/>
              </a:spcBef>
              <a:buFont typeface="Bosch Office Sans" pitchFamily="2" charset="0"/>
              <a:buChar char="‒"/>
              <a:defRPr sz="1300">
                <a:latin typeface="+mn-lt"/>
              </a:defRPr>
            </a:lvl8pPr>
            <a:lvl9pPr marL="932331" indent="-183586" defTabSz="914333">
              <a:lnSpc>
                <a:spcPct val="103000"/>
              </a:lnSpc>
              <a:spcBef>
                <a:spcPts val="500"/>
              </a:spcBef>
              <a:buFont typeface="Bosch Office Sans" pitchFamily="2" charset="0"/>
              <a:buChar char="‒"/>
              <a:defRPr sz="1300" baseline="0">
                <a:latin typeface="+mn-lt"/>
              </a:defRPr>
            </a:lvl9pPr>
          </a:lstStyle>
          <a:p>
            <a:pPr>
              <a:defRPr/>
            </a:pPr>
            <a:r>
              <a:rPr lang="en-US" sz="2800" b="1">
                <a:solidFill>
                  <a:schemeClr val="bg1"/>
                </a:solidFill>
                <a:latin typeface="+mn-lt"/>
              </a:rPr>
              <a:t>AI-Driven Pump Calibration Support</a:t>
            </a:r>
            <a:endParaRPr kumimoji="0" lang="it-IT" sz="3200" b="1" i="0" u="none" strike="noStrike" kern="0" cap="none" spc="0" normalizeH="0" baseline="0" noProof="0">
              <a:ln>
                <a:noFill/>
              </a:ln>
              <a:solidFill>
                <a:schemeClr val="bg1"/>
              </a:solidFill>
              <a:effectLst/>
              <a:uLnTx/>
              <a:uFillTx/>
              <a:latin typeface="+mn-lt"/>
              <a:ea typeface="+mn-ea"/>
              <a:cs typeface="+mn-cs"/>
            </a:endParaRPr>
          </a:p>
        </p:txBody>
      </p:sp>
      <p:sp>
        <p:nvSpPr>
          <p:cNvPr id="20" name="TextBox 19">
            <a:extLst>
              <a:ext uri="{FF2B5EF4-FFF2-40B4-BE49-F238E27FC236}">
                <a16:creationId xmlns:a16="http://schemas.microsoft.com/office/drawing/2014/main" id="{7973838B-D196-374B-DAC6-CB4367FD71B1}"/>
              </a:ext>
            </a:extLst>
          </p:cNvPr>
          <p:cNvSpPr txBox="1"/>
          <p:nvPr/>
        </p:nvSpPr>
        <p:spPr>
          <a:xfrm>
            <a:off x="59804" y="556313"/>
            <a:ext cx="6571195" cy="3125257"/>
          </a:xfrm>
          <a:prstGeom prst="rect">
            <a:avLst/>
          </a:prstGeom>
          <a:noFill/>
        </p:spPr>
        <p:txBody>
          <a:bodyPr wrap="square" lIns="0" tIns="0" rIns="0" bIns="0" rtlCol="0">
            <a:noAutofit/>
          </a:bodyPr>
          <a:lstStyle/>
          <a:p>
            <a:endParaRPr lang="en-US" sz="1400">
              <a:solidFill>
                <a:schemeClr val="bg1"/>
              </a:solidFill>
              <a:latin typeface="+mn-lt"/>
            </a:endParaRPr>
          </a:p>
          <a:p>
            <a:r>
              <a:rPr lang="en-US" sz="1400">
                <a:solidFill>
                  <a:schemeClr val="bg1"/>
                </a:solidFill>
                <a:latin typeface="+mn-lt"/>
              </a:rPr>
              <a:t>Client was looking for a</a:t>
            </a:r>
            <a:r>
              <a:rPr lang="en-US" sz="1400">
                <a:solidFill>
                  <a:schemeClr val="bg1"/>
                </a:solidFill>
              </a:rPr>
              <a:t>n</a:t>
            </a:r>
            <a:r>
              <a:rPr lang="en-US" sz="1400"/>
              <a:t> </a:t>
            </a:r>
            <a:r>
              <a:rPr lang="en-US" sz="1400" b="1">
                <a:solidFill>
                  <a:srgbClr val="0BFFEF"/>
                </a:solidFill>
              </a:rPr>
              <a:t>AI-powered recommendation system</a:t>
            </a:r>
            <a:r>
              <a:rPr lang="en-US" sz="1400" b="1"/>
              <a:t> </a:t>
            </a:r>
            <a:r>
              <a:rPr lang="en-US" sz="1400">
                <a:solidFill>
                  <a:schemeClr val="bg1"/>
                </a:solidFill>
              </a:rPr>
              <a:t>to assist technicians in diagnosing and</a:t>
            </a:r>
            <a:r>
              <a:rPr lang="en-US" sz="1400"/>
              <a:t> </a:t>
            </a:r>
            <a:r>
              <a:rPr lang="en-US" sz="1400" b="1">
                <a:solidFill>
                  <a:srgbClr val="0BFFEF"/>
                </a:solidFill>
              </a:rPr>
              <a:t>resolving</a:t>
            </a:r>
            <a:r>
              <a:rPr lang="en-US" sz="1400">
                <a:solidFill>
                  <a:srgbClr val="0BFFEF"/>
                </a:solidFill>
              </a:rPr>
              <a:t> </a:t>
            </a:r>
            <a:r>
              <a:rPr lang="en-US" sz="1400">
                <a:solidFill>
                  <a:schemeClr val="bg1"/>
                </a:solidFill>
              </a:rPr>
              <a:t>defects efficiently, reducing the manual effort involved and standardizing the repair process across technicians.</a:t>
            </a:r>
            <a:endParaRPr lang="en-US" sz="1400" b="1">
              <a:solidFill>
                <a:schemeClr val="bg1"/>
              </a:solidFill>
              <a:latin typeface="+mn-lt"/>
            </a:endParaRPr>
          </a:p>
          <a:p>
            <a:endParaRPr lang="en-US" sz="1400" b="1">
              <a:solidFill>
                <a:srgbClr val="9E2896"/>
              </a:solidFill>
              <a:latin typeface="+mn-lt"/>
            </a:endParaRPr>
          </a:p>
          <a:p>
            <a:r>
              <a:rPr lang="en-US" sz="1400">
                <a:solidFill>
                  <a:schemeClr val="bg1"/>
                </a:solidFill>
              </a:rPr>
              <a:t>Developed an </a:t>
            </a:r>
            <a:r>
              <a:rPr lang="en-US" sz="1400" b="1">
                <a:solidFill>
                  <a:srgbClr val="0BFFEF"/>
                </a:solidFill>
              </a:rPr>
              <a:t>AI-driven recommendation </a:t>
            </a:r>
            <a:r>
              <a:rPr lang="en-US" sz="1400">
                <a:solidFill>
                  <a:schemeClr val="bg1"/>
                </a:solidFill>
              </a:rPr>
              <a:t>system that:</a:t>
            </a:r>
          </a:p>
          <a:p>
            <a:endParaRPr lang="en-US" sz="1400">
              <a:latin typeface="+mn-lt"/>
            </a:endParaRPr>
          </a:p>
          <a:p>
            <a:pPr marL="285750" indent="-285750">
              <a:buFont typeface="Arial" panose="020B0604020202020204" pitchFamily="34" charset="0"/>
              <a:buChar char="•"/>
            </a:pPr>
            <a:r>
              <a:rPr lang="en-US" sz="1400">
                <a:solidFill>
                  <a:schemeClr val="bg1"/>
                </a:solidFill>
              </a:rPr>
              <a:t>Delivers</a:t>
            </a:r>
            <a:r>
              <a:rPr lang="en-US" sz="1400"/>
              <a:t> </a:t>
            </a:r>
            <a:r>
              <a:rPr lang="en-US" sz="1400">
                <a:solidFill>
                  <a:srgbClr val="0BFFEF"/>
                </a:solidFill>
              </a:rPr>
              <a:t>real-time, step-by-step guidance and recommendations </a:t>
            </a:r>
            <a:r>
              <a:rPr lang="en-US" sz="1400">
                <a:solidFill>
                  <a:schemeClr val="bg1"/>
                </a:solidFill>
              </a:rPr>
              <a:t>to technicians based on defect patterns and possible fix.</a:t>
            </a:r>
          </a:p>
          <a:p>
            <a:pPr marL="285750" indent="-285750">
              <a:buFont typeface="Arial" panose="020B0604020202020204" pitchFamily="34" charset="0"/>
              <a:buChar char="•"/>
            </a:pPr>
            <a:r>
              <a:rPr lang="en-US" sz="1400">
                <a:solidFill>
                  <a:srgbClr val="0BFFEF"/>
                </a:solidFill>
              </a:rPr>
              <a:t>Standardized defect resolution</a:t>
            </a:r>
            <a:r>
              <a:rPr lang="en-US" sz="1400">
                <a:solidFill>
                  <a:schemeClr val="bg1"/>
                </a:solidFill>
              </a:rPr>
              <a:t>, ensuring consistency across technician experience.</a:t>
            </a:r>
          </a:p>
          <a:p>
            <a:endParaRPr lang="en-US" sz="1400">
              <a:latin typeface="+mn-lt"/>
            </a:endParaRPr>
          </a:p>
          <a:p>
            <a:pPr marR="0" algn="l" defTabSz="914400" eaLnBrk="1" fontAlgn="auto" latinLnBrk="0" hangingPunct="1">
              <a:spcBef>
                <a:spcPts val="500"/>
              </a:spcBef>
              <a:spcAft>
                <a:spcPts val="0"/>
              </a:spcAft>
              <a:buClrTx/>
              <a:buSzTx/>
              <a:buFontTx/>
              <a:buNone/>
              <a:tabLst/>
            </a:pPr>
            <a:endParaRPr kumimoji="0" lang="en-US" sz="1400" b="0" i="0" u="none" strike="noStrike" kern="0" cap="none" spc="0" normalizeH="0" baseline="0" noProof="0">
              <a:ln>
                <a:noFill/>
              </a:ln>
              <a:solidFill>
                <a:srgbClr val="000000"/>
              </a:solidFill>
              <a:effectLst/>
              <a:uLnTx/>
              <a:uFillTx/>
              <a:latin typeface="+mn-lt"/>
            </a:endParaRPr>
          </a:p>
        </p:txBody>
      </p:sp>
      <p:pic>
        <p:nvPicPr>
          <p:cNvPr id="12" name="Picture 11">
            <a:extLst>
              <a:ext uri="{FF2B5EF4-FFF2-40B4-BE49-F238E27FC236}">
                <a16:creationId xmlns:a16="http://schemas.microsoft.com/office/drawing/2014/main" id="{BC04D1CC-76C8-1329-47A7-0735ECE698F1}"/>
              </a:ext>
            </a:extLst>
          </p:cNvPr>
          <p:cNvPicPr>
            <a:picLocks noChangeAspect="1"/>
          </p:cNvPicPr>
          <p:nvPr/>
        </p:nvPicPr>
        <p:blipFill>
          <a:blip r:embed="rId2"/>
          <a:stretch>
            <a:fillRect/>
          </a:stretch>
        </p:blipFill>
        <p:spPr>
          <a:xfrm>
            <a:off x="9923841" y="49194"/>
            <a:ext cx="985979" cy="354336"/>
          </a:xfrm>
          <a:prstGeom prst="rect">
            <a:avLst/>
          </a:prstGeom>
        </p:spPr>
      </p:pic>
      <p:sp>
        <p:nvSpPr>
          <p:cNvPr id="13" name="Rectangle: Rounded Corners 12">
            <a:extLst>
              <a:ext uri="{FF2B5EF4-FFF2-40B4-BE49-F238E27FC236}">
                <a16:creationId xmlns:a16="http://schemas.microsoft.com/office/drawing/2014/main" id="{7271479A-FC91-5B79-EFB4-0DEA1318B56E}"/>
              </a:ext>
            </a:extLst>
          </p:cNvPr>
          <p:cNvSpPr/>
          <p:nvPr/>
        </p:nvSpPr>
        <p:spPr>
          <a:xfrm>
            <a:off x="233018" y="5177380"/>
            <a:ext cx="6154993" cy="673000"/>
          </a:xfrm>
          <a:prstGeom prst="roundRect">
            <a:avLst/>
          </a:prstGeom>
          <a:solidFill>
            <a:schemeClr val="bg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mn-lt"/>
              <a:ea typeface="+mn-ea"/>
              <a:cs typeface="+mn-cs"/>
            </a:endParaRPr>
          </a:p>
        </p:txBody>
      </p:sp>
      <p:pic>
        <p:nvPicPr>
          <p:cNvPr id="14" name="Picture 13">
            <a:extLst>
              <a:ext uri="{FF2B5EF4-FFF2-40B4-BE49-F238E27FC236}">
                <a16:creationId xmlns:a16="http://schemas.microsoft.com/office/drawing/2014/main" id="{2D428852-1171-6B8C-E0FC-8A5A2530D2FE}"/>
              </a:ext>
            </a:extLst>
          </p:cNvPr>
          <p:cNvPicPr>
            <a:picLocks noChangeAspect="1"/>
          </p:cNvPicPr>
          <p:nvPr/>
        </p:nvPicPr>
        <p:blipFill>
          <a:blip r:embed="rId3"/>
          <a:stretch>
            <a:fillRect/>
          </a:stretch>
        </p:blipFill>
        <p:spPr>
          <a:xfrm>
            <a:off x="459126" y="5233743"/>
            <a:ext cx="614534" cy="607040"/>
          </a:xfrm>
          <a:prstGeom prst="rect">
            <a:avLst/>
          </a:prstGeom>
        </p:spPr>
      </p:pic>
      <p:pic>
        <p:nvPicPr>
          <p:cNvPr id="15" name="Picture 14">
            <a:extLst>
              <a:ext uri="{FF2B5EF4-FFF2-40B4-BE49-F238E27FC236}">
                <a16:creationId xmlns:a16="http://schemas.microsoft.com/office/drawing/2014/main" id="{B594C137-5FE6-E0A6-D02F-98D313431FEA}"/>
              </a:ext>
            </a:extLst>
          </p:cNvPr>
          <p:cNvPicPr>
            <a:picLocks noChangeAspect="1"/>
          </p:cNvPicPr>
          <p:nvPr/>
        </p:nvPicPr>
        <p:blipFill>
          <a:blip r:embed="rId4"/>
          <a:stretch>
            <a:fillRect/>
          </a:stretch>
        </p:blipFill>
        <p:spPr>
          <a:xfrm>
            <a:off x="1900451" y="5260000"/>
            <a:ext cx="503544" cy="503544"/>
          </a:xfrm>
          <a:prstGeom prst="rect">
            <a:avLst/>
          </a:prstGeom>
        </p:spPr>
      </p:pic>
      <p:pic>
        <p:nvPicPr>
          <p:cNvPr id="17" name="Picture 16">
            <a:extLst>
              <a:ext uri="{FF2B5EF4-FFF2-40B4-BE49-F238E27FC236}">
                <a16:creationId xmlns:a16="http://schemas.microsoft.com/office/drawing/2014/main" id="{F46A41D5-FDBD-4E8E-320E-7EAE64E06BF8}"/>
              </a:ext>
            </a:extLst>
          </p:cNvPr>
          <p:cNvPicPr>
            <a:picLocks noChangeAspect="1"/>
          </p:cNvPicPr>
          <p:nvPr/>
        </p:nvPicPr>
        <p:blipFill>
          <a:blip r:embed="rId5"/>
          <a:stretch>
            <a:fillRect/>
          </a:stretch>
        </p:blipFill>
        <p:spPr>
          <a:xfrm>
            <a:off x="3230786" y="5339102"/>
            <a:ext cx="1004063" cy="342295"/>
          </a:xfrm>
          <a:prstGeom prst="rect">
            <a:avLst/>
          </a:prstGeom>
        </p:spPr>
      </p:pic>
      <p:pic>
        <p:nvPicPr>
          <p:cNvPr id="18" name="Picture 17">
            <a:extLst>
              <a:ext uri="{FF2B5EF4-FFF2-40B4-BE49-F238E27FC236}">
                <a16:creationId xmlns:a16="http://schemas.microsoft.com/office/drawing/2014/main" id="{D213E2AA-8A83-7695-C90B-DD4DB5431109}"/>
              </a:ext>
            </a:extLst>
          </p:cNvPr>
          <p:cNvPicPr>
            <a:picLocks noChangeAspect="1"/>
          </p:cNvPicPr>
          <p:nvPr/>
        </p:nvPicPr>
        <p:blipFill>
          <a:blip r:embed="rId6">
            <a:clrChange>
              <a:clrFrom>
                <a:srgbClr val="F7F7F7"/>
              </a:clrFrom>
              <a:clrTo>
                <a:srgbClr val="F7F7F7">
                  <a:alpha val="0"/>
                </a:srgbClr>
              </a:clrTo>
            </a:clrChange>
          </a:blip>
          <a:stretch>
            <a:fillRect/>
          </a:stretch>
        </p:blipFill>
        <p:spPr>
          <a:xfrm>
            <a:off x="5061640" y="5311945"/>
            <a:ext cx="683046" cy="396607"/>
          </a:xfrm>
          <a:prstGeom prst="rect">
            <a:avLst/>
          </a:prstGeom>
        </p:spPr>
      </p:pic>
      <p:pic>
        <p:nvPicPr>
          <p:cNvPr id="33" name="Picture 32">
            <a:extLst>
              <a:ext uri="{FF2B5EF4-FFF2-40B4-BE49-F238E27FC236}">
                <a16:creationId xmlns:a16="http://schemas.microsoft.com/office/drawing/2014/main" id="{9C759417-195C-AF5D-5422-31AD5C3E9510}"/>
              </a:ext>
            </a:extLst>
          </p:cNvPr>
          <p:cNvPicPr>
            <a:picLocks noChangeAspect="1"/>
          </p:cNvPicPr>
          <p:nvPr/>
        </p:nvPicPr>
        <p:blipFill>
          <a:blip r:embed="rId7"/>
          <a:stretch>
            <a:fillRect/>
          </a:stretch>
        </p:blipFill>
        <p:spPr>
          <a:xfrm>
            <a:off x="6621028" y="-1"/>
            <a:ext cx="4337592" cy="6170613"/>
          </a:xfrm>
          <a:prstGeom prst="rect">
            <a:avLst/>
          </a:prstGeom>
        </p:spPr>
      </p:pic>
      <p:pic>
        <p:nvPicPr>
          <p:cNvPr id="35" name="Graphic 34" descr="Brainstorm outline">
            <a:extLst>
              <a:ext uri="{FF2B5EF4-FFF2-40B4-BE49-F238E27FC236}">
                <a16:creationId xmlns:a16="http://schemas.microsoft.com/office/drawing/2014/main" id="{4BB888DE-04B0-025F-9B92-61692A1928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001" y="3376432"/>
            <a:ext cx="458151" cy="458151"/>
          </a:xfrm>
          <a:prstGeom prst="rect">
            <a:avLst/>
          </a:prstGeom>
        </p:spPr>
      </p:pic>
      <p:sp>
        <p:nvSpPr>
          <p:cNvPr id="36" name="TextBox 35">
            <a:extLst>
              <a:ext uri="{FF2B5EF4-FFF2-40B4-BE49-F238E27FC236}">
                <a16:creationId xmlns:a16="http://schemas.microsoft.com/office/drawing/2014/main" id="{E757E5F4-D37C-050A-AA39-51AECBBE8E6E}"/>
              </a:ext>
            </a:extLst>
          </p:cNvPr>
          <p:cNvSpPr txBox="1"/>
          <p:nvPr/>
        </p:nvSpPr>
        <p:spPr>
          <a:xfrm>
            <a:off x="497152" y="3343897"/>
            <a:ext cx="2815283" cy="523220"/>
          </a:xfrm>
          <a:prstGeom prst="rect">
            <a:avLst/>
          </a:prstGeom>
          <a:noFill/>
        </p:spPr>
        <p:txBody>
          <a:bodyPr wrap="square">
            <a:spAutoFit/>
          </a:bodyPr>
          <a:lstStyle/>
          <a:p>
            <a:r>
              <a:rPr lang="en-US" sz="1400">
                <a:solidFill>
                  <a:schemeClr val="bg1"/>
                </a:solidFill>
              </a:rPr>
              <a:t>Supported the resolution of </a:t>
            </a:r>
            <a:r>
              <a:rPr lang="en-US" sz="1400" b="1">
                <a:solidFill>
                  <a:srgbClr val="0BFFEF"/>
                </a:solidFill>
              </a:rPr>
              <a:t>200+</a:t>
            </a:r>
            <a:r>
              <a:rPr lang="en-US" sz="1400" b="1">
                <a:solidFill>
                  <a:srgbClr val="9E2896"/>
                </a:solidFill>
              </a:rPr>
              <a:t> </a:t>
            </a:r>
            <a:r>
              <a:rPr lang="en-US" sz="1400" b="1">
                <a:solidFill>
                  <a:srgbClr val="0BFFEF"/>
                </a:solidFill>
              </a:rPr>
              <a:t>defects in pump calibration.</a:t>
            </a:r>
            <a:endParaRPr lang="en-US" sz="1400" b="1">
              <a:solidFill>
                <a:srgbClr val="0BFFEF"/>
              </a:solidFill>
              <a:latin typeface="+mn-lt"/>
            </a:endParaRPr>
          </a:p>
        </p:txBody>
      </p:sp>
      <p:pic>
        <p:nvPicPr>
          <p:cNvPr id="37" name="Graphic 36" descr="Presentation with pie chart outline">
            <a:extLst>
              <a:ext uri="{FF2B5EF4-FFF2-40B4-BE49-F238E27FC236}">
                <a16:creationId xmlns:a16="http://schemas.microsoft.com/office/drawing/2014/main" id="{A309FB9C-743D-98AF-72ED-F7BBBE1D3CB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83" y="4093335"/>
            <a:ext cx="521385" cy="521385"/>
          </a:xfrm>
          <a:prstGeom prst="rect">
            <a:avLst/>
          </a:prstGeom>
        </p:spPr>
      </p:pic>
      <p:pic>
        <p:nvPicPr>
          <p:cNvPr id="38" name="Graphic 37" descr="Gauge outline">
            <a:extLst>
              <a:ext uri="{FF2B5EF4-FFF2-40B4-BE49-F238E27FC236}">
                <a16:creationId xmlns:a16="http://schemas.microsoft.com/office/drawing/2014/main" id="{F329F480-ABA4-0D69-53E1-3572E82059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92163" y="3309271"/>
            <a:ext cx="414746" cy="414746"/>
          </a:xfrm>
          <a:prstGeom prst="rect">
            <a:avLst/>
          </a:prstGeom>
        </p:spPr>
      </p:pic>
      <p:sp>
        <p:nvSpPr>
          <p:cNvPr id="39" name="TextBox 38">
            <a:extLst>
              <a:ext uri="{FF2B5EF4-FFF2-40B4-BE49-F238E27FC236}">
                <a16:creationId xmlns:a16="http://schemas.microsoft.com/office/drawing/2014/main" id="{89BB82C0-86B2-F418-CB78-50B1D24896B0}"/>
              </a:ext>
            </a:extLst>
          </p:cNvPr>
          <p:cNvSpPr txBox="1"/>
          <p:nvPr/>
        </p:nvSpPr>
        <p:spPr>
          <a:xfrm>
            <a:off x="3844306" y="3328782"/>
            <a:ext cx="2815283" cy="523220"/>
          </a:xfrm>
          <a:prstGeom prst="rect">
            <a:avLst/>
          </a:prstGeom>
          <a:noFill/>
        </p:spPr>
        <p:txBody>
          <a:bodyPr wrap="square">
            <a:spAutoFit/>
          </a:bodyPr>
          <a:lstStyle/>
          <a:p>
            <a:r>
              <a:rPr lang="en-US" sz="1400">
                <a:solidFill>
                  <a:schemeClr val="bg1"/>
                </a:solidFill>
              </a:rPr>
              <a:t>Saved</a:t>
            </a:r>
            <a:r>
              <a:rPr lang="en-US" sz="1400">
                <a:solidFill>
                  <a:srgbClr val="0BFFEF"/>
                </a:solidFill>
              </a:rPr>
              <a:t> </a:t>
            </a:r>
            <a:r>
              <a:rPr lang="en-US" sz="1400" b="1">
                <a:solidFill>
                  <a:srgbClr val="0BFFEF"/>
                </a:solidFill>
              </a:rPr>
              <a:t>15-20% effort</a:t>
            </a:r>
            <a:r>
              <a:rPr lang="en-US" sz="1400" b="1">
                <a:solidFill>
                  <a:srgbClr val="9E2896"/>
                </a:solidFill>
              </a:rPr>
              <a:t> </a:t>
            </a:r>
            <a:r>
              <a:rPr lang="en-US" sz="1400">
                <a:solidFill>
                  <a:schemeClr val="bg1"/>
                </a:solidFill>
              </a:rPr>
              <a:t>per defect fix, enhancing overall efficiency.</a:t>
            </a:r>
            <a:endParaRPr lang="en-US" sz="1400">
              <a:solidFill>
                <a:schemeClr val="bg1"/>
              </a:solidFill>
              <a:latin typeface="+mn-lt"/>
            </a:endParaRPr>
          </a:p>
        </p:txBody>
      </p:sp>
      <p:sp>
        <p:nvSpPr>
          <p:cNvPr id="40" name="TextBox 39">
            <a:extLst>
              <a:ext uri="{FF2B5EF4-FFF2-40B4-BE49-F238E27FC236}">
                <a16:creationId xmlns:a16="http://schemas.microsoft.com/office/drawing/2014/main" id="{CC31C5AD-65CE-A8A8-B188-685B503F139D}"/>
              </a:ext>
            </a:extLst>
          </p:cNvPr>
          <p:cNvSpPr txBox="1"/>
          <p:nvPr/>
        </p:nvSpPr>
        <p:spPr>
          <a:xfrm>
            <a:off x="528768" y="4075091"/>
            <a:ext cx="3278141" cy="738664"/>
          </a:xfrm>
          <a:prstGeom prst="rect">
            <a:avLst/>
          </a:prstGeom>
          <a:noFill/>
        </p:spPr>
        <p:txBody>
          <a:bodyPr wrap="square">
            <a:spAutoFit/>
          </a:bodyPr>
          <a:lstStyle/>
          <a:p>
            <a:r>
              <a:rPr lang="en-US" sz="1400">
                <a:solidFill>
                  <a:schemeClr val="bg1"/>
                </a:solidFill>
              </a:rPr>
              <a:t>Standardized the repair process, </a:t>
            </a:r>
          </a:p>
          <a:p>
            <a:r>
              <a:rPr lang="en-US" sz="1400" b="1">
                <a:solidFill>
                  <a:srgbClr val="0BFFEF"/>
                </a:solidFill>
              </a:rPr>
              <a:t>reducing variability in technician output.</a:t>
            </a:r>
            <a:endParaRPr lang="en-US" sz="1400" b="1">
              <a:solidFill>
                <a:srgbClr val="0BFFEF"/>
              </a:solidFill>
              <a:latin typeface="+mn-lt"/>
            </a:endParaRPr>
          </a:p>
        </p:txBody>
      </p:sp>
      <p:pic>
        <p:nvPicPr>
          <p:cNvPr id="41" name="Picture 40">
            <a:extLst>
              <a:ext uri="{FF2B5EF4-FFF2-40B4-BE49-F238E27FC236}">
                <a16:creationId xmlns:a16="http://schemas.microsoft.com/office/drawing/2014/main" id="{B2ED0307-E366-8454-64D5-B805E8C6C15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640029" y="-60483"/>
            <a:ext cx="1269791" cy="456331"/>
          </a:xfrm>
          <a:prstGeom prst="rect">
            <a:avLst/>
          </a:prstGeom>
        </p:spPr>
      </p:pic>
      <p:pic>
        <p:nvPicPr>
          <p:cNvPr id="6" name="Picture 5">
            <a:extLst>
              <a:ext uri="{FF2B5EF4-FFF2-40B4-BE49-F238E27FC236}">
                <a16:creationId xmlns:a16="http://schemas.microsoft.com/office/drawing/2014/main" id="{6D628BC6-9198-B445-686C-BE5364C7E901}"/>
              </a:ext>
            </a:extLst>
          </p:cNvPr>
          <p:cNvPicPr>
            <a:picLocks noChangeAspect="1"/>
          </p:cNvPicPr>
          <p:nvPr/>
        </p:nvPicPr>
        <p:blipFill>
          <a:blip r:embed="rId14"/>
          <a:stretch>
            <a:fillRect/>
          </a:stretch>
        </p:blipFill>
        <p:spPr>
          <a:xfrm>
            <a:off x="9587640" y="16812"/>
            <a:ext cx="1262269" cy="457200"/>
          </a:xfrm>
          <a:prstGeom prst="rect">
            <a:avLst/>
          </a:prstGeom>
        </p:spPr>
      </p:pic>
      <p:pic>
        <p:nvPicPr>
          <p:cNvPr id="7" name="Picture 6">
            <a:extLst>
              <a:ext uri="{FF2B5EF4-FFF2-40B4-BE49-F238E27FC236}">
                <a16:creationId xmlns:a16="http://schemas.microsoft.com/office/drawing/2014/main" id="{209596DB-BAA1-74B1-C637-F8E2DD493648}"/>
              </a:ext>
            </a:extLst>
          </p:cNvPr>
          <p:cNvPicPr>
            <a:picLocks noChangeAspect="1"/>
          </p:cNvPicPr>
          <p:nvPr/>
        </p:nvPicPr>
        <p:blipFill>
          <a:blip r:embed="rId14"/>
          <a:stretch>
            <a:fillRect/>
          </a:stretch>
        </p:blipFill>
        <p:spPr>
          <a:xfrm>
            <a:off x="9640029" y="16811"/>
            <a:ext cx="1262269" cy="457200"/>
          </a:xfrm>
          <a:prstGeom prst="rect">
            <a:avLst/>
          </a:prstGeom>
        </p:spPr>
      </p:pic>
      <p:pic>
        <p:nvPicPr>
          <p:cNvPr id="3" name="Picture 2">
            <a:hlinkClick r:id="rId15"/>
            <a:extLst>
              <a:ext uri="{FF2B5EF4-FFF2-40B4-BE49-F238E27FC236}">
                <a16:creationId xmlns:a16="http://schemas.microsoft.com/office/drawing/2014/main" id="{DBDDA7A5-C8CB-4E35-D641-6FBDCA41B40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146586" y="5164365"/>
            <a:ext cx="714375" cy="714375"/>
          </a:xfrm>
          <a:prstGeom prst="rect">
            <a:avLst/>
          </a:prstGeom>
          <a:solidFill>
            <a:schemeClr val="bg1"/>
          </a:solidFill>
        </p:spPr>
      </p:pic>
    </p:spTree>
    <p:extLst>
      <p:ext uri="{BB962C8B-B14F-4D97-AF65-F5344CB8AC3E}">
        <p14:creationId xmlns:p14="http://schemas.microsoft.com/office/powerpoint/2010/main" val="1050347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624C19-8F42-CCDD-7231-26BFC43BAAFF}"/>
              </a:ext>
            </a:extLst>
          </p:cNvPr>
          <p:cNvSpPr>
            <a:spLocks noGrp="1"/>
          </p:cNvSpPr>
          <p:nvPr>
            <p:ph type="sldNum" sz="quarter" idx="12"/>
          </p:nvPr>
        </p:nvSpPr>
        <p:spPr/>
        <p:txBody>
          <a:bodyPr/>
          <a:lstStyle/>
          <a:p>
            <a:fld id="{4898AEC0-503E-4FA4-859C-D0F72D6E3F79}" type="slidenum">
              <a:rPr lang="en-US" noProof="1" smtClean="0"/>
              <a:pPr/>
              <a:t>14</a:t>
            </a:fld>
            <a:endParaRPr lang="en-US" noProof="1"/>
          </a:p>
        </p:txBody>
      </p:sp>
      <p:pic>
        <p:nvPicPr>
          <p:cNvPr id="3" name="Picture 2">
            <a:extLst>
              <a:ext uri="{FF2B5EF4-FFF2-40B4-BE49-F238E27FC236}">
                <a16:creationId xmlns:a16="http://schemas.microsoft.com/office/drawing/2014/main" id="{982D54F5-487B-2D57-11D9-B226320DAC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5336" y="656144"/>
            <a:ext cx="8358996" cy="5116297"/>
          </a:xfrm>
          <a:prstGeom prst="rect">
            <a:avLst/>
          </a:prstGeom>
          <a:noFill/>
          <a:ln>
            <a:noFill/>
          </a:ln>
        </p:spPr>
      </p:pic>
      <p:sp>
        <p:nvSpPr>
          <p:cNvPr id="4" name="Title 1">
            <a:extLst>
              <a:ext uri="{FF2B5EF4-FFF2-40B4-BE49-F238E27FC236}">
                <a16:creationId xmlns:a16="http://schemas.microsoft.com/office/drawing/2014/main" id="{37554829-ED64-0D01-8FA6-C184AB0E2053}"/>
              </a:ext>
            </a:extLst>
          </p:cNvPr>
          <p:cNvSpPr txBox="1">
            <a:spLocks/>
          </p:cNvSpPr>
          <p:nvPr/>
        </p:nvSpPr>
        <p:spPr>
          <a:xfrm>
            <a:off x="336837" y="225307"/>
            <a:ext cx="10450800" cy="388800"/>
          </a:xfrm>
          <a:prstGeom prst="rect">
            <a:avLst/>
          </a:prstGeom>
        </p:spPr>
        <p:txBody>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fontAlgn="auto">
              <a:spcAft>
                <a:spcPts val="0"/>
              </a:spcAft>
            </a:pPr>
            <a:r>
              <a:rPr lang="en-US"/>
              <a:t>Architecture</a:t>
            </a:r>
            <a:endParaRPr lang="en-US" dirty="0"/>
          </a:p>
        </p:txBody>
      </p:sp>
    </p:spTree>
    <p:extLst>
      <p:ext uri="{BB962C8B-B14F-4D97-AF65-F5344CB8AC3E}">
        <p14:creationId xmlns:p14="http://schemas.microsoft.com/office/powerpoint/2010/main" val="2197273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C3CBB9-A762-B344-D405-1AA7E51E2FB6}"/>
              </a:ext>
            </a:extLst>
          </p:cNvPr>
          <p:cNvSpPr/>
          <p:nvPr/>
        </p:nvSpPr>
        <p:spPr>
          <a:xfrm>
            <a:off x="11017" y="-14118"/>
            <a:ext cx="6628357" cy="6170613"/>
          </a:xfrm>
          <a:prstGeom prst="rect">
            <a:avLst/>
          </a:prstGeom>
          <a:solidFill>
            <a:srgbClr val="00686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12" name="Picture 11">
            <a:extLst>
              <a:ext uri="{FF2B5EF4-FFF2-40B4-BE49-F238E27FC236}">
                <a16:creationId xmlns:a16="http://schemas.microsoft.com/office/drawing/2014/main" id="{40DD4B96-28AE-9482-966E-FC64A7B36BFD}"/>
              </a:ext>
            </a:extLst>
          </p:cNvPr>
          <p:cNvPicPr>
            <a:picLocks noChangeAspect="1"/>
          </p:cNvPicPr>
          <p:nvPr/>
        </p:nvPicPr>
        <p:blipFill>
          <a:blip r:embed="rId3"/>
          <a:stretch>
            <a:fillRect/>
          </a:stretch>
        </p:blipFill>
        <p:spPr>
          <a:xfrm>
            <a:off x="6577278" y="-1"/>
            <a:ext cx="4372436" cy="6121419"/>
          </a:xfrm>
          <a:prstGeom prst="rect">
            <a:avLst/>
          </a:prstGeom>
        </p:spPr>
      </p:pic>
      <p:sp>
        <p:nvSpPr>
          <p:cNvPr id="22" name="Title 1">
            <a:extLst>
              <a:ext uri="{FF2B5EF4-FFF2-40B4-BE49-F238E27FC236}">
                <a16:creationId xmlns:a16="http://schemas.microsoft.com/office/drawing/2014/main" id="{5CFF962D-2CFE-70D5-12FE-524925FC8E57}"/>
              </a:ext>
            </a:extLst>
          </p:cNvPr>
          <p:cNvSpPr txBox="1">
            <a:spLocks/>
          </p:cNvSpPr>
          <p:nvPr/>
        </p:nvSpPr>
        <p:spPr>
          <a:xfrm>
            <a:off x="96165" y="605167"/>
            <a:ext cx="10596519" cy="28546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fontAlgn="auto">
              <a:spcAft>
                <a:spcPts val="0"/>
              </a:spcAft>
            </a:pPr>
            <a:endParaRPr lang="en-US" sz="2000" b="1">
              <a:solidFill>
                <a:srgbClr val="18837E"/>
              </a:solidFill>
              <a:latin typeface="+mn-lt"/>
            </a:endParaRPr>
          </a:p>
        </p:txBody>
      </p:sp>
      <p:sp>
        <p:nvSpPr>
          <p:cNvPr id="23" name="Text Placeholder 2">
            <a:extLst>
              <a:ext uri="{FF2B5EF4-FFF2-40B4-BE49-F238E27FC236}">
                <a16:creationId xmlns:a16="http://schemas.microsoft.com/office/drawing/2014/main" id="{39708725-D5BA-CF1D-BB23-183FC105D7B5}"/>
              </a:ext>
            </a:extLst>
          </p:cNvPr>
          <p:cNvSpPr txBox="1">
            <a:spLocks/>
          </p:cNvSpPr>
          <p:nvPr/>
        </p:nvSpPr>
        <p:spPr>
          <a:xfrm>
            <a:off x="81838" y="112154"/>
            <a:ext cx="8195804" cy="492205"/>
          </a:xfrm>
          <a:prstGeom prst="rect">
            <a:avLst/>
          </a:prstGeom>
        </p:spPr>
        <p:txBody>
          <a:bodyPr vert="horz" lIns="0" tIns="0" rIns="0" bIns="0" rtlCol="0">
            <a:noAutofit/>
          </a:bodyPr>
          <a:lstStyle>
            <a:defPPr>
              <a:defRPr lang="de-DE"/>
            </a:defPPr>
            <a:lvl1pPr marL="251982" indent="-251982" defTabSz="914333" eaLnBrk="1" latinLnBrk="0" hangingPunct="1">
              <a:lnSpc>
                <a:spcPct val="89000"/>
              </a:lnSpc>
              <a:spcBef>
                <a:spcPts val="500"/>
              </a:spcBef>
              <a:buFont typeface="Wingdings 3" panose="05040102010807070707" pitchFamily="18" charset="2"/>
              <a:buNone/>
              <a:defRPr lang="de-DE" sz="2400" kern="0" baseline="0">
                <a:latin typeface="+mj-lt"/>
              </a:defRPr>
            </a:lvl1pPr>
            <a:lvl2pPr marL="507563" indent="-273580" defTabSz="914333" eaLnBrk="1" latinLnBrk="0" hangingPunct="1">
              <a:lnSpc>
                <a:spcPct val="103000"/>
              </a:lnSpc>
              <a:spcBef>
                <a:spcPts val="500"/>
              </a:spcBef>
              <a:buFont typeface="Wingdings 3" panose="05040102010807070707" pitchFamily="18" charset="2"/>
              <a:buChar char=""/>
              <a:defRPr sz="1600">
                <a:latin typeface="+mn-lt"/>
              </a:defRPr>
            </a:lvl2pPr>
            <a:lvl3pPr marL="730746" indent="-205185" defTabSz="914333" eaLnBrk="1" latinLnBrk="0" hangingPunct="1">
              <a:lnSpc>
                <a:spcPct val="102000"/>
              </a:lnSpc>
              <a:spcBef>
                <a:spcPts val="500"/>
              </a:spcBef>
              <a:buFont typeface="Bosch Office Sans" pitchFamily="2" charset="0"/>
              <a:buChar char="‒"/>
              <a:defRPr sz="1400">
                <a:latin typeface="+mn-lt"/>
              </a:defRPr>
            </a:lvl3pPr>
            <a:lvl4pPr marL="932331" indent="-183586" defTabSz="914333" eaLnBrk="1" latinLnBrk="0" hangingPunct="1">
              <a:lnSpc>
                <a:spcPct val="103000"/>
              </a:lnSpc>
              <a:spcBef>
                <a:spcPts val="500"/>
              </a:spcBef>
              <a:buFont typeface="Bosch Office Sans" pitchFamily="2" charset="0"/>
              <a:buChar char="‒"/>
              <a:defRPr sz="1300">
                <a:latin typeface="+mn-lt"/>
              </a:defRPr>
            </a:lvl4pPr>
            <a:lvl5pPr marL="932331" indent="-183586" defTabSz="914333" eaLnBrk="1" latinLnBrk="0" hangingPunct="1">
              <a:lnSpc>
                <a:spcPct val="103000"/>
              </a:lnSpc>
              <a:spcBef>
                <a:spcPts val="500"/>
              </a:spcBef>
              <a:buFont typeface="Bosch Office Sans" pitchFamily="2" charset="0"/>
              <a:buChar char="‒"/>
              <a:defRPr sz="1300">
                <a:latin typeface="+mn-lt"/>
              </a:defRPr>
            </a:lvl5pPr>
            <a:lvl6pPr marL="932331" indent="-183586" defTabSz="914333">
              <a:lnSpc>
                <a:spcPct val="103000"/>
              </a:lnSpc>
              <a:spcBef>
                <a:spcPts val="500"/>
              </a:spcBef>
              <a:buFont typeface="Bosch Office Sans" pitchFamily="2" charset="0"/>
              <a:buChar char="‒"/>
              <a:defRPr sz="1300">
                <a:latin typeface="+mn-lt"/>
              </a:defRPr>
            </a:lvl6pPr>
            <a:lvl7pPr marL="932331" indent="-183586" defTabSz="914333">
              <a:lnSpc>
                <a:spcPct val="103000"/>
              </a:lnSpc>
              <a:spcBef>
                <a:spcPts val="500"/>
              </a:spcBef>
              <a:buFont typeface="Bosch Office Sans" pitchFamily="2" charset="0"/>
              <a:buChar char="‒"/>
              <a:defRPr sz="1300">
                <a:latin typeface="+mn-lt"/>
              </a:defRPr>
            </a:lvl7pPr>
            <a:lvl8pPr marL="932331" indent="-183586" defTabSz="914333">
              <a:lnSpc>
                <a:spcPct val="103000"/>
              </a:lnSpc>
              <a:spcBef>
                <a:spcPts val="500"/>
              </a:spcBef>
              <a:buFont typeface="Bosch Office Sans" pitchFamily="2" charset="0"/>
              <a:buChar char="‒"/>
              <a:defRPr sz="1300">
                <a:latin typeface="+mn-lt"/>
              </a:defRPr>
            </a:lvl8pPr>
            <a:lvl9pPr marL="932331" indent="-183586" defTabSz="914333">
              <a:lnSpc>
                <a:spcPct val="103000"/>
              </a:lnSpc>
              <a:spcBef>
                <a:spcPts val="500"/>
              </a:spcBef>
              <a:buFont typeface="Bosch Office Sans" pitchFamily="2" charset="0"/>
              <a:buChar char="‒"/>
              <a:defRPr sz="1300" baseline="0">
                <a:latin typeface="+mn-lt"/>
              </a:defRPr>
            </a:lvl9pPr>
          </a:lstStyle>
          <a:p>
            <a:pPr>
              <a:defRPr/>
            </a:pPr>
            <a:r>
              <a:rPr lang="en-US" sz="2800" b="1" dirty="0">
                <a:solidFill>
                  <a:schemeClr val="bg1"/>
                </a:solidFill>
                <a:latin typeface="+mn-lt"/>
              </a:rPr>
              <a:t>Hardware Component Evaluation with </a:t>
            </a:r>
          </a:p>
          <a:p>
            <a:pPr>
              <a:defRPr/>
            </a:pPr>
            <a:r>
              <a:rPr lang="en-US" sz="2800" b="1" dirty="0" err="1">
                <a:solidFill>
                  <a:schemeClr val="bg1"/>
                </a:solidFill>
                <a:latin typeface="+mn-lt"/>
              </a:rPr>
              <a:t>GenAI</a:t>
            </a:r>
            <a:endParaRPr kumimoji="0" lang="it-IT" sz="3200" b="1" i="0" u="none" strike="noStrike" kern="0" cap="none" spc="0" normalizeH="0" baseline="0" noProof="0" dirty="0">
              <a:ln>
                <a:noFill/>
              </a:ln>
              <a:solidFill>
                <a:schemeClr val="bg1"/>
              </a:solidFill>
              <a:effectLst/>
              <a:uLnTx/>
              <a:uFillTx/>
              <a:latin typeface="+mn-lt"/>
              <a:ea typeface="+mn-ea"/>
              <a:cs typeface="+mn-cs"/>
            </a:endParaRPr>
          </a:p>
        </p:txBody>
      </p:sp>
      <p:sp>
        <p:nvSpPr>
          <p:cNvPr id="20" name="TextBox 19">
            <a:extLst>
              <a:ext uri="{FF2B5EF4-FFF2-40B4-BE49-F238E27FC236}">
                <a16:creationId xmlns:a16="http://schemas.microsoft.com/office/drawing/2014/main" id="{7973838B-D196-374B-DAC6-CB4367FD71B1}"/>
              </a:ext>
            </a:extLst>
          </p:cNvPr>
          <p:cNvSpPr txBox="1"/>
          <p:nvPr/>
        </p:nvSpPr>
        <p:spPr>
          <a:xfrm>
            <a:off x="100887" y="928842"/>
            <a:ext cx="6535137" cy="2513239"/>
          </a:xfrm>
          <a:prstGeom prst="rect">
            <a:avLst/>
          </a:prstGeom>
          <a:noFill/>
        </p:spPr>
        <p:txBody>
          <a:bodyPr wrap="square" lIns="0" tIns="0" rIns="0" bIns="0" rtlCol="0">
            <a:noAutofit/>
          </a:bodyPr>
          <a:lstStyle/>
          <a:p>
            <a:endParaRPr lang="en-US" sz="1400" dirty="0">
              <a:latin typeface="+mn-lt"/>
            </a:endParaRPr>
          </a:p>
          <a:p>
            <a:r>
              <a:rPr lang="en-US" sz="1400" dirty="0">
                <a:solidFill>
                  <a:schemeClr val="bg1"/>
                </a:solidFill>
                <a:latin typeface="+mn-lt"/>
              </a:rPr>
              <a:t>Client Need was looking for a solution to</a:t>
            </a:r>
            <a:r>
              <a:rPr lang="en-US" sz="1400" dirty="0">
                <a:latin typeface="+mn-lt"/>
              </a:rPr>
              <a:t> </a:t>
            </a:r>
            <a:r>
              <a:rPr lang="en-US" sz="1400" dirty="0">
                <a:solidFill>
                  <a:srgbClr val="0BFFEF"/>
                </a:solidFill>
                <a:latin typeface="+mn-lt"/>
              </a:rPr>
              <a:t>automate the extraction and comparison of hardware specifications</a:t>
            </a:r>
            <a:r>
              <a:rPr lang="en-US" sz="1400" dirty="0">
                <a:latin typeface="+mn-lt"/>
              </a:rPr>
              <a:t> </a:t>
            </a:r>
            <a:r>
              <a:rPr lang="en-US" sz="1400" dirty="0">
                <a:solidFill>
                  <a:schemeClr val="bg1"/>
                </a:solidFill>
                <a:latin typeface="+mn-lt"/>
              </a:rPr>
              <a:t>tailored to user-defined criteria.</a:t>
            </a:r>
          </a:p>
          <a:p>
            <a:endParaRPr lang="en-US" sz="1400" b="1" dirty="0">
              <a:solidFill>
                <a:srgbClr val="9E2896"/>
              </a:solidFill>
              <a:latin typeface="+mn-lt"/>
            </a:endParaRPr>
          </a:p>
          <a:p>
            <a:r>
              <a:rPr lang="en-US" sz="1400" dirty="0">
                <a:solidFill>
                  <a:schemeClr val="bg1"/>
                </a:solidFill>
                <a:latin typeface="+mn-lt"/>
              </a:rPr>
              <a:t>Developed a </a:t>
            </a:r>
            <a:r>
              <a:rPr lang="en-US" sz="1400" dirty="0" err="1">
                <a:solidFill>
                  <a:srgbClr val="0BFFEF"/>
                </a:solidFill>
                <a:latin typeface="+mn-lt"/>
              </a:rPr>
              <a:t>GenAI</a:t>
            </a:r>
            <a:r>
              <a:rPr lang="en-US" sz="1400" dirty="0">
                <a:solidFill>
                  <a:srgbClr val="0BFFEF"/>
                </a:solidFill>
                <a:latin typeface="+mn-lt"/>
              </a:rPr>
              <a:t>-powered solution </a:t>
            </a:r>
            <a:r>
              <a:rPr lang="en-US" sz="1400" dirty="0">
                <a:solidFill>
                  <a:schemeClr val="bg1"/>
                </a:solidFill>
                <a:latin typeface="+mn-lt"/>
              </a:rPr>
              <a:t>that :-</a:t>
            </a:r>
          </a:p>
          <a:p>
            <a:endParaRPr lang="en-US" sz="1400" dirty="0">
              <a:latin typeface="+mn-lt"/>
            </a:endParaRPr>
          </a:p>
          <a:p>
            <a:pPr marL="342900" indent="-342900">
              <a:buFont typeface="Arial" panose="020B0604020202020204" pitchFamily="34" charset="0"/>
              <a:buChar char="•"/>
            </a:pPr>
            <a:r>
              <a:rPr lang="en-US" sz="1400" dirty="0">
                <a:solidFill>
                  <a:srgbClr val="0BFFEF"/>
                </a:solidFill>
                <a:latin typeface="+mn-lt"/>
              </a:rPr>
              <a:t>Automates the extraction </a:t>
            </a:r>
            <a:r>
              <a:rPr lang="en-US" sz="1400" dirty="0">
                <a:solidFill>
                  <a:schemeClr val="bg1"/>
                </a:solidFill>
                <a:latin typeface="+mn-lt"/>
              </a:rPr>
              <a:t>of hardware specifications from multiple documents, simplifying the comparison process.</a:t>
            </a:r>
          </a:p>
          <a:p>
            <a:pPr marL="342900" indent="-342900">
              <a:buFont typeface="Arial" panose="020B0604020202020204" pitchFamily="34" charset="0"/>
              <a:buChar char="•"/>
            </a:pPr>
            <a:r>
              <a:rPr lang="en-US" sz="1400" dirty="0">
                <a:solidFill>
                  <a:schemeClr val="bg1"/>
                </a:solidFill>
                <a:latin typeface="+mn-lt"/>
              </a:rPr>
              <a:t>Leverages the</a:t>
            </a:r>
            <a:r>
              <a:rPr lang="en-US" sz="1400" dirty="0">
                <a:latin typeface="+mn-lt"/>
              </a:rPr>
              <a:t> </a:t>
            </a:r>
            <a:r>
              <a:rPr lang="en-US" sz="1400" dirty="0">
                <a:solidFill>
                  <a:srgbClr val="0BFFEF"/>
                </a:solidFill>
                <a:latin typeface="+mn-lt"/>
              </a:rPr>
              <a:t>Azure OpenAI Assistants API </a:t>
            </a:r>
            <a:r>
              <a:rPr lang="en-US" sz="1400" dirty="0">
                <a:solidFill>
                  <a:schemeClr val="bg1"/>
                </a:solidFill>
                <a:latin typeface="+mn-lt"/>
              </a:rPr>
              <a:t>to analyze, rank, and present components based on specific user requirements</a:t>
            </a:r>
            <a:r>
              <a:rPr lang="en-US" sz="1400" dirty="0">
                <a:latin typeface="+mn-lt"/>
              </a:rPr>
              <a:t>.</a:t>
            </a:r>
            <a:endParaRPr kumimoji="0" lang="en-US" sz="1400" b="0" i="0" u="none" strike="noStrike" kern="0" cap="none" spc="0" normalizeH="0" baseline="0" noProof="0" dirty="0">
              <a:ln>
                <a:noFill/>
              </a:ln>
              <a:solidFill>
                <a:srgbClr val="9E2896"/>
              </a:solidFill>
              <a:effectLst/>
              <a:uLnTx/>
              <a:uFillTx/>
              <a:latin typeface="+mn-lt"/>
            </a:endParaRPr>
          </a:p>
        </p:txBody>
      </p:sp>
      <p:pic>
        <p:nvPicPr>
          <p:cNvPr id="18" name="Graphic 17" descr="Information outline">
            <a:extLst>
              <a:ext uri="{FF2B5EF4-FFF2-40B4-BE49-F238E27FC236}">
                <a16:creationId xmlns:a16="http://schemas.microsoft.com/office/drawing/2014/main" id="{0A3597A6-2A49-460D-3D6D-F35306A0CF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420" y="3558255"/>
            <a:ext cx="461665" cy="461665"/>
          </a:xfrm>
          <a:prstGeom prst="rect">
            <a:avLst/>
          </a:prstGeom>
        </p:spPr>
      </p:pic>
      <p:sp>
        <p:nvSpPr>
          <p:cNvPr id="21" name="TextBox 20">
            <a:extLst>
              <a:ext uri="{FF2B5EF4-FFF2-40B4-BE49-F238E27FC236}">
                <a16:creationId xmlns:a16="http://schemas.microsoft.com/office/drawing/2014/main" id="{5890E627-2D2F-F645-31B4-D09D8BE09F0D}"/>
              </a:ext>
            </a:extLst>
          </p:cNvPr>
          <p:cNvSpPr txBox="1"/>
          <p:nvPr/>
        </p:nvSpPr>
        <p:spPr>
          <a:xfrm>
            <a:off x="594490" y="3520040"/>
            <a:ext cx="3066755" cy="523220"/>
          </a:xfrm>
          <a:prstGeom prst="rect">
            <a:avLst/>
          </a:prstGeom>
          <a:noFill/>
        </p:spPr>
        <p:txBody>
          <a:bodyPr wrap="square">
            <a:spAutoFit/>
          </a:bodyPr>
          <a:lstStyle/>
          <a:p>
            <a:r>
              <a:rPr lang="en-US" sz="1400" b="1">
                <a:solidFill>
                  <a:srgbClr val="0BFFEF"/>
                </a:solidFill>
              </a:rPr>
              <a:t>Significantly reduction </a:t>
            </a:r>
            <a:r>
              <a:rPr lang="en-US" sz="1400">
                <a:solidFill>
                  <a:schemeClr val="bg1"/>
                </a:solidFill>
              </a:rPr>
              <a:t>in evaluation time</a:t>
            </a:r>
            <a:endParaRPr lang="en-US" sz="1400">
              <a:solidFill>
                <a:schemeClr val="bg1"/>
              </a:solidFill>
              <a:latin typeface="+mn-lt"/>
            </a:endParaRPr>
          </a:p>
        </p:txBody>
      </p:sp>
      <p:sp>
        <p:nvSpPr>
          <p:cNvPr id="27" name="TextBox 26">
            <a:extLst>
              <a:ext uri="{FF2B5EF4-FFF2-40B4-BE49-F238E27FC236}">
                <a16:creationId xmlns:a16="http://schemas.microsoft.com/office/drawing/2014/main" id="{61A1635B-A25D-33B1-FF4D-33E1E4EB4862}"/>
              </a:ext>
            </a:extLst>
          </p:cNvPr>
          <p:cNvSpPr txBox="1"/>
          <p:nvPr/>
        </p:nvSpPr>
        <p:spPr>
          <a:xfrm>
            <a:off x="4245172" y="3510288"/>
            <a:ext cx="2479279" cy="523220"/>
          </a:xfrm>
          <a:prstGeom prst="rect">
            <a:avLst/>
          </a:prstGeom>
          <a:noFill/>
        </p:spPr>
        <p:txBody>
          <a:bodyPr wrap="square">
            <a:spAutoFit/>
          </a:bodyPr>
          <a:lstStyle/>
          <a:p>
            <a:r>
              <a:rPr lang="en-US" sz="1400" b="1">
                <a:solidFill>
                  <a:srgbClr val="0BFFEF"/>
                </a:solidFill>
              </a:rPr>
              <a:t>Improved accuracy </a:t>
            </a:r>
            <a:r>
              <a:rPr lang="en-US" sz="1400">
                <a:solidFill>
                  <a:schemeClr val="bg1"/>
                </a:solidFill>
              </a:rPr>
              <a:t>in component selection</a:t>
            </a:r>
            <a:endParaRPr lang="en-US" sz="1050">
              <a:solidFill>
                <a:schemeClr val="bg1"/>
              </a:solidFill>
              <a:latin typeface="+mn-lt"/>
            </a:endParaRPr>
          </a:p>
        </p:txBody>
      </p:sp>
      <p:sp>
        <p:nvSpPr>
          <p:cNvPr id="32" name="TextBox 31">
            <a:extLst>
              <a:ext uri="{FF2B5EF4-FFF2-40B4-BE49-F238E27FC236}">
                <a16:creationId xmlns:a16="http://schemas.microsoft.com/office/drawing/2014/main" id="{77A37341-38C2-DD12-8D1B-B7991F1FCABA}"/>
              </a:ext>
            </a:extLst>
          </p:cNvPr>
          <p:cNvSpPr txBox="1"/>
          <p:nvPr/>
        </p:nvSpPr>
        <p:spPr>
          <a:xfrm>
            <a:off x="605085" y="4101577"/>
            <a:ext cx="2971083" cy="738664"/>
          </a:xfrm>
          <a:prstGeom prst="rect">
            <a:avLst/>
          </a:prstGeom>
          <a:noFill/>
        </p:spPr>
        <p:txBody>
          <a:bodyPr wrap="square">
            <a:spAutoFit/>
          </a:bodyPr>
          <a:lstStyle/>
          <a:p>
            <a:r>
              <a:rPr lang="en-US" sz="1400">
                <a:solidFill>
                  <a:schemeClr val="bg1"/>
                </a:solidFill>
              </a:rPr>
              <a:t>Enables users to </a:t>
            </a:r>
            <a:r>
              <a:rPr lang="en-US" sz="1400" b="1">
                <a:solidFill>
                  <a:srgbClr val="0BFFEF"/>
                </a:solidFill>
              </a:rPr>
              <a:t>quickly identify </a:t>
            </a:r>
          </a:p>
          <a:p>
            <a:r>
              <a:rPr lang="en-US" sz="1400" b="1">
                <a:solidFill>
                  <a:srgbClr val="0BFFEF"/>
                </a:solidFill>
              </a:rPr>
              <a:t>the most suitable hardware</a:t>
            </a:r>
            <a:r>
              <a:rPr lang="en-US" sz="1400">
                <a:solidFill>
                  <a:schemeClr val="bg1"/>
                </a:solidFill>
              </a:rPr>
              <a:t> for </a:t>
            </a:r>
          </a:p>
          <a:p>
            <a:r>
              <a:rPr lang="en-US" sz="1400">
                <a:solidFill>
                  <a:schemeClr val="bg1"/>
                </a:solidFill>
              </a:rPr>
              <a:t>their use case</a:t>
            </a:r>
          </a:p>
        </p:txBody>
      </p:sp>
      <p:pic>
        <p:nvPicPr>
          <p:cNvPr id="13" name="Graphic 12" descr="Single gear outline">
            <a:extLst>
              <a:ext uri="{FF2B5EF4-FFF2-40B4-BE49-F238E27FC236}">
                <a16:creationId xmlns:a16="http://schemas.microsoft.com/office/drawing/2014/main" id="{76D787AF-A1E5-856A-A6B6-478A449C58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61245" y="3434026"/>
            <a:ext cx="672357" cy="672357"/>
          </a:xfrm>
          <a:prstGeom prst="rect">
            <a:avLst/>
          </a:prstGeom>
        </p:spPr>
      </p:pic>
      <p:pic>
        <p:nvPicPr>
          <p:cNvPr id="16" name="Graphic 15" descr="Close outline">
            <a:extLst>
              <a:ext uri="{FF2B5EF4-FFF2-40B4-BE49-F238E27FC236}">
                <a16:creationId xmlns:a16="http://schemas.microsoft.com/office/drawing/2014/main" id="{80CF74F9-4E9D-E872-7AD0-512C26D7F3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0392" y="4166231"/>
            <a:ext cx="454693" cy="454693"/>
          </a:xfrm>
          <a:prstGeom prst="rect">
            <a:avLst/>
          </a:prstGeom>
        </p:spPr>
      </p:pic>
      <p:sp>
        <p:nvSpPr>
          <p:cNvPr id="6" name="Rectangle: Rounded Corners 5">
            <a:extLst>
              <a:ext uri="{FF2B5EF4-FFF2-40B4-BE49-F238E27FC236}">
                <a16:creationId xmlns:a16="http://schemas.microsoft.com/office/drawing/2014/main" id="{2CAADA9E-1A80-E44E-45D2-0BDE4089563A}"/>
              </a:ext>
            </a:extLst>
          </p:cNvPr>
          <p:cNvSpPr/>
          <p:nvPr/>
        </p:nvSpPr>
        <p:spPr>
          <a:xfrm>
            <a:off x="314667" y="5287835"/>
            <a:ext cx="6154993" cy="673000"/>
          </a:xfrm>
          <a:prstGeom prst="roundRect">
            <a:avLst/>
          </a:prstGeom>
          <a:solidFill>
            <a:schemeClr val="bg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mn-lt"/>
              <a:ea typeface="+mn-ea"/>
              <a:cs typeface="+mn-cs"/>
            </a:endParaRPr>
          </a:p>
        </p:txBody>
      </p:sp>
      <p:pic>
        <p:nvPicPr>
          <p:cNvPr id="7" name="Picture 6">
            <a:extLst>
              <a:ext uri="{FF2B5EF4-FFF2-40B4-BE49-F238E27FC236}">
                <a16:creationId xmlns:a16="http://schemas.microsoft.com/office/drawing/2014/main" id="{A0638A82-301C-8982-3FA3-B15822C53EE3}"/>
              </a:ext>
            </a:extLst>
          </p:cNvPr>
          <p:cNvPicPr>
            <a:picLocks noChangeAspect="1"/>
          </p:cNvPicPr>
          <p:nvPr/>
        </p:nvPicPr>
        <p:blipFill>
          <a:blip r:embed="rId10"/>
          <a:stretch>
            <a:fillRect/>
          </a:stretch>
        </p:blipFill>
        <p:spPr>
          <a:xfrm>
            <a:off x="819343" y="5379540"/>
            <a:ext cx="503544" cy="503544"/>
          </a:xfrm>
          <a:prstGeom prst="rect">
            <a:avLst/>
          </a:prstGeom>
        </p:spPr>
      </p:pic>
      <p:pic>
        <p:nvPicPr>
          <p:cNvPr id="9" name="Picture 8">
            <a:extLst>
              <a:ext uri="{FF2B5EF4-FFF2-40B4-BE49-F238E27FC236}">
                <a16:creationId xmlns:a16="http://schemas.microsoft.com/office/drawing/2014/main" id="{6552E386-8B55-F014-1868-542805A57390}"/>
              </a:ext>
            </a:extLst>
          </p:cNvPr>
          <p:cNvPicPr>
            <a:picLocks noChangeAspect="1"/>
          </p:cNvPicPr>
          <p:nvPr/>
        </p:nvPicPr>
        <p:blipFill>
          <a:blip r:embed="rId11"/>
          <a:stretch>
            <a:fillRect/>
          </a:stretch>
        </p:blipFill>
        <p:spPr>
          <a:xfrm>
            <a:off x="2149678" y="5458642"/>
            <a:ext cx="1004063" cy="342295"/>
          </a:xfrm>
          <a:prstGeom prst="rect">
            <a:avLst/>
          </a:prstGeom>
        </p:spPr>
      </p:pic>
      <p:pic>
        <p:nvPicPr>
          <p:cNvPr id="11" name="Picture 10">
            <a:extLst>
              <a:ext uri="{FF2B5EF4-FFF2-40B4-BE49-F238E27FC236}">
                <a16:creationId xmlns:a16="http://schemas.microsoft.com/office/drawing/2014/main" id="{7B7B3356-C711-0251-51E8-6BC87710B109}"/>
              </a:ext>
            </a:extLst>
          </p:cNvPr>
          <p:cNvPicPr>
            <a:picLocks noChangeAspect="1"/>
          </p:cNvPicPr>
          <p:nvPr/>
        </p:nvPicPr>
        <p:blipFill>
          <a:blip r:embed="rId12"/>
          <a:stretch>
            <a:fillRect/>
          </a:stretch>
        </p:blipFill>
        <p:spPr>
          <a:xfrm>
            <a:off x="5484812" y="5353795"/>
            <a:ext cx="614534" cy="607040"/>
          </a:xfrm>
          <a:prstGeom prst="rect">
            <a:avLst/>
          </a:prstGeom>
        </p:spPr>
      </p:pic>
      <p:pic>
        <p:nvPicPr>
          <p:cNvPr id="14" name="Picture 2">
            <a:hlinkClick r:id="rId13"/>
            <a:extLst>
              <a:ext uri="{FF2B5EF4-FFF2-40B4-BE49-F238E27FC236}">
                <a16:creationId xmlns:a16="http://schemas.microsoft.com/office/drawing/2014/main" id="{AC3B5921-2632-4350-1861-554364C7FC1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46586" y="5164365"/>
            <a:ext cx="714375" cy="714375"/>
          </a:xfrm>
          <a:prstGeom prst="rect">
            <a:avLst/>
          </a:prstGeom>
          <a:solidFill>
            <a:schemeClr val="bg1"/>
          </a:solidFill>
        </p:spPr>
      </p:pic>
      <p:pic>
        <p:nvPicPr>
          <p:cNvPr id="2" name="Picture 1">
            <a:extLst>
              <a:ext uri="{FF2B5EF4-FFF2-40B4-BE49-F238E27FC236}">
                <a16:creationId xmlns:a16="http://schemas.microsoft.com/office/drawing/2014/main" id="{870DF4B7-0908-8A15-7D0A-F8DB13938B5A}"/>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9851149" y="-1788"/>
            <a:ext cx="1206184" cy="433472"/>
          </a:xfrm>
          <a:prstGeom prst="rect">
            <a:avLst/>
          </a:prstGeom>
        </p:spPr>
      </p:pic>
      <p:pic>
        <p:nvPicPr>
          <p:cNvPr id="15" name="Picture 14">
            <a:extLst>
              <a:ext uri="{FF2B5EF4-FFF2-40B4-BE49-F238E27FC236}">
                <a16:creationId xmlns:a16="http://schemas.microsoft.com/office/drawing/2014/main" id="{DC2B3520-FA10-7D89-DF0B-2500C170BF2B}"/>
              </a:ext>
            </a:extLst>
          </p:cNvPr>
          <p:cNvPicPr>
            <a:picLocks noChangeAspect="1"/>
          </p:cNvPicPr>
          <p:nvPr/>
        </p:nvPicPr>
        <p:blipFill>
          <a:blip r:embed="rId16"/>
          <a:stretch>
            <a:fillRect/>
          </a:stretch>
        </p:blipFill>
        <p:spPr>
          <a:xfrm>
            <a:off x="9685322" y="49195"/>
            <a:ext cx="1262269" cy="457200"/>
          </a:xfrm>
          <a:prstGeom prst="rect">
            <a:avLst/>
          </a:prstGeom>
        </p:spPr>
      </p:pic>
      <p:pic>
        <p:nvPicPr>
          <p:cNvPr id="3" name="Picture 2">
            <a:extLst>
              <a:ext uri="{FF2B5EF4-FFF2-40B4-BE49-F238E27FC236}">
                <a16:creationId xmlns:a16="http://schemas.microsoft.com/office/drawing/2014/main" id="{72B6A19C-F0D5-6F9B-BBBB-6491598DA03E}"/>
              </a:ext>
            </a:extLst>
          </p:cNvPr>
          <p:cNvPicPr>
            <a:picLocks noChangeAspect="1"/>
          </p:cNvPicPr>
          <p:nvPr/>
        </p:nvPicPr>
        <p:blipFill>
          <a:blip r:embed="rId17"/>
          <a:stretch>
            <a:fillRect/>
          </a:stretch>
        </p:blipFill>
        <p:spPr>
          <a:xfrm>
            <a:off x="4075924" y="5409861"/>
            <a:ext cx="486705" cy="442902"/>
          </a:xfrm>
          <a:prstGeom prst="rect">
            <a:avLst/>
          </a:prstGeom>
        </p:spPr>
      </p:pic>
    </p:spTree>
    <p:extLst>
      <p:ext uri="{BB962C8B-B14F-4D97-AF65-F5344CB8AC3E}">
        <p14:creationId xmlns:p14="http://schemas.microsoft.com/office/powerpoint/2010/main" val="1274007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30D25E-EBE0-22F7-768A-B1385BF8AA8F}"/>
              </a:ext>
            </a:extLst>
          </p:cNvPr>
          <p:cNvSpPr>
            <a:spLocks noGrp="1"/>
          </p:cNvSpPr>
          <p:nvPr>
            <p:ph type="sldNum" sz="quarter" idx="12"/>
          </p:nvPr>
        </p:nvSpPr>
        <p:spPr/>
        <p:txBody>
          <a:bodyPr/>
          <a:lstStyle/>
          <a:p>
            <a:fld id="{4898AEC0-503E-4FA4-859C-D0F72D6E3F79}" type="slidenum">
              <a:rPr lang="en-US" noProof="1" smtClean="0"/>
              <a:pPr/>
              <a:t>16</a:t>
            </a:fld>
            <a:endParaRPr lang="en-US" noProof="1"/>
          </a:p>
        </p:txBody>
      </p:sp>
      <p:pic>
        <p:nvPicPr>
          <p:cNvPr id="3" name="Picture 2">
            <a:extLst>
              <a:ext uri="{FF2B5EF4-FFF2-40B4-BE49-F238E27FC236}">
                <a16:creationId xmlns:a16="http://schemas.microsoft.com/office/drawing/2014/main" id="{EB50F702-8B6B-0EBB-6CCE-63124FEFFEC3}"/>
              </a:ext>
            </a:extLst>
          </p:cNvPr>
          <p:cNvPicPr>
            <a:picLocks noChangeAspect="1"/>
          </p:cNvPicPr>
          <p:nvPr/>
        </p:nvPicPr>
        <p:blipFill>
          <a:blip r:embed="rId2"/>
          <a:stretch>
            <a:fillRect/>
          </a:stretch>
        </p:blipFill>
        <p:spPr>
          <a:xfrm>
            <a:off x="256700" y="197125"/>
            <a:ext cx="10456224" cy="5776361"/>
          </a:xfrm>
          <a:prstGeom prst="rect">
            <a:avLst/>
          </a:prstGeom>
        </p:spPr>
      </p:pic>
    </p:spTree>
    <p:extLst>
      <p:ext uri="{BB962C8B-B14F-4D97-AF65-F5344CB8AC3E}">
        <p14:creationId xmlns:p14="http://schemas.microsoft.com/office/powerpoint/2010/main" val="54012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6F3565-5B40-4B4A-9BAA-E1FF37D68D8C}"/>
              </a:ext>
            </a:extLst>
          </p:cNvPr>
          <p:cNvPicPr>
            <a:picLocks noChangeAspect="1"/>
          </p:cNvPicPr>
          <p:nvPr/>
        </p:nvPicPr>
        <p:blipFill rotWithShape="1">
          <a:blip r:embed="rId3">
            <a:extLst>
              <a:ext uri="{28A0092B-C50C-407E-A947-70E740481C1C}">
                <a14:useLocalDpi xmlns:a14="http://schemas.microsoft.com/office/drawing/2010/main" val="0"/>
              </a:ext>
            </a:extLst>
          </a:blip>
          <a:srcRect l="33863" r="20140"/>
          <a:stretch/>
        </p:blipFill>
        <p:spPr>
          <a:xfrm>
            <a:off x="6712147" y="-1"/>
            <a:ext cx="4257478" cy="6170613"/>
          </a:xfrm>
          <a:prstGeom prst="rect">
            <a:avLst/>
          </a:prstGeom>
        </p:spPr>
      </p:pic>
      <p:sp>
        <p:nvSpPr>
          <p:cNvPr id="4" name="Slide Number Placeholder 3">
            <a:extLst>
              <a:ext uri="{FF2B5EF4-FFF2-40B4-BE49-F238E27FC236}">
                <a16:creationId xmlns:a16="http://schemas.microsoft.com/office/drawing/2014/main" id="{E1B2159E-F255-B31C-0365-71ECC204F05F}"/>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0" cap="none" spc="0" normalizeH="0" baseline="0" noProof="1">
              <a:ln>
                <a:noFill/>
              </a:ln>
              <a:solidFill>
                <a:srgbClr val="999FA6"/>
              </a:solidFill>
              <a:effectLst/>
              <a:uLnTx/>
              <a:uFillTx/>
              <a:latin typeface="Bosch Office Sans"/>
              <a:ea typeface="+mn-ea"/>
              <a:cs typeface="+mn-cs"/>
            </a:endParaRPr>
          </a:p>
        </p:txBody>
      </p:sp>
      <p:sp>
        <p:nvSpPr>
          <p:cNvPr id="9" name="Rectangle 8">
            <a:extLst>
              <a:ext uri="{FF2B5EF4-FFF2-40B4-BE49-F238E27FC236}">
                <a16:creationId xmlns:a16="http://schemas.microsoft.com/office/drawing/2014/main" id="{3AA69AFE-EBC6-1CE9-3C2F-76AF9553FBA4}"/>
              </a:ext>
            </a:extLst>
          </p:cNvPr>
          <p:cNvSpPr/>
          <p:nvPr/>
        </p:nvSpPr>
        <p:spPr>
          <a:xfrm>
            <a:off x="0" y="0"/>
            <a:ext cx="6714836" cy="6170613"/>
          </a:xfrm>
          <a:prstGeom prst="rect">
            <a:avLst/>
          </a:prstGeom>
          <a:solidFill>
            <a:schemeClr val="accent4"/>
          </a:solidFill>
          <a:ln w="9525"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13" name="Text Placeholder 2">
            <a:extLst>
              <a:ext uri="{FF2B5EF4-FFF2-40B4-BE49-F238E27FC236}">
                <a16:creationId xmlns:a16="http://schemas.microsoft.com/office/drawing/2014/main" id="{35192BF5-519C-40AD-D86E-229FF5935C51}"/>
              </a:ext>
            </a:extLst>
          </p:cNvPr>
          <p:cNvSpPr>
            <a:spLocks noGrp="1"/>
          </p:cNvSpPr>
          <p:nvPr>
            <p:ph type="body" sz="quarter" idx="15"/>
          </p:nvPr>
        </p:nvSpPr>
        <p:spPr>
          <a:xfrm>
            <a:off x="148364" y="222255"/>
            <a:ext cx="6714836" cy="467151"/>
          </a:xfrm>
        </p:spPr>
        <p:txBody>
          <a:bodyPr/>
          <a:lstStyle/>
          <a:p>
            <a:r>
              <a:rPr lang="en-US" sz="2800" kern="1200">
                <a:solidFill>
                  <a:schemeClr val="bg1"/>
                </a:solidFill>
                <a:latin typeface="Bosch Sans Bold" panose="020B0704020202020204" pitchFamily="34" charset="0"/>
              </a:rPr>
              <a:t>Expedited Pharma R&amp;D using Gen AI</a:t>
            </a:r>
          </a:p>
        </p:txBody>
      </p:sp>
      <p:sp>
        <p:nvSpPr>
          <p:cNvPr id="19" name="TextBox 18">
            <a:extLst>
              <a:ext uri="{FF2B5EF4-FFF2-40B4-BE49-F238E27FC236}">
                <a16:creationId xmlns:a16="http://schemas.microsoft.com/office/drawing/2014/main" id="{CB57A83E-CBFD-66F8-C39B-4A601404251A}"/>
              </a:ext>
            </a:extLst>
          </p:cNvPr>
          <p:cNvSpPr txBox="1"/>
          <p:nvPr/>
        </p:nvSpPr>
        <p:spPr>
          <a:xfrm>
            <a:off x="148364" y="905684"/>
            <a:ext cx="6254172" cy="83855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Sifting through </a:t>
            </a:r>
            <a:r>
              <a:rPr kumimoji="0" lang="en-US" sz="1400" b="1" i="0" u="none" strike="noStrike" kern="0" cap="none" spc="0" normalizeH="0" baseline="0" noProof="0">
                <a:ln>
                  <a:noFill/>
                </a:ln>
                <a:solidFill>
                  <a:schemeClr val="accent4">
                    <a:lumMod val="60000"/>
                    <a:lumOff val="40000"/>
                  </a:schemeClr>
                </a:solidFill>
                <a:effectLst/>
                <a:uLnTx/>
                <a:uFillTx/>
                <a:latin typeface="Bosch Office Sans" pitchFamily="34" charset="0"/>
                <a:ea typeface="+mn-ea"/>
                <a:cs typeface="+mn-cs"/>
              </a:rPr>
              <a:t>Pharmacopeia</a:t>
            </a: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 documents is a time consuming and effort intensive task for R&amp;D associates. Client was looking to harness the power of Gen AI for a contextual chatbot, smart summarization and document comparisons.</a:t>
            </a:r>
          </a:p>
        </p:txBody>
      </p:sp>
      <p:sp>
        <p:nvSpPr>
          <p:cNvPr id="22" name="TextBox 21">
            <a:extLst>
              <a:ext uri="{FF2B5EF4-FFF2-40B4-BE49-F238E27FC236}">
                <a16:creationId xmlns:a16="http://schemas.microsoft.com/office/drawing/2014/main" id="{D0573A5F-F926-41AD-6C54-C1806CA92216}"/>
              </a:ext>
            </a:extLst>
          </p:cNvPr>
          <p:cNvSpPr txBox="1"/>
          <p:nvPr/>
        </p:nvSpPr>
        <p:spPr>
          <a:xfrm>
            <a:off x="148364" y="1903193"/>
            <a:ext cx="6254172" cy="61833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Developed an OpenAI based application that enabled client to streamline their R&amp;D process with the </a:t>
            </a:r>
            <a:r>
              <a:rPr kumimoji="0" lang="en-US" sz="1400" b="1" i="0" u="none" strike="noStrike" kern="0" cap="none" spc="0" normalizeH="0" baseline="0" noProof="0">
                <a:ln>
                  <a:noFill/>
                </a:ln>
                <a:solidFill>
                  <a:schemeClr val="accent4">
                    <a:lumMod val="60000"/>
                    <a:lumOff val="40000"/>
                  </a:schemeClr>
                </a:solidFill>
                <a:effectLst/>
                <a:uLnTx/>
                <a:uFillTx/>
                <a:latin typeface="Bosch Office Sans" pitchFamily="34" charset="0"/>
                <a:ea typeface="+mn-ea"/>
                <a:cs typeface="+mn-cs"/>
              </a:rPr>
              <a:t>faster TAT and reduced errors.  </a:t>
            </a:r>
          </a:p>
        </p:txBody>
      </p:sp>
      <p:sp>
        <p:nvSpPr>
          <p:cNvPr id="23" name="TextBox 22">
            <a:extLst>
              <a:ext uri="{FF2B5EF4-FFF2-40B4-BE49-F238E27FC236}">
                <a16:creationId xmlns:a16="http://schemas.microsoft.com/office/drawing/2014/main" id="{BC6EB759-ED86-D594-4020-9808B62BF467}"/>
              </a:ext>
            </a:extLst>
          </p:cNvPr>
          <p:cNvSpPr txBox="1"/>
          <p:nvPr/>
        </p:nvSpPr>
        <p:spPr>
          <a:xfrm>
            <a:off x="312652" y="2890405"/>
            <a:ext cx="2004839" cy="93287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en-US" sz="1400" b="1" i="0" u="none" strike="noStrike" kern="0" cap="none" spc="0" normalizeH="0" baseline="0" noProof="0">
                <a:ln>
                  <a:noFill/>
                </a:ln>
                <a:solidFill>
                  <a:schemeClr val="accent4">
                    <a:lumMod val="60000"/>
                    <a:lumOff val="40000"/>
                  </a:schemeClr>
                </a:solidFill>
                <a:effectLst/>
                <a:uLnTx/>
                <a:uFillTx/>
                <a:latin typeface="Bosch Office Sans" pitchFamily="34" charset="0"/>
                <a:ea typeface="+mn-ea"/>
                <a:cs typeface="+mn-cs"/>
              </a:rPr>
              <a:t>Trained over 100+ </a:t>
            </a:r>
            <a:r>
              <a:rPr kumimoji="0" lang="en-US" sz="1400" i="0" u="none" strike="noStrike" kern="0" cap="none" spc="0" normalizeH="0" baseline="0" noProof="0">
                <a:ln>
                  <a:noFill/>
                </a:ln>
                <a:solidFill>
                  <a:prstClr val="white"/>
                </a:solidFill>
                <a:effectLst/>
                <a:uLnTx/>
                <a:uFillTx/>
                <a:latin typeface="Bosch Office Sans" pitchFamily="34" charset="0"/>
                <a:ea typeface="+mn-ea"/>
                <a:cs typeface="+mn-cs"/>
              </a:rPr>
              <a:t>Pharmacopeia documents</a:t>
            </a:r>
            <a:endParaRPr kumimoji="0" lang="en-US" sz="1400" i="0" u="none" strike="noStrike" kern="0" cap="none" spc="0" normalizeH="0" baseline="0" noProof="0">
              <a:ln>
                <a:noFill/>
              </a:ln>
              <a:solidFill>
                <a:srgbClr val="006861">
                  <a:lumMod val="60000"/>
                  <a:lumOff val="40000"/>
                </a:srgbClr>
              </a:solidFill>
              <a:effectLst/>
              <a:uLnTx/>
              <a:uFillTx/>
              <a:latin typeface="Bosch Office Sans" pitchFamily="34" charset="0"/>
              <a:ea typeface="+mn-ea"/>
              <a:cs typeface="+mn-cs"/>
            </a:endParaRPr>
          </a:p>
        </p:txBody>
      </p:sp>
      <p:sp>
        <p:nvSpPr>
          <p:cNvPr id="24" name="TextBox 23">
            <a:extLst>
              <a:ext uri="{FF2B5EF4-FFF2-40B4-BE49-F238E27FC236}">
                <a16:creationId xmlns:a16="http://schemas.microsoft.com/office/drawing/2014/main" id="{5BEB4300-BAD6-42A1-B659-951144C0883F}"/>
              </a:ext>
            </a:extLst>
          </p:cNvPr>
          <p:cNvSpPr txBox="1"/>
          <p:nvPr/>
        </p:nvSpPr>
        <p:spPr>
          <a:xfrm>
            <a:off x="312653" y="3891124"/>
            <a:ext cx="1626754" cy="93287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en-US" sz="1400" b="1" i="0" u="none" strike="noStrike" kern="0" cap="none" spc="0" normalizeH="0" baseline="0" noProof="0">
                <a:ln>
                  <a:noFill/>
                </a:ln>
                <a:solidFill>
                  <a:schemeClr val="accent4">
                    <a:lumMod val="60000"/>
                    <a:lumOff val="40000"/>
                  </a:schemeClr>
                </a:solidFill>
                <a:effectLst/>
                <a:uLnTx/>
                <a:uFillTx/>
                <a:latin typeface="Bosch Office Sans" pitchFamily="34" charset="0"/>
                <a:ea typeface="+mn-ea"/>
                <a:cs typeface="+mn-cs"/>
              </a:rPr>
              <a:t>Enabled quick references </a:t>
            </a: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to regulatory documents</a:t>
            </a:r>
          </a:p>
        </p:txBody>
      </p:sp>
      <p:sp>
        <p:nvSpPr>
          <p:cNvPr id="26" name="TextBox 25">
            <a:extLst>
              <a:ext uri="{FF2B5EF4-FFF2-40B4-BE49-F238E27FC236}">
                <a16:creationId xmlns:a16="http://schemas.microsoft.com/office/drawing/2014/main" id="{5DF8721D-DAEF-B661-9DA6-330FBE941C63}"/>
              </a:ext>
            </a:extLst>
          </p:cNvPr>
          <p:cNvSpPr txBox="1"/>
          <p:nvPr/>
        </p:nvSpPr>
        <p:spPr>
          <a:xfrm>
            <a:off x="3308691" y="2890405"/>
            <a:ext cx="2004839" cy="1169551"/>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Bosch Office Sans" pitchFamily="34" charset="0"/>
                <a:ea typeface="+mn-ea"/>
                <a:cs typeface="+mn-cs"/>
              </a:rPr>
              <a:t>Efforts needed to analyze the documents are </a:t>
            </a:r>
            <a:r>
              <a:rPr kumimoji="0" lang="en-US" sz="1400" b="1" i="0" u="none" strike="noStrike" kern="1200" cap="none" spc="0" normalizeH="0" baseline="0" noProof="0">
                <a:ln>
                  <a:noFill/>
                </a:ln>
                <a:solidFill>
                  <a:schemeClr val="accent4">
                    <a:lumMod val="60000"/>
                    <a:lumOff val="40000"/>
                  </a:schemeClr>
                </a:solidFill>
                <a:effectLst/>
                <a:uLnTx/>
                <a:uFillTx/>
                <a:latin typeface="Bosch Office Sans" pitchFamily="34" charset="0"/>
                <a:ea typeface="+mn-ea"/>
                <a:cs typeface="+mn-cs"/>
              </a:rPr>
              <a:t>expected to be down by 90%</a:t>
            </a:r>
          </a:p>
        </p:txBody>
      </p:sp>
      <p:sp>
        <p:nvSpPr>
          <p:cNvPr id="29" name="Rectangle: Rounded Corners 28">
            <a:extLst>
              <a:ext uri="{FF2B5EF4-FFF2-40B4-BE49-F238E27FC236}">
                <a16:creationId xmlns:a16="http://schemas.microsoft.com/office/drawing/2014/main" id="{335F2BED-DD73-4945-D923-2CF8DE2084CE}"/>
              </a:ext>
            </a:extLst>
          </p:cNvPr>
          <p:cNvSpPr/>
          <p:nvPr/>
        </p:nvSpPr>
        <p:spPr>
          <a:xfrm>
            <a:off x="275504" y="5158322"/>
            <a:ext cx="6127031" cy="666409"/>
          </a:xfrm>
          <a:prstGeom prst="roundRect">
            <a:avLst>
              <a:gd name="adj" fmla="val 50000"/>
            </a:avLst>
          </a:prstGeom>
          <a:solidFill>
            <a:schemeClr val="bg1"/>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10" name="Picture 5">
            <a:extLst>
              <a:ext uri="{FF2B5EF4-FFF2-40B4-BE49-F238E27FC236}">
                <a16:creationId xmlns:a16="http://schemas.microsoft.com/office/drawing/2014/main" id="{3645848A-CE62-EC2F-49DE-8E268A18E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0909" y="5302129"/>
            <a:ext cx="359663" cy="36576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25D08D46-4185-9BB1-6198-2C89565222CE}"/>
              </a:ext>
            </a:extLst>
          </p:cNvPr>
          <p:cNvSpPr/>
          <p:nvPr/>
        </p:nvSpPr>
        <p:spPr>
          <a:xfrm>
            <a:off x="6714403" y="-2"/>
            <a:ext cx="4254789" cy="6170613"/>
          </a:xfrm>
          <a:prstGeom prst="rect">
            <a:avLst/>
          </a:prstGeom>
          <a:solidFill>
            <a:schemeClr val="tx1">
              <a:lumMod val="50000"/>
              <a:lumOff val="50000"/>
              <a:alpha val="50000"/>
            </a:scheme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8" name="Picture 6">
            <a:extLst>
              <a:ext uri="{FF2B5EF4-FFF2-40B4-BE49-F238E27FC236}">
                <a16:creationId xmlns:a16="http://schemas.microsoft.com/office/drawing/2014/main" id="{79EC0F66-E476-AC13-C2B9-46C589FC49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7358" y="5291247"/>
            <a:ext cx="862045" cy="4346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0E0E58F0-3294-FD7A-E984-EC09243DD0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221" y="5332139"/>
            <a:ext cx="553470" cy="33022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B96B490-EB8F-0A74-7F8B-FE6FEB79D6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4806" y="5322973"/>
            <a:ext cx="1128617" cy="3056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blue Merck logo - Download gallery ...">
            <a:extLst>
              <a:ext uri="{FF2B5EF4-FFF2-40B4-BE49-F238E27FC236}">
                <a16:creationId xmlns:a16="http://schemas.microsoft.com/office/drawing/2014/main" id="{FD1C26F9-E684-1C53-0E57-9CB87B50CCC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9287" b="33253"/>
          <a:stretch/>
        </p:blipFill>
        <p:spPr bwMode="auto">
          <a:xfrm>
            <a:off x="9573795" y="155797"/>
            <a:ext cx="1069296" cy="3000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cument icon">
            <a:extLst>
              <a:ext uri="{FF2B5EF4-FFF2-40B4-BE49-F238E27FC236}">
                <a16:creationId xmlns:a16="http://schemas.microsoft.com/office/drawing/2014/main" id="{6A1CC5B9-CE0B-7025-116A-48EAFF37E5ED}"/>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2264451" y="2881368"/>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ink icon">
            <a:extLst>
              <a:ext uri="{FF2B5EF4-FFF2-40B4-BE49-F238E27FC236}">
                <a16:creationId xmlns:a16="http://schemas.microsoft.com/office/drawing/2014/main" id="{863C860C-A1D7-AF28-3D65-94A251F22409}"/>
              </a:ext>
            </a:extLst>
          </p:cNvPr>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2264451" y="3997219"/>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roductivity icon">
            <a:extLst>
              <a:ext uri="{FF2B5EF4-FFF2-40B4-BE49-F238E27FC236}">
                <a16:creationId xmlns:a16="http://schemas.microsoft.com/office/drawing/2014/main" id="{112BB299-F5A9-735A-4A8E-9539DDE43F42}"/>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5381776" y="2808201"/>
            <a:ext cx="548640" cy="54864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2215AF79-ECBC-8CB6-D5F1-A24D603098E0}"/>
              </a:ext>
            </a:extLst>
          </p:cNvPr>
          <p:cNvGrpSpPr/>
          <p:nvPr/>
        </p:nvGrpSpPr>
        <p:grpSpPr>
          <a:xfrm>
            <a:off x="10206361" y="5393268"/>
            <a:ext cx="786942" cy="757568"/>
            <a:chOff x="10206361" y="5393268"/>
            <a:chExt cx="786942" cy="757568"/>
          </a:xfrm>
        </p:grpSpPr>
        <p:sp>
          <p:nvSpPr>
            <p:cNvPr id="3" name="Rectangle 2">
              <a:extLst>
                <a:ext uri="{FF2B5EF4-FFF2-40B4-BE49-F238E27FC236}">
                  <a16:creationId xmlns:a16="http://schemas.microsoft.com/office/drawing/2014/main" id="{BEF658F3-2FC2-FDF3-0CF3-CEED7FB5E9DE}"/>
                </a:ext>
              </a:extLst>
            </p:cNvPr>
            <p:cNvSpPr/>
            <p:nvPr/>
          </p:nvSpPr>
          <p:spPr>
            <a:xfrm>
              <a:off x="10206361" y="5393268"/>
              <a:ext cx="738149" cy="737792"/>
            </a:xfrm>
            <a:prstGeom prst="rect">
              <a:avLst/>
            </a:prstGeom>
            <a:solidFill>
              <a:schemeClr val="bg1">
                <a:lumMod val="95000"/>
                <a:alpha val="68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6" name="Picture 5">
              <a:hlinkClick r:id="rId12"/>
              <a:extLst>
                <a:ext uri="{FF2B5EF4-FFF2-40B4-BE49-F238E27FC236}">
                  <a16:creationId xmlns:a16="http://schemas.microsoft.com/office/drawing/2014/main" id="{16778428-C28B-56CA-F559-B3C4FC95DD8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55511" y="5413044"/>
              <a:ext cx="737792" cy="737792"/>
            </a:xfrm>
            <a:prstGeom prst="rect">
              <a:avLst/>
            </a:prstGeom>
          </p:spPr>
        </p:pic>
      </p:grpSp>
      <p:pic>
        <p:nvPicPr>
          <p:cNvPr id="7" name="Picture 6">
            <a:extLst>
              <a:ext uri="{FF2B5EF4-FFF2-40B4-BE49-F238E27FC236}">
                <a16:creationId xmlns:a16="http://schemas.microsoft.com/office/drawing/2014/main" id="{13F8015A-28EC-A107-B2BE-ACAE3F58F924}"/>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712147" y="475606"/>
            <a:ext cx="4344433" cy="4937437"/>
          </a:xfrm>
          <a:prstGeom prst="rect">
            <a:avLst/>
          </a:prstGeom>
          <a:noFill/>
          <a:ln>
            <a:noFill/>
          </a:ln>
        </p:spPr>
      </p:pic>
    </p:spTree>
    <p:extLst>
      <p:ext uri="{BB962C8B-B14F-4D97-AF65-F5344CB8AC3E}">
        <p14:creationId xmlns:p14="http://schemas.microsoft.com/office/powerpoint/2010/main" val="3102604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7AC39-DADA-D5BA-8D41-5650C43094CB}"/>
              </a:ext>
            </a:extLst>
          </p:cNvPr>
          <p:cNvSpPr>
            <a:spLocks noGrp="1"/>
          </p:cNvSpPr>
          <p:nvPr>
            <p:ph type="title"/>
          </p:nvPr>
        </p:nvSpPr>
        <p:spPr>
          <a:xfrm>
            <a:off x="336837" y="225307"/>
            <a:ext cx="10450800" cy="388800"/>
          </a:xfrm>
        </p:spPr>
        <p:txBody>
          <a:bodyPr/>
          <a:lstStyle/>
          <a:p>
            <a:r>
              <a:rPr lang="en-US" dirty="0"/>
              <a:t>Architecture</a:t>
            </a:r>
          </a:p>
        </p:txBody>
      </p:sp>
      <p:sp>
        <p:nvSpPr>
          <p:cNvPr id="4" name="Slide Number Placeholder 3">
            <a:extLst>
              <a:ext uri="{FF2B5EF4-FFF2-40B4-BE49-F238E27FC236}">
                <a16:creationId xmlns:a16="http://schemas.microsoft.com/office/drawing/2014/main" id="{5ED426FB-2521-AFCA-C09B-05F339D9BD66}"/>
              </a:ext>
            </a:extLst>
          </p:cNvPr>
          <p:cNvSpPr>
            <a:spLocks noGrp="1"/>
          </p:cNvSpPr>
          <p:nvPr>
            <p:ph type="sldNum" sz="quarter" idx="12"/>
          </p:nvPr>
        </p:nvSpPr>
        <p:spPr/>
        <p:txBody>
          <a:bodyPr/>
          <a:lstStyle/>
          <a:p>
            <a:fld id="{4898AEC0-503E-4FA4-859C-D0F72D6E3F79}" type="slidenum">
              <a:rPr lang="en-US" noProof="1" smtClean="0"/>
              <a:pPr/>
              <a:t>18</a:t>
            </a:fld>
            <a:endParaRPr lang="en-US" noProof="1"/>
          </a:p>
        </p:txBody>
      </p:sp>
      <p:pic>
        <p:nvPicPr>
          <p:cNvPr id="5" name="Picture 4">
            <a:extLst>
              <a:ext uri="{FF2B5EF4-FFF2-40B4-BE49-F238E27FC236}">
                <a16:creationId xmlns:a16="http://schemas.microsoft.com/office/drawing/2014/main" id="{CA8EAC8A-C1FE-E64A-11B2-7CE33FD404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77" y="974785"/>
            <a:ext cx="8988269" cy="3966938"/>
          </a:xfrm>
          <a:prstGeom prst="rect">
            <a:avLst/>
          </a:prstGeom>
          <a:noFill/>
          <a:ln>
            <a:noFill/>
          </a:ln>
        </p:spPr>
      </p:pic>
    </p:spTree>
    <p:extLst>
      <p:ext uri="{BB962C8B-B14F-4D97-AF65-F5344CB8AC3E}">
        <p14:creationId xmlns:p14="http://schemas.microsoft.com/office/powerpoint/2010/main" val="171966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8C4C4-8153-DC70-DBAA-D0FFC84BCFE2}"/>
              </a:ext>
            </a:extLst>
          </p:cNvPr>
          <p:cNvPicPr>
            <a:picLocks noChangeAspect="1"/>
          </p:cNvPicPr>
          <p:nvPr/>
        </p:nvPicPr>
        <p:blipFill rotWithShape="1">
          <a:blip r:embed="rId3">
            <a:extLst>
              <a:ext uri="{28A0092B-C50C-407E-A947-70E740481C1C}">
                <a14:useLocalDpi xmlns:a14="http://schemas.microsoft.com/office/drawing/2010/main" val="0"/>
              </a:ext>
            </a:extLst>
          </a:blip>
          <a:srcRect l="21088" r="31311"/>
          <a:stretch/>
        </p:blipFill>
        <p:spPr>
          <a:xfrm>
            <a:off x="6714403" y="-2786"/>
            <a:ext cx="4245986" cy="6170613"/>
          </a:xfrm>
          <a:prstGeom prst="rect">
            <a:avLst/>
          </a:prstGeom>
        </p:spPr>
      </p:pic>
      <p:sp>
        <p:nvSpPr>
          <p:cNvPr id="4" name="Slide Number Placeholder 3">
            <a:extLst>
              <a:ext uri="{FF2B5EF4-FFF2-40B4-BE49-F238E27FC236}">
                <a16:creationId xmlns:a16="http://schemas.microsoft.com/office/drawing/2014/main" id="{E1B2159E-F255-B31C-0365-71ECC204F05F}"/>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0" cap="none" spc="0" normalizeH="0" baseline="0" noProof="1">
              <a:ln>
                <a:noFill/>
              </a:ln>
              <a:solidFill>
                <a:srgbClr val="999FA6"/>
              </a:solidFill>
              <a:effectLst/>
              <a:uLnTx/>
              <a:uFillTx/>
              <a:latin typeface="Bosch Office Sans"/>
              <a:ea typeface="+mn-ea"/>
              <a:cs typeface="+mn-cs"/>
            </a:endParaRPr>
          </a:p>
        </p:txBody>
      </p:sp>
      <p:sp>
        <p:nvSpPr>
          <p:cNvPr id="9" name="Rectangle 8">
            <a:extLst>
              <a:ext uri="{FF2B5EF4-FFF2-40B4-BE49-F238E27FC236}">
                <a16:creationId xmlns:a16="http://schemas.microsoft.com/office/drawing/2014/main" id="{3AA69AFE-EBC6-1CE9-3C2F-76AF9553FBA4}"/>
              </a:ext>
            </a:extLst>
          </p:cNvPr>
          <p:cNvSpPr/>
          <p:nvPr/>
        </p:nvSpPr>
        <p:spPr>
          <a:xfrm>
            <a:off x="0" y="0"/>
            <a:ext cx="6714836" cy="6170613"/>
          </a:xfrm>
          <a:prstGeom prst="rect">
            <a:avLst/>
          </a:prstGeom>
          <a:solidFill>
            <a:schemeClr val="accent4"/>
          </a:solidFill>
          <a:ln w="9525"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3" name="Text Placeholder 2">
            <a:extLst>
              <a:ext uri="{FF2B5EF4-FFF2-40B4-BE49-F238E27FC236}">
                <a16:creationId xmlns:a16="http://schemas.microsoft.com/office/drawing/2014/main" id="{35192BF5-519C-40AD-D86E-229FF5935C51}"/>
              </a:ext>
            </a:extLst>
          </p:cNvPr>
          <p:cNvSpPr>
            <a:spLocks noGrp="1"/>
          </p:cNvSpPr>
          <p:nvPr>
            <p:ph type="body" sz="quarter" idx="15"/>
          </p:nvPr>
        </p:nvSpPr>
        <p:spPr>
          <a:xfrm>
            <a:off x="148364" y="222255"/>
            <a:ext cx="6554980" cy="467151"/>
          </a:xfrm>
        </p:spPr>
        <p:txBody>
          <a:bodyPr/>
          <a:lstStyle/>
          <a:p>
            <a:r>
              <a:rPr lang="en-US" sz="2800" kern="1200">
                <a:solidFill>
                  <a:schemeClr val="bg1"/>
                </a:solidFill>
                <a:latin typeface="Bosch Sans Bold" panose="020B0704020202020204" pitchFamily="34" charset="0"/>
              </a:rPr>
              <a:t>Gen AI for Mobility Regulatory Doc </a:t>
            </a:r>
          </a:p>
        </p:txBody>
      </p:sp>
      <p:sp>
        <p:nvSpPr>
          <p:cNvPr id="19" name="TextBox 18">
            <a:extLst>
              <a:ext uri="{FF2B5EF4-FFF2-40B4-BE49-F238E27FC236}">
                <a16:creationId xmlns:a16="http://schemas.microsoft.com/office/drawing/2014/main" id="{CB57A83E-CBFD-66F8-C39B-4A601404251A}"/>
              </a:ext>
            </a:extLst>
          </p:cNvPr>
          <p:cNvSpPr txBox="1"/>
          <p:nvPr/>
        </p:nvSpPr>
        <p:spPr>
          <a:xfrm>
            <a:off x="148364" y="905684"/>
            <a:ext cx="6254172" cy="83855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Client was looking for a solution to analyze automotive regulation documents. Some of the key challenges included </a:t>
            </a:r>
            <a:r>
              <a:rPr kumimoji="0" lang="en-US" sz="1400" b="1" i="0" u="none" strike="noStrike" kern="0" cap="none" spc="0" normalizeH="0" baseline="0" noProof="0">
                <a:ln>
                  <a:noFill/>
                </a:ln>
                <a:solidFill>
                  <a:schemeClr val="accent4">
                    <a:lumMod val="60000"/>
                    <a:lumOff val="40000"/>
                  </a:schemeClr>
                </a:solidFill>
                <a:effectLst/>
                <a:uLnTx/>
                <a:uFillTx/>
                <a:latin typeface="Bosch Office Sans" pitchFamily="34" charset="0"/>
                <a:ea typeface="+mn-ea"/>
                <a:cs typeface="+mn-cs"/>
              </a:rPr>
              <a:t>classification of documents as safety relevant or not </a:t>
            </a: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which are often time consuming and error prone</a:t>
            </a:r>
          </a:p>
        </p:txBody>
      </p:sp>
      <p:sp>
        <p:nvSpPr>
          <p:cNvPr id="22" name="TextBox 21">
            <a:extLst>
              <a:ext uri="{FF2B5EF4-FFF2-40B4-BE49-F238E27FC236}">
                <a16:creationId xmlns:a16="http://schemas.microsoft.com/office/drawing/2014/main" id="{D0573A5F-F926-41AD-6C54-C1806CA92216}"/>
              </a:ext>
            </a:extLst>
          </p:cNvPr>
          <p:cNvSpPr txBox="1"/>
          <p:nvPr/>
        </p:nvSpPr>
        <p:spPr>
          <a:xfrm>
            <a:off x="148364" y="1903193"/>
            <a:ext cx="6254172" cy="61833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Developed a </a:t>
            </a:r>
            <a:r>
              <a:rPr kumimoji="0" lang="en-US" sz="1400" b="1" i="0" u="none" strike="noStrike" kern="0" cap="none" spc="0" normalizeH="0" baseline="0" noProof="0">
                <a:ln>
                  <a:noFill/>
                </a:ln>
                <a:solidFill>
                  <a:schemeClr val="accent4">
                    <a:lumMod val="60000"/>
                    <a:lumOff val="40000"/>
                  </a:schemeClr>
                </a:solidFill>
                <a:effectLst/>
                <a:uLnTx/>
                <a:uFillTx/>
                <a:latin typeface="Bosch Office Sans" pitchFamily="34" charset="0"/>
                <a:ea typeface="+mn-ea"/>
                <a:cs typeface="+mn-cs"/>
              </a:rPr>
              <a:t>GenAI powered solution </a:t>
            </a: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to classify whether its </a:t>
            </a:r>
            <a:r>
              <a:rPr kumimoji="0" lang="en-US" sz="1400" b="1" i="0" u="none" strike="noStrike" kern="0" cap="none" spc="0" normalizeH="0" baseline="0" noProof="0">
                <a:ln>
                  <a:noFill/>
                </a:ln>
                <a:solidFill>
                  <a:schemeClr val="accent4">
                    <a:lumMod val="60000"/>
                    <a:lumOff val="40000"/>
                  </a:schemeClr>
                </a:solidFill>
                <a:effectLst/>
                <a:uLnTx/>
                <a:uFillTx/>
                <a:latin typeface="Bosch Office Sans" pitchFamily="34" charset="0"/>
                <a:ea typeface="+mn-ea"/>
                <a:cs typeface="+mn-cs"/>
              </a:rPr>
              <a:t>functional safety relevant or not</a:t>
            </a: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 The solution also semantically matches the context with the requirements available and extracts the safety requirements.</a:t>
            </a:r>
            <a:endParaRPr kumimoji="0" lang="en-US" sz="1400" b="1" i="0"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23" name="TextBox 22">
            <a:extLst>
              <a:ext uri="{FF2B5EF4-FFF2-40B4-BE49-F238E27FC236}">
                <a16:creationId xmlns:a16="http://schemas.microsoft.com/office/drawing/2014/main" id="{BC6EB759-ED86-D594-4020-9808B62BF467}"/>
              </a:ext>
            </a:extLst>
          </p:cNvPr>
          <p:cNvSpPr txBox="1"/>
          <p:nvPr/>
        </p:nvSpPr>
        <p:spPr>
          <a:xfrm>
            <a:off x="312653" y="2890405"/>
            <a:ext cx="1626754" cy="93287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en-US" sz="1400" i="0" u="none" strike="noStrike" kern="0" cap="none" spc="0" normalizeH="0" baseline="0" noProof="0">
                <a:ln>
                  <a:noFill/>
                </a:ln>
                <a:solidFill>
                  <a:prstClr val="white"/>
                </a:solidFill>
                <a:effectLst/>
                <a:uLnTx/>
                <a:uFillTx/>
                <a:latin typeface="Bosch Office Sans" pitchFamily="34" charset="0"/>
                <a:ea typeface="+mn-ea"/>
                <a:cs typeface="+mn-cs"/>
              </a:rPr>
              <a:t>Reduced the lead time for from </a:t>
            </a:r>
            <a:r>
              <a:rPr kumimoji="0" lang="en-US" sz="1400" b="1" i="0" u="none" strike="noStrike" kern="0" cap="none" spc="0" normalizeH="0" baseline="0" noProof="0">
                <a:ln>
                  <a:noFill/>
                </a:ln>
                <a:solidFill>
                  <a:schemeClr val="accent4">
                    <a:lumMod val="60000"/>
                    <a:lumOff val="40000"/>
                  </a:schemeClr>
                </a:solidFill>
                <a:effectLst/>
                <a:uLnTx/>
                <a:uFillTx/>
                <a:latin typeface="Bosch Office Sans" pitchFamily="34" charset="0"/>
                <a:ea typeface="+mn-ea"/>
                <a:cs typeface="+mn-cs"/>
              </a:rPr>
              <a:t>30hrs to &lt;2hrs</a:t>
            </a:r>
          </a:p>
        </p:txBody>
      </p:sp>
      <p:sp>
        <p:nvSpPr>
          <p:cNvPr id="24" name="TextBox 23">
            <a:extLst>
              <a:ext uri="{FF2B5EF4-FFF2-40B4-BE49-F238E27FC236}">
                <a16:creationId xmlns:a16="http://schemas.microsoft.com/office/drawing/2014/main" id="{5BEB4300-BAD6-42A1-B659-951144C0883F}"/>
              </a:ext>
            </a:extLst>
          </p:cNvPr>
          <p:cNvSpPr txBox="1"/>
          <p:nvPr/>
        </p:nvSpPr>
        <p:spPr>
          <a:xfrm>
            <a:off x="312653" y="3891124"/>
            <a:ext cx="1626754" cy="93287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Helped reduce / eliminate errors </a:t>
            </a:r>
          </a:p>
        </p:txBody>
      </p:sp>
      <p:sp>
        <p:nvSpPr>
          <p:cNvPr id="26" name="TextBox 25">
            <a:extLst>
              <a:ext uri="{FF2B5EF4-FFF2-40B4-BE49-F238E27FC236}">
                <a16:creationId xmlns:a16="http://schemas.microsoft.com/office/drawing/2014/main" id="{5DF8721D-DAEF-B661-9DA6-330FBE941C63}"/>
              </a:ext>
            </a:extLst>
          </p:cNvPr>
          <p:cNvSpPr txBox="1"/>
          <p:nvPr/>
        </p:nvSpPr>
        <p:spPr>
          <a:xfrm>
            <a:off x="3308691" y="2890405"/>
            <a:ext cx="2004839" cy="52322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Bosch Office Sans" pitchFamily="34" charset="0"/>
                <a:ea typeface="+mn-ea"/>
                <a:cs typeface="+mn-cs"/>
              </a:rPr>
              <a:t>Improved productivity and turn around time</a:t>
            </a:r>
          </a:p>
        </p:txBody>
      </p:sp>
      <p:sp>
        <p:nvSpPr>
          <p:cNvPr id="29" name="Rectangle: Rounded Corners 28">
            <a:extLst>
              <a:ext uri="{FF2B5EF4-FFF2-40B4-BE49-F238E27FC236}">
                <a16:creationId xmlns:a16="http://schemas.microsoft.com/office/drawing/2014/main" id="{335F2BED-DD73-4945-D923-2CF8DE2084CE}"/>
              </a:ext>
            </a:extLst>
          </p:cNvPr>
          <p:cNvSpPr/>
          <p:nvPr/>
        </p:nvSpPr>
        <p:spPr>
          <a:xfrm>
            <a:off x="275504" y="5158322"/>
            <a:ext cx="6127031" cy="666409"/>
          </a:xfrm>
          <a:prstGeom prst="roundRect">
            <a:avLst>
              <a:gd name="adj" fmla="val 50000"/>
            </a:avLst>
          </a:prstGeom>
          <a:solidFill>
            <a:schemeClr val="bg1"/>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10" name="Picture 5">
            <a:extLst>
              <a:ext uri="{FF2B5EF4-FFF2-40B4-BE49-F238E27FC236}">
                <a16:creationId xmlns:a16="http://schemas.microsoft.com/office/drawing/2014/main" id="{3645848A-CE62-EC2F-49DE-8E268A18E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171" y="5322959"/>
            <a:ext cx="359663" cy="36576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25D08D46-4185-9BB1-6198-2C89565222CE}"/>
              </a:ext>
            </a:extLst>
          </p:cNvPr>
          <p:cNvSpPr/>
          <p:nvPr/>
        </p:nvSpPr>
        <p:spPr>
          <a:xfrm>
            <a:off x="6705166" y="0"/>
            <a:ext cx="4254789" cy="6170613"/>
          </a:xfrm>
          <a:prstGeom prst="rect">
            <a:avLst/>
          </a:prstGeom>
          <a:solidFill>
            <a:schemeClr val="tx1">
              <a:lumMod val="50000"/>
              <a:lumOff val="50000"/>
              <a:alpha val="50000"/>
            </a:scheme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20" name="Picture 19">
            <a:extLst>
              <a:ext uri="{FF2B5EF4-FFF2-40B4-BE49-F238E27FC236}">
                <a16:creationId xmlns:a16="http://schemas.microsoft.com/office/drawing/2014/main" id="{D8C18E0D-874E-0FA1-A7A6-9CB609C1B4AD}"/>
              </a:ext>
            </a:extLst>
          </p:cNvPr>
          <p:cNvPicPr>
            <a:picLocks noChangeAspect="1"/>
          </p:cNvPicPr>
          <p:nvPr/>
        </p:nvPicPr>
        <p:blipFill>
          <a:blip r:embed="rId5"/>
          <a:stretch>
            <a:fillRect/>
          </a:stretch>
        </p:blipFill>
        <p:spPr>
          <a:xfrm>
            <a:off x="9836600" y="226051"/>
            <a:ext cx="806491" cy="292115"/>
          </a:xfrm>
          <a:prstGeom prst="rect">
            <a:avLst/>
          </a:prstGeom>
        </p:spPr>
      </p:pic>
      <p:pic>
        <p:nvPicPr>
          <p:cNvPr id="2052" name="Picture 4" descr="Down time icon">
            <a:extLst>
              <a:ext uri="{FF2B5EF4-FFF2-40B4-BE49-F238E27FC236}">
                <a16:creationId xmlns:a16="http://schemas.microsoft.com/office/drawing/2014/main" id="{EEFE68E5-93D1-6E46-214F-14C7B292AE83}"/>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2232216" y="2933708"/>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ccess denied icon">
            <a:extLst>
              <a:ext uri="{FF2B5EF4-FFF2-40B4-BE49-F238E27FC236}">
                <a16:creationId xmlns:a16="http://schemas.microsoft.com/office/drawing/2014/main" id="{6E2B2958-5B07-F5F5-4C60-FCBD9DF55DBB}"/>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2229684" y="3891124"/>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0" descr="Productivity icon">
            <a:extLst>
              <a:ext uri="{FF2B5EF4-FFF2-40B4-BE49-F238E27FC236}">
                <a16:creationId xmlns:a16="http://schemas.microsoft.com/office/drawing/2014/main" id="{BC68A79D-F617-10B2-F81C-61F20D3230A3}"/>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5381776" y="2808201"/>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F564332-520C-7327-1B56-4ADF707304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16822" y="5264929"/>
            <a:ext cx="860249" cy="4337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Microsoft Azure - Wikipedia">
            <a:extLst>
              <a:ext uri="{FF2B5EF4-FFF2-40B4-BE49-F238E27FC236}">
                <a16:creationId xmlns:a16="http://schemas.microsoft.com/office/drawing/2014/main" id="{1BC9C0FD-685E-629C-E10B-B8B23D302F6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56142" y="5264929"/>
            <a:ext cx="433741" cy="43374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0F764080-BFB5-66E7-3C72-F0BF05AEFB3C}"/>
              </a:ext>
            </a:extLst>
          </p:cNvPr>
          <p:cNvPicPr>
            <a:picLocks noChangeAspect="1"/>
          </p:cNvPicPr>
          <p:nvPr/>
        </p:nvPicPr>
        <p:blipFill>
          <a:blip r:embed="rId11"/>
          <a:stretch>
            <a:fillRect/>
          </a:stretch>
        </p:blipFill>
        <p:spPr>
          <a:xfrm>
            <a:off x="4183852" y="5215006"/>
            <a:ext cx="652345" cy="433740"/>
          </a:xfrm>
          <a:prstGeom prst="rect">
            <a:avLst/>
          </a:prstGeom>
        </p:spPr>
      </p:pic>
      <p:pic>
        <p:nvPicPr>
          <p:cNvPr id="25" name="Picture 2" descr="Brand assets - Hugging Face">
            <a:extLst>
              <a:ext uri="{FF2B5EF4-FFF2-40B4-BE49-F238E27FC236}">
                <a16:creationId xmlns:a16="http://schemas.microsoft.com/office/drawing/2014/main" id="{A47AE73C-78D2-5C00-3A93-C5A2250631D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4691" y="5215006"/>
            <a:ext cx="568492" cy="56849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4CCE0B6D-22A3-21ED-9887-58B44ACFFD77}"/>
              </a:ext>
            </a:extLst>
          </p:cNvPr>
          <p:cNvGrpSpPr/>
          <p:nvPr/>
        </p:nvGrpSpPr>
        <p:grpSpPr>
          <a:xfrm>
            <a:off x="10206361" y="5393268"/>
            <a:ext cx="786942" cy="757568"/>
            <a:chOff x="10206361" y="5393268"/>
            <a:chExt cx="786942" cy="757568"/>
          </a:xfrm>
        </p:grpSpPr>
        <p:sp>
          <p:nvSpPr>
            <p:cNvPr id="5" name="Rectangle 4">
              <a:extLst>
                <a:ext uri="{FF2B5EF4-FFF2-40B4-BE49-F238E27FC236}">
                  <a16:creationId xmlns:a16="http://schemas.microsoft.com/office/drawing/2014/main" id="{C739B7A1-E20B-6EEB-DBD7-08EB3DAF1C7D}"/>
                </a:ext>
              </a:extLst>
            </p:cNvPr>
            <p:cNvSpPr/>
            <p:nvPr/>
          </p:nvSpPr>
          <p:spPr>
            <a:xfrm>
              <a:off x="10206361" y="5393268"/>
              <a:ext cx="738149" cy="737792"/>
            </a:xfrm>
            <a:prstGeom prst="rect">
              <a:avLst/>
            </a:prstGeom>
            <a:solidFill>
              <a:schemeClr val="bg1">
                <a:lumMod val="95000"/>
                <a:alpha val="68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7" name="Picture 6">
              <a:hlinkClick r:id="rId13"/>
              <a:extLst>
                <a:ext uri="{FF2B5EF4-FFF2-40B4-BE49-F238E27FC236}">
                  <a16:creationId xmlns:a16="http://schemas.microsoft.com/office/drawing/2014/main" id="{E9DD036E-9973-B8ED-210F-F1B7F92A6F57}"/>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55511" y="5413044"/>
              <a:ext cx="737792" cy="737792"/>
            </a:xfrm>
            <a:prstGeom prst="rect">
              <a:avLst/>
            </a:prstGeom>
          </p:spPr>
        </p:pic>
      </p:grpSp>
    </p:spTree>
    <p:extLst>
      <p:ext uri="{BB962C8B-B14F-4D97-AF65-F5344CB8AC3E}">
        <p14:creationId xmlns:p14="http://schemas.microsoft.com/office/powerpoint/2010/main" val="3455630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E5E89D1-37E2-FB97-9DCB-40D956D60773}"/>
              </a:ext>
            </a:extLst>
          </p:cNvPr>
          <p:cNvSpPr/>
          <p:nvPr/>
        </p:nvSpPr>
        <p:spPr>
          <a:xfrm>
            <a:off x="2394371" y="4469249"/>
            <a:ext cx="8369629" cy="1171349"/>
          </a:xfrm>
          <a:prstGeom prst="rect">
            <a:avLst/>
          </a:prstGeom>
          <a:solidFill>
            <a:srgbClr val="FFFFFF">
              <a:alpha val="0"/>
            </a:srgbClr>
          </a:solidFill>
          <a:ln w="28575">
            <a:solidFill>
              <a:srgbClr val="00838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pic>
        <p:nvPicPr>
          <p:cNvPr id="138" name="Picture 137">
            <a:extLst>
              <a:ext uri="{FF2B5EF4-FFF2-40B4-BE49-F238E27FC236}">
                <a16:creationId xmlns:a16="http://schemas.microsoft.com/office/drawing/2014/main" id="{11A791B8-214D-34A2-068D-7C10FDE5AF5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9938" b="89441" l="5112" r="99361">
                        <a14:foregroundMark x1="18530" y1="36025" x2="8946" y2="62733"/>
                        <a14:foregroundMark x1="8946" y1="62733" x2="47284" y2="71429"/>
                        <a14:foregroundMark x1="47284" y1="71429" x2="93291" y2="61491"/>
                        <a14:foregroundMark x1="93291" y1="61491" x2="80831" y2="37267"/>
                        <a14:foregroundMark x1="80831" y1="37267" x2="15655" y2="38509"/>
                        <a14:foregroundMark x1="15655" y1="38509" x2="14696" y2="37888"/>
                        <a14:foregroundMark x1="13099" y1="37888" x2="45687" y2="68944"/>
                        <a14:foregroundMark x1="45687" y1="68944" x2="85304" y2="60870"/>
                        <a14:foregroundMark x1="85304" y1="60870" x2="61342" y2="37267"/>
                        <a14:foregroundMark x1="61342" y1="37267" x2="12141" y2="34783"/>
                        <a14:foregroundMark x1="67732" y1="43478" x2="66134" y2="63354"/>
                        <a14:foregroundMark x1="66454" y1="53416" x2="62300" y2="56522"/>
                        <a14:foregroundMark x1="65495" y1="50311" x2="45687" y2="49689"/>
                        <a14:foregroundMark x1="45687" y1="49689" x2="64856" y2="44720"/>
                        <a14:foregroundMark x1="64856" y1="44720" x2="64856" y2="44720"/>
                        <a14:foregroundMark x1="88179" y1="47205" x2="43770" y2="58385"/>
                        <a14:foregroundMark x1="43770" y1="58385" x2="50799" y2="44720"/>
                        <a14:foregroundMark x1="36102" y1="47205" x2="36102" y2="56522"/>
                        <a14:foregroundMark x1="41214" y1="46584" x2="41534" y2="57143"/>
                        <a14:foregroundMark x1="5431" y1="46584" x2="7987" y2="65839"/>
                        <a14:foregroundMark x1="8307" y1="47826" x2="7987" y2="54658"/>
                        <a14:foregroundMark x1="10224" y1="41615" x2="8307" y2="39130"/>
                        <a14:foregroundMark x1="84665" y1="37888" x2="92971" y2="48447"/>
                        <a14:foregroundMark x1="86581" y1="34161" x2="91374" y2="56522"/>
                        <a14:foregroundMark x1="91054" y1="37888" x2="91374" y2="62112"/>
                        <a14:foregroundMark x1="92332" y1="64596" x2="93610" y2="63354"/>
                        <a14:foregroundMark x1="89457" y1="34783" x2="88179" y2="60870"/>
                        <a14:foregroundMark x1="92971" y1="47826" x2="92013" y2="63975"/>
                        <a14:foregroundMark x1="92013" y1="34783" x2="91054" y2="63354"/>
                        <a14:foregroundMark x1="90415" y1="60870" x2="95847" y2="59627"/>
                        <a14:foregroundMark x1="96166" y1="54658" x2="95208" y2="65839"/>
                        <a14:foregroundMark x1="10543" y1="34161" x2="13099" y2="65839"/>
                        <a14:foregroundMark x1="13099" y1="65839" x2="6390" y2="37267"/>
                        <a14:foregroundMark x1="17252" y1="49689" x2="16933" y2="62112"/>
                        <a14:foregroundMark x1="18530" y1="53416" x2="18850" y2="60248"/>
                        <a14:foregroundMark x1="19808" y1="44099" x2="18530" y2="45342"/>
                        <a14:foregroundMark x1="90415" y1="35404" x2="96166" y2="31677"/>
                        <a14:foregroundMark x1="93930" y1="36025" x2="97125" y2="35404"/>
                        <a14:foregroundMark x1="93610" y1="35404" x2="92652" y2="34783"/>
                        <a14:foregroundMark x1="93610" y1="34783" x2="97125" y2="35404"/>
                        <a14:foregroundMark x1="92971" y1="41615" x2="97444" y2="43478"/>
                        <a14:foregroundMark x1="90415" y1="42236" x2="95527" y2="60248"/>
                        <a14:foregroundMark x1="96805" y1="37888" x2="99361" y2="39130"/>
                        <a14:foregroundMark x1="94249" y1="43478" x2="97125" y2="44720"/>
                        <a14:foregroundMark x1="89776" y1="37267" x2="92332" y2="38509"/>
                        <a14:foregroundMark x1="89137" y1="39130" x2="92971" y2="37888"/>
                        <a14:foregroundMark x1="89137" y1="34161" x2="89137" y2="34161"/>
                        <a14:foregroundMark x1="89776" y1="34161" x2="92013" y2="35404"/>
                        <a14:foregroundMark x1="90415" y1="37267" x2="98403" y2="43478"/>
                        <a14:foregroundMark x1="97444" y1="44099" x2="97125" y2="44099"/>
                        <a14:foregroundMark x1="96166" y1="44099" x2="95208" y2="52795"/>
                        <a14:foregroundMark x1="93930" y1="50932" x2="93930" y2="50932"/>
                        <a14:foregroundMark x1="94249" y1="50932" x2="94249" y2="50932"/>
                      </a14:backgroundRemoval>
                    </a14:imgEffect>
                  </a14:imgLayer>
                </a14:imgProps>
              </a:ext>
              <a:ext uri="{28A0092B-C50C-407E-A947-70E740481C1C}">
                <a14:useLocalDpi xmlns:a14="http://schemas.microsoft.com/office/drawing/2010/main" val="0"/>
              </a:ext>
            </a:extLst>
          </a:blip>
          <a:srcRect t="22917" b="20280"/>
          <a:stretch/>
        </p:blipFill>
        <p:spPr>
          <a:xfrm>
            <a:off x="8192909" y="5318983"/>
            <a:ext cx="1242951" cy="335598"/>
          </a:xfrm>
          <a:prstGeom prst="rect">
            <a:avLst/>
          </a:prstGeom>
        </p:spPr>
      </p:pic>
      <p:pic>
        <p:nvPicPr>
          <p:cNvPr id="79" name="Picture 2" descr="Company Profile for HAVI | Business Wire">
            <a:extLst>
              <a:ext uri="{FF2B5EF4-FFF2-40B4-BE49-F238E27FC236}">
                <a16:creationId xmlns:a16="http://schemas.microsoft.com/office/drawing/2014/main" id="{B80B88E5-5FEB-FE90-02E0-055718C808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99893" y="5362056"/>
            <a:ext cx="481550" cy="24077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FEA9E6FD-FF96-5DF2-AB0D-560807F60C9D}"/>
              </a:ext>
            </a:extLst>
          </p:cNvPr>
          <p:cNvSpPr>
            <a:spLocks noGrp="1"/>
          </p:cNvSpPr>
          <p:nvPr>
            <p:ph type="body" sz="quarter" idx="15"/>
          </p:nvPr>
        </p:nvSpPr>
        <p:spPr/>
        <p:txBody>
          <a:bodyPr/>
          <a:lstStyle/>
          <a:p>
            <a:r>
              <a:rPr lang="en-US" b="1">
                <a:solidFill>
                  <a:srgbClr val="BC1C82"/>
                </a:solidFill>
              </a:rPr>
              <a:t>Data and Applied Sciences</a:t>
            </a:r>
          </a:p>
        </p:txBody>
      </p:sp>
      <p:sp>
        <p:nvSpPr>
          <p:cNvPr id="4" name="Slide Number Placeholder 3">
            <a:extLst>
              <a:ext uri="{FF2B5EF4-FFF2-40B4-BE49-F238E27FC236}">
                <a16:creationId xmlns:a16="http://schemas.microsoft.com/office/drawing/2014/main" id="{DAC2795A-7956-3961-1922-F049BAECC80D}"/>
              </a:ext>
            </a:extLst>
          </p:cNvPr>
          <p:cNvSpPr>
            <a:spLocks noGrp="1"/>
          </p:cNvSpPr>
          <p:nvPr>
            <p:ph type="sldNum" sz="quarter" idx="12"/>
          </p:nvPr>
        </p:nvSpPr>
        <p:spPr/>
        <p:txBody>
          <a:bodyPr/>
          <a:lstStyle/>
          <a:p>
            <a:fld id="{4898AEC0-503E-4FA4-859C-D0F72D6E3F79}" type="slidenum">
              <a:rPr lang="en-US" noProof="1" smtClean="0"/>
              <a:pPr/>
              <a:t>2</a:t>
            </a:fld>
            <a:endParaRPr lang="en-US" noProof="1"/>
          </a:p>
        </p:txBody>
      </p:sp>
      <p:grpSp>
        <p:nvGrpSpPr>
          <p:cNvPr id="7" name="Group 6">
            <a:extLst>
              <a:ext uri="{FF2B5EF4-FFF2-40B4-BE49-F238E27FC236}">
                <a16:creationId xmlns:a16="http://schemas.microsoft.com/office/drawing/2014/main" id="{F0526CCF-831F-DBC0-777C-A3AC6EC2FE67}"/>
              </a:ext>
            </a:extLst>
          </p:cNvPr>
          <p:cNvGrpSpPr/>
          <p:nvPr/>
        </p:nvGrpSpPr>
        <p:grpSpPr>
          <a:xfrm>
            <a:off x="196478" y="1861732"/>
            <a:ext cx="2101866" cy="534857"/>
            <a:chOff x="218372" y="2069080"/>
            <a:chExt cx="2336082" cy="594458"/>
          </a:xfrm>
        </p:grpSpPr>
        <p:sp>
          <p:nvSpPr>
            <p:cNvPr id="8" name="Rectangle: Rounded Corners 7">
              <a:extLst>
                <a:ext uri="{FF2B5EF4-FFF2-40B4-BE49-F238E27FC236}">
                  <a16:creationId xmlns:a16="http://schemas.microsoft.com/office/drawing/2014/main" id="{0121D896-D729-CE83-7374-7D0289CE2F24}"/>
                </a:ext>
              </a:extLst>
            </p:cNvPr>
            <p:cNvSpPr/>
            <p:nvPr/>
          </p:nvSpPr>
          <p:spPr>
            <a:xfrm>
              <a:off x="218372" y="2069080"/>
              <a:ext cx="2336082" cy="594458"/>
            </a:xfrm>
            <a:prstGeom prst="roundRect">
              <a:avLst/>
            </a:prstGeom>
            <a:solidFill>
              <a:srgbClr val="C00C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0198" fontAlgn="auto">
                <a:spcBef>
                  <a:spcPts val="0"/>
                </a:spcBef>
                <a:spcAft>
                  <a:spcPts val="0"/>
                </a:spcAft>
                <a:defRPr/>
              </a:pPr>
              <a:endParaRPr lang="en-US" sz="900">
                <a:solidFill>
                  <a:prstClr val="white"/>
                </a:solidFill>
                <a:latin typeface="Bosch Office Sans"/>
              </a:endParaRPr>
            </a:p>
          </p:txBody>
        </p:sp>
        <p:sp>
          <p:nvSpPr>
            <p:cNvPr id="9" name="TextBox 8">
              <a:extLst>
                <a:ext uri="{FF2B5EF4-FFF2-40B4-BE49-F238E27FC236}">
                  <a16:creationId xmlns:a16="http://schemas.microsoft.com/office/drawing/2014/main" id="{38F3762F-905F-4303-CCCB-8B9B0F01D9C8}"/>
                </a:ext>
              </a:extLst>
            </p:cNvPr>
            <p:cNvSpPr txBox="1"/>
            <p:nvPr>
              <p:custDataLst>
                <p:tags r:id="rId7"/>
              </p:custDataLst>
            </p:nvPr>
          </p:nvSpPr>
          <p:spPr>
            <a:xfrm>
              <a:off x="829409" y="2199150"/>
              <a:ext cx="742277" cy="344263"/>
            </a:xfrm>
            <a:prstGeom prst="rect">
              <a:avLst/>
            </a:prstGeom>
            <a:noFill/>
          </p:spPr>
          <p:txBody>
            <a:bodyPr wrap="square" lIns="0" tIns="0" rIns="0" bIns="0" rtlCol="0" anchor="ctr">
              <a:noAutofit/>
            </a:bodyPr>
            <a:lstStyle/>
            <a:p>
              <a:pPr marL="203992" indent="-203992" algn="ctr" defTabSz="740198" fontAlgn="auto">
                <a:spcBef>
                  <a:spcPts val="405"/>
                </a:spcBef>
                <a:spcAft>
                  <a:spcPts val="0"/>
                </a:spcAft>
                <a:defRPr/>
              </a:pPr>
              <a:r>
                <a:rPr lang="en-GB" sz="2159" b="1" kern="0">
                  <a:solidFill>
                    <a:prstClr val="white"/>
                  </a:solidFill>
                  <a:latin typeface="Bosch Office Sans"/>
                </a:rPr>
                <a:t>250+</a:t>
              </a:r>
            </a:p>
          </p:txBody>
        </p:sp>
        <p:pic>
          <p:nvPicPr>
            <p:cNvPr id="10" name="Graphic 9" descr="Bar graph with upward trend with solid fill">
              <a:extLst>
                <a:ext uri="{FF2B5EF4-FFF2-40B4-BE49-F238E27FC236}">
                  <a16:creationId xmlns:a16="http://schemas.microsoft.com/office/drawing/2014/main" id="{343BF003-CCE9-15CD-44A6-531A2A26B07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7778" y="2181708"/>
              <a:ext cx="392804" cy="365760"/>
            </a:xfrm>
            <a:prstGeom prst="rect">
              <a:avLst/>
            </a:prstGeom>
          </p:spPr>
        </p:pic>
      </p:grpSp>
      <p:sp>
        <p:nvSpPr>
          <p:cNvPr id="11" name="Rectangle: Rounded Corners 10">
            <a:extLst>
              <a:ext uri="{FF2B5EF4-FFF2-40B4-BE49-F238E27FC236}">
                <a16:creationId xmlns:a16="http://schemas.microsoft.com/office/drawing/2014/main" id="{236319F6-4E3D-7BA2-2587-7BE96DCA9273}"/>
              </a:ext>
            </a:extLst>
          </p:cNvPr>
          <p:cNvSpPr/>
          <p:nvPr/>
        </p:nvSpPr>
        <p:spPr>
          <a:xfrm>
            <a:off x="196477" y="715421"/>
            <a:ext cx="2101862" cy="491617"/>
          </a:xfrm>
          <a:prstGeom prst="roundRect">
            <a:avLst/>
          </a:prstGeom>
          <a:solidFill>
            <a:srgbClr val="C00C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0198" fontAlgn="auto">
              <a:spcBef>
                <a:spcPts val="0"/>
              </a:spcBef>
              <a:spcAft>
                <a:spcPts val="0"/>
              </a:spcAft>
              <a:defRPr/>
            </a:pPr>
            <a:endParaRPr lang="en-US" sz="900">
              <a:solidFill>
                <a:prstClr val="white"/>
              </a:solidFill>
              <a:latin typeface="Bosch Office Sans"/>
            </a:endParaRPr>
          </a:p>
        </p:txBody>
      </p:sp>
      <p:grpSp>
        <p:nvGrpSpPr>
          <p:cNvPr id="12" name="Group 11">
            <a:extLst>
              <a:ext uri="{FF2B5EF4-FFF2-40B4-BE49-F238E27FC236}">
                <a16:creationId xmlns:a16="http://schemas.microsoft.com/office/drawing/2014/main" id="{147B9F3A-7C21-1A89-8A52-0302779B8BB2}"/>
              </a:ext>
            </a:extLst>
          </p:cNvPr>
          <p:cNvGrpSpPr/>
          <p:nvPr/>
        </p:nvGrpSpPr>
        <p:grpSpPr>
          <a:xfrm>
            <a:off x="196475" y="2505795"/>
            <a:ext cx="2101864" cy="491617"/>
            <a:chOff x="218369" y="2784912"/>
            <a:chExt cx="2336080" cy="546399"/>
          </a:xfrm>
        </p:grpSpPr>
        <p:sp>
          <p:nvSpPr>
            <p:cNvPr id="13" name="Rectangle: Rounded Corners 12">
              <a:extLst>
                <a:ext uri="{FF2B5EF4-FFF2-40B4-BE49-F238E27FC236}">
                  <a16:creationId xmlns:a16="http://schemas.microsoft.com/office/drawing/2014/main" id="{8E67A453-872C-6005-31B6-25F2DE19F5AB}"/>
                </a:ext>
              </a:extLst>
            </p:cNvPr>
            <p:cNvSpPr/>
            <p:nvPr/>
          </p:nvSpPr>
          <p:spPr>
            <a:xfrm>
              <a:off x="218369" y="2784912"/>
              <a:ext cx="2336080" cy="546399"/>
            </a:xfrm>
            <a:prstGeom prst="roundRect">
              <a:avLst/>
            </a:prstGeom>
            <a:solidFill>
              <a:srgbClr val="008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0198" fontAlgn="auto">
                <a:spcBef>
                  <a:spcPts val="0"/>
                </a:spcBef>
                <a:spcAft>
                  <a:spcPts val="0"/>
                </a:spcAft>
                <a:defRPr/>
              </a:pPr>
              <a:endParaRPr lang="en-US" sz="900">
                <a:solidFill>
                  <a:srgbClr val="008380"/>
                </a:solidFill>
                <a:latin typeface="Bosch Office Sans"/>
              </a:endParaRPr>
            </a:p>
          </p:txBody>
        </p:sp>
        <p:sp>
          <p:nvSpPr>
            <p:cNvPr id="14" name="TextBox 13">
              <a:extLst>
                <a:ext uri="{FF2B5EF4-FFF2-40B4-BE49-F238E27FC236}">
                  <a16:creationId xmlns:a16="http://schemas.microsoft.com/office/drawing/2014/main" id="{13148D6E-0549-F106-9F79-1D3D78B1C12C}"/>
                </a:ext>
              </a:extLst>
            </p:cNvPr>
            <p:cNvSpPr txBox="1"/>
            <p:nvPr>
              <p:custDataLst>
                <p:tags r:id="rId6"/>
              </p:custDataLst>
            </p:nvPr>
          </p:nvSpPr>
          <p:spPr>
            <a:xfrm>
              <a:off x="822205" y="2947555"/>
              <a:ext cx="819580" cy="219734"/>
            </a:xfrm>
            <a:prstGeom prst="rect">
              <a:avLst/>
            </a:prstGeom>
            <a:solidFill>
              <a:srgbClr val="008380"/>
            </a:solidFill>
          </p:spPr>
          <p:txBody>
            <a:bodyPr wrap="square" lIns="0" tIns="0" rIns="0" bIns="0" rtlCol="0" anchor="ctr">
              <a:noAutofit/>
            </a:bodyPr>
            <a:lstStyle/>
            <a:p>
              <a:pPr marL="203992" indent="-203992" algn="ctr" defTabSz="740198" fontAlgn="auto">
                <a:spcBef>
                  <a:spcPts val="405"/>
                </a:spcBef>
                <a:spcAft>
                  <a:spcPts val="0"/>
                </a:spcAft>
                <a:defRPr/>
              </a:pPr>
              <a:r>
                <a:rPr lang="en-GB" sz="2159" b="1" kern="0">
                  <a:solidFill>
                    <a:prstClr val="white"/>
                  </a:solidFill>
                  <a:latin typeface="Bosch Office Sans"/>
                </a:rPr>
                <a:t>450+</a:t>
              </a:r>
            </a:p>
          </p:txBody>
        </p:sp>
        <p:pic>
          <p:nvPicPr>
            <p:cNvPr id="15" name="Picture 14">
              <a:extLst>
                <a:ext uri="{FF2B5EF4-FFF2-40B4-BE49-F238E27FC236}">
                  <a16:creationId xmlns:a16="http://schemas.microsoft.com/office/drawing/2014/main" id="{F8C31DEB-F0D4-037C-7EE8-5E0530D5904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38206" y="2872605"/>
              <a:ext cx="411949" cy="365760"/>
            </a:xfrm>
            <a:prstGeom prst="rect">
              <a:avLst/>
            </a:prstGeom>
            <a:solidFill>
              <a:srgbClr val="008380"/>
            </a:solidFill>
          </p:spPr>
        </p:pic>
      </p:grpSp>
      <p:grpSp>
        <p:nvGrpSpPr>
          <p:cNvPr id="16" name="Group 15">
            <a:extLst>
              <a:ext uri="{FF2B5EF4-FFF2-40B4-BE49-F238E27FC236}">
                <a16:creationId xmlns:a16="http://schemas.microsoft.com/office/drawing/2014/main" id="{3154748E-24D8-9910-2168-8F39BBAD9CBE}"/>
              </a:ext>
            </a:extLst>
          </p:cNvPr>
          <p:cNvGrpSpPr/>
          <p:nvPr/>
        </p:nvGrpSpPr>
        <p:grpSpPr>
          <a:xfrm>
            <a:off x="196477" y="3634419"/>
            <a:ext cx="2101863" cy="491617"/>
            <a:chOff x="218371" y="4039302"/>
            <a:chExt cx="2336079" cy="546399"/>
          </a:xfrm>
        </p:grpSpPr>
        <p:sp>
          <p:nvSpPr>
            <p:cNvPr id="17" name="Rectangle: Rounded Corners 16">
              <a:extLst>
                <a:ext uri="{FF2B5EF4-FFF2-40B4-BE49-F238E27FC236}">
                  <a16:creationId xmlns:a16="http://schemas.microsoft.com/office/drawing/2014/main" id="{023E5F10-DD43-9C6C-6473-3BEC889913EF}"/>
                </a:ext>
              </a:extLst>
            </p:cNvPr>
            <p:cNvSpPr/>
            <p:nvPr/>
          </p:nvSpPr>
          <p:spPr>
            <a:xfrm>
              <a:off x="218371" y="4039302"/>
              <a:ext cx="2336079" cy="546399"/>
            </a:xfrm>
            <a:prstGeom prst="roundRect">
              <a:avLst/>
            </a:prstGeom>
            <a:solidFill>
              <a:srgbClr val="008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0198" fontAlgn="auto">
                <a:spcBef>
                  <a:spcPts val="0"/>
                </a:spcBef>
                <a:spcAft>
                  <a:spcPts val="0"/>
                </a:spcAft>
                <a:defRPr/>
              </a:pPr>
              <a:endParaRPr lang="en-US" sz="900">
                <a:solidFill>
                  <a:prstClr val="white"/>
                </a:solidFill>
                <a:latin typeface="Bosch Office Sans"/>
              </a:endParaRPr>
            </a:p>
          </p:txBody>
        </p:sp>
        <p:sp>
          <p:nvSpPr>
            <p:cNvPr id="18" name="TextBox 17">
              <a:extLst>
                <a:ext uri="{FF2B5EF4-FFF2-40B4-BE49-F238E27FC236}">
                  <a16:creationId xmlns:a16="http://schemas.microsoft.com/office/drawing/2014/main" id="{0A6D3B3F-D6CC-539C-A9FF-E8B8ABD4EBD9}"/>
                </a:ext>
              </a:extLst>
            </p:cNvPr>
            <p:cNvSpPr txBox="1"/>
            <p:nvPr>
              <p:custDataLst>
                <p:tags r:id="rId5"/>
              </p:custDataLst>
            </p:nvPr>
          </p:nvSpPr>
          <p:spPr>
            <a:xfrm>
              <a:off x="742956" y="4115542"/>
              <a:ext cx="915179" cy="367790"/>
            </a:xfrm>
            <a:prstGeom prst="rect">
              <a:avLst/>
            </a:prstGeom>
            <a:noFill/>
          </p:spPr>
          <p:txBody>
            <a:bodyPr wrap="square" lIns="0" tIns="0" rIns="0" bIns="0" rtlCol="0" anchor="ctr">
              <a:noAutofit/>
            </a:bodyPr>
            <a:lstStyle/>
            <a:p>
              <a:pPr marL="203992" indent="-203992" algn="ctr" defTabSz="740198" fontAlgn="auto">
                <a:spcBef>
                  <a:spcPts val="405"/>
                </a:spcBef>
                <a:spcAft>
                  <a:spcPts val="0"/>
                </a:spcAft>
                <a:defRPr/>
              </a:pPr>
              <a:r>
                <a:rPr lang="en-GB" sz="2159" b="1" kern="0">
                  <a:solidFill>
                    <a:prstClr val="white"/>
                  </a:solidFill>
                  <a:latin typeface="Bosch Office Sans"/>
                </a:rPr>
                <a:t>47+</a:t>
              </a:r>
            </a:p>
          </p:txBody>
        </p:sp>
      </p:grpSp>
      <p:sp>
        <p:nvSpPr>
          <p:cNvPr id="20" name="Rectangle 19">
            <a:extLst>
              <a:ext uri="{FF2B5EF4-FFF2-40B4-BE49-F238E27FC236}">
                <a16:creationId xmlns:a16="http://schemas.microsoft.com/office/drawing/2014/main" id="{12184C75-A907-E09A-51FE-96BC551B88A1}"/>
              </a:ext>
            </a:extLst>
          </p:cNvPr>
          <p:cNvSpPr/>
          <p:nvPr/>
        </p:nvSpPr>
        <p:spPr>
          <a:xfrm>
            <a:off x="196474" y="4467208"/>
            <a:ext cx="2103024" cy="1168265"/>
          </a:xfrm>
          <a:prstGeom prst="rect">
            <a:avLst/>
          </a:prstGeom>
          <a:solidFill>
            <a:srgbClr val="FFFFFF">
              <a:alpha val="0"/>
            </a:srgbClr>
          </a:solidFill>
          <a:ln w="28575">
            <a:solidFill>
              <a:srgbClr val="BD0F7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DFF7856A-D59B-1BEC-97D3-5F29801E88F2}"/>
              </a:ext>
            </a:extLst>
          </p:cNvPr>
          <p:cNvSpPr/>
          <p:nvPr/>
        </p:nvSpPr>
        <p:spPr>
          <a:xfrm>
            <a:off x="2530913" y="4242740"/>
            <a:ext cx="785401" cy="335149"/>
          </a:xfrm>
          <a:prstGeom prst="rect">
            <a:avLst/>
          </a:prstGeom>
          <a:solidFill>
            <a:srgbClr val="008380"/>
          </a:solidFill>
          <a:ln w="28575">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defTabSz="740198" fontAlgn="auto">
              <a:spcBef>
                <a:spcPts val="0"/>
              </a:spcBef>
              <a:spcAft>
                <a:spcPts val="0"/>
              </a:spcAft>
              <a:defRPr/>
            </a:pPr>
            <a:r>
              <a:rPr lang="en-US" sz="1080">
                <a:solidFill>
                  <a:prstClr val="white"/>
                </a:solidFill>
                <a:latin typeface="Bosch Sans Bold" panose="020B0704020202020204" pitchFamily="34" charset="0"/>
              </a:rPr>
              <a:t>Clients</a:t>
            </a:r>
          </a:p>
        </p:txBody>
      </p:sp>
      <p:sp>
        <p:nvSpPr>
          <p:cNvPr id="23" name="Rectangle 22">
            <a:extLst>
              <a:ext uri="{FF2B5EF4-FFF2-40B4-BE49-F238E27FC236}">
                <a16:creationId xmlns:a16="http://schemas.microsoft.com/office/drawing/2014/main" id="{1CFE5632-BFC1-5D9D-CF5F-7413FB8C4E1E}"/>
              </a:ext>
            </a:extLst>
          </p:cNvPr>
          <p:cNvSpPr/>
          <p:nvPr/>
        </p:nvSpPr>
        <p:spPr>
          <a:xfrm>
            <a:off x="314568" y="4248437"/>
            <a:ext cx="1005840" cy="335917"/>
          </a:xfrm>
          <a:prstGeom prst="rect">
            <a:avLst/>
          </a:prstGeom>
          <a:solidFill>
            <a:srgbClr val="BD0F79"/>
          </a:solidFill>
          <a:ln w="28575">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defTabSz="740198" fontAlgn="auto">
              <a:spcBef>
                <a:spcPts val="0"/>
              </a:spcBef>
              <a:spcAft>
                <a:spcPts val="0"/>
              </a:spcAft>
              <a:defRPr/>
            </a:pPr>
            <a:r>
              <a:rPr lang="en-US" sz="1080">
                <a:solidFill>
                  <a:prstClr val="white"/>
                </a:solidFill>
                <a:latin typeface="Bosch Sans Bold" panose="020B0704020202020204" pitchFamily="34" charset="0"/>
              </a:rPr>
              <a:t>Partners</a:t>
            </a:r>
          </a:p>
        </p:txBody>
      </p:sp>
      <p:pic>
        <p:nvPicPr>
          <p:cNvPr id="24" name="Picture 23">
            <a:extLst>
              <a:ext uri="{FF2B5EF4-FFF2-40B4-BE49-F238E27FC236}">
                <a16:creationId xmlns:a16="http://schemas.microsoft.com/office/drawing/2014/main" id="{FDC13B52-FBF4-AA08-A704-B4AC1377FAC9}"/>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2401027" y="4528814"/>
            <a:ext cx="632438" cy="700635"/>
          </a:xfrm>
          <a:prstGeom prst="rect">
            <a:avLst/>
          </a:prstGeom>
        </p:spPr>
      </p:pic>
      <p:pic>
        <p:nvPicPr>
          <p:cNvPr id="26" name="Picture 25">
            <a:extLst>
              <a:ext uri="{FF2B5EF4-FFF2-40B4-BE49-F238E27FC236}">
                <a16:creationId xmlns:a16="http://schemas.microsoft.com/office/drawing/2014/main" id="{09A74D7A-66B6-379F-97CE-2175B022A16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409761" y="4517255"/>
            <a:ext cx="399192" cy="399192"/>
          </a:xfrm>
          <a:prstGeom prst="rect">
            <a:avLst/>
          </a:prstGeom>
        </p:spPr>
      </p:pic>
      <p:pic>
        <p:nvPicPr>
          <p:cNvPr id="27" name="Picture 26">
            <a:extLst>
              <a:ext uri="{FF2B5EF4-FFF2-40B4-BE49-F238E27FC236}">
                <a16:creationId xmlns:a16="http://schemas.microsoft.com/office/drawing/2014/main" id="{148794EA-C301-1D7B-33E4-86399AB39CE5}"/>
              </a:ext>
            </a:extLst>
          </p:cNvPr>
          <p:cNvPicPr>
            <a:picLocks noChangeAspect="1"/>
          </p:cNvPicPr>
          <p:nvPr/>
        </p:nvPicPr>
        <p:blipFill>
          <a:blip r:embed="rId17"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48609" y="4856176"/>
            <a:ext cx="489216" cy="489216"/>
          </a:xfrm>
          <a:prstGeom prst="rect">
            <a:avLst/>
          </a:prstGeom>
        </p:spPr>
      </p:pic>
      <p:pic>
        <p:nvPicPr>
          <p:cNvPr id="28" name="Picture 27">
            <a:extLst>
              <a:ext uri="{FF2B5EF4-FFF2-40B4-BE49-F238E27FC236}">
                <a16:creationId xmlns:a16="http://schemas.microsoft.com/office/drawing/2014/main" id="{A25B7AED-002E-33E2-D768-DA4F2B135C39}"/>
              </a:ext>
            </a:extLst>
          </p:cNvPr>
          <p:cNvPicPr>
            <a:picLocks noChangeAspect="1"/>
          </p:cNvPicPr>
          <p:nvPr/>
        </p:nvPicPr>
        <p:blipFill>
          <a:blip r:embed="rId18">
            <a:clrChange>
              <a:clrFrom>
                <a:srgbClr val="F7F7F7"/>
              </a:clrFrom>
              <a:clrTo>
                <a:srgbClr val="F7F7F7">
                  <a:alpha val="0"/>
                </a:srgbClr>
              </a:clrTo>
            </a:clrChange>
          </a:blip>
          <a:stretch>
            <a:fillRect/>
          </a:stretch>
        </p:blipFill>
        <p:spPr>
          <a:xfrm>
            <a:off x="7001240" y="4530472"/>
            <a:ext cx="828670" cy="236810"/>
          </a:xfrm>
          <a:prstGeom prst="rect">
            <a:avLst/>
          </a:prstGeom>
        </p:spPr>
      </p:pic>
      <p:pic>
        <p:nvPicPr>
          <p:cNvPr id="30" name="Picture 29">
            <a:extLst>
              <a:ext uri="{FF2B5EF4-FFF2-40B4-BE49-F238E27FC236}">
                <a16:creationId xmlns:a16="http://schemas.microsoft.com/office/drawing/2014/main" id="{593B4ECC-AAEA-EF62-8944-5322CEF8C54C}"/>
              </a:ext>
            </a:extLst>
          </p:cNvPr>
          <p:cNvPicPr>
            <a:picLocks noChangeAspect="1"/>
          </p:cNvPicPr>
          <p:nvPr/>
        </p:nvPicPr>
        <p:blipFill>
          <a:blip r:embed="rId19"/>
          <a:stretch>
            <a:fillRect/>
          </a:stretch>
        </p:blipFill>
        <p:spPr>
          <a:xfrm>
            <a:off x="5848059" y="4569874"/>
            <a:ext cx="1068408" cy="179688"/>
          </a:xfrm>
          <a:prstGeom prst="rect">
            <a:avLst/>
          </a:prstGeom>
        </p:spPr>
      </p:pic>
      <p:pic>
        <p:nvPicPr>
          <p:cNvPr id="31" name="Picture 30">
            <a:extLst>
              <a:ext uri="{FF2B5EF4-FFF2-40B4-BE49-F238E27FC236}">
                <a16:creationId xmlns:a16="http://schemas.microsoft.com/office/drawing/2014/main" id="{D5D4A36F-CD28-569C-35DD-ABA219FB2672}"/>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479995" y="4947473"/>
            <a:ext cx="480732" cy="533934"/>
          </a:xfrm>
          <a:prstGeom prst="rect">
            <a:avLst/>
          </a:prstGeom>
        </p:spPr>
      </p:pic>
      <p:pic>
        <p:nvPicPr>
          <p:cNvPr id="32" name="Picture 31">
            <a:extLst>
              <a:ext uri="{FF2B5EF4-FFF2-40B4-BE49-F238E27FC236}">
                <a16:creationId xmlns:a16="http://schemas.microsoft.com/office/drawing/2014/main" id="{2EDEED18-E163-344A-F0ED-4E270067B830}"/>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897478" y="5249120"/>
            <a:ext cx="587122" cy="354478"/>
          </a:xfrm>
          <a:prstGeom prst="rect">
            <a:avLst/>
          </a:prstGeom>
        </p:spPr>
      </p:pic>
      <p:pic>
        <p:nvPicPr>
          <p:cNvPr id="33" name="Picture 32">
            <a:extLst>
              <a:ext uri="{FF2B5EF4-FFF2-40B4-BE49-F238E27FC236}">
                <a16:creationId xmlns:a16="http://schemas.microsoft.com/office/drawing/2014/main" id="{EE760C3E-8C02-D7A1-B243-20B21100E9F2}"/>
              </a:ext>
            </a:extLst>
          </p:cNvPr>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12342" y="4503774"/>
            <a:ext cx="676243" cy="379923"/>
          </a:xfrm>
          <a:prstGeom prst="rect">
            <a:avLst/>
          </a:prstGeom>
        </p:spPr>
      </p:pic>
      <p:pic>
        <p:nvPicPr>
          <p:cNvPr id="34" name="Picture 33">
            <a:extLst>
              <a:ext uri="{FF2B5EF4-FFF2-40B4-BE49-F238E27FC236}">
                <a16:creationId xmlns:a16="http://schemas.microsoft.com/office/drawing/2014/main" id="{6B153C9A-DEFE-EBC4-3D6D-98D7B0FDAAAF}"/>
              </a:ext>
            </a:extLst>
          </p:cNvPr>
          <p:cNvPicPr>
            <a:picLocks noChangeAspect="1"/>
          </p:cNvPicPr>
          <p:nvPr/>
        </p:nvPicPr>
        <p:blipFill>
          <a:blip r:embed="rId2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6566" y="5198584"/>
            <a:ext cx="453385" cy="465895"/>
          </a:xfrm>
          <a:prstGeom prst="rect">
            <a:avLst/>
          </a:prstGeom>
        </p:spPr>
      </p:pic>
      <p:pic>
        <p:nvPicPr>
          <p:cNvPr id="35" name="Picture 34">
            <a:extLst>
              <a:ext uri="{FF2B5EF4-FFF2-40B4-BE49-F238E27FC236}">
                <a16:creationId xmlns:a16="http://schemas.microsoft.com/office/drawing/2014/main" id="{BAAF825D-8323-4CE5-525B-7BF0D9E4255A}"/>
              </a:ext>
            </a:extLst>
          </p:cNvPr>
          <p:cNvPicPr>
            <a:picLocks noChangeAspect="1"/>
          </p:cNvPicPr>
          <p:nvPr/>
        </p:nvPicPr>
        <p:blipFill>
          <a:blip r:embed="rId24"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3223651" y="5214415"/>
            <a:ext cx="710032" cy="448114"/>
          </a:xfrm>
          <a:prstGeom prst="rect">
            <a:avLst/>
          </a:prstGeom>
        </p:spPr>
      </p:pic>
      <p:pic>
        <p:nvPicPr>
          <p:cNvPr id="36" name="Picture 35">
            <a:extLst>
              <a:ext uri="{FF2B5EF4-FFF2-40B4-BE49-F238E27FC236}">
                <a16:creationId xmlns:a16="http://schemas.microsoft.com/office/drawing/2014/main" id="{C6CC8052-6B9E-0E9F-EE60-9E09AC8C5F89}"/>
              </a:ext>
            </a:extLst>
          </p:cNvPr>
          <p:cNvPicPr>
            <a:picLocks noChangeAspect="1"/>
          </p:cNvPicPr>
          <p:nvPr/>
        </p:nvPicPr>
        <p:blipFill>
          <a:blip r:embed="rId25">
            <a:clrChange>
              <a:clrFrom>
                <a:srgbClr val="F2F2F2"/>
              </a:clrFrom>
              <a:clrTo>
                <a:srgbClr val="F2F2F2">
                  <a:alpha val="0"/>
                </a:srgbClr>
              </a:clrTo>
            </a:clrChange>
          </a:blip>
          <a:stretch>
            <a:fillRect/>
          </a:stretch>
        </p:blipFill>
        <p:spPr>
          <a:xfrm>
            <a:off x="4376566" y="4562878"/>
            <a:ext cx="1020455" cy="252666"/>
          </a:xfrm>
          <a:prstGeom prst="rect">
            <a:avLst/>
          </a:prstGeom>
        </p:spPr>
      </p:pic>
      <p:pic>
        <p:nvPicPr>
          <p:cNvPr id="37" name="Picture 26" descr="Merk Logos">
            <a:extLst>
              <a:ext uri="{FF2B5EF4-FFF2-40B4-BE49-F238E27FC236}">
                <a16:creationId xmlns:a16="http://schemas.microsoft.com/office/drawing/2014/main" id="{44B5FB7D-46EF-5E24-BD81-C87120E3C180}"/>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8150" t="35927" r="8452" b="39951"/>
          <a:stretch/>
        </p:blipFill>
        <p:spPr bwMode="auto">
          <a:xfrm>
            <a:off x="9050117" y="4883909"/>
            <a:ext cx="858780" cy="186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4A42D336-7F5E-0508-3351-97CA83613B6B}"/>
              </a:ext>
            </a:extLst>
          </p:cNvPr>
          <p:cNvPicPr>
            <a:picLocks noChangeAspect="1"/>
          </p:cNvPicPr>
          <p:nvPr/>
        </p:nvPicPr>
        <p:blipFill>
          <a:blip r:embed="rId27">
            <a:clrChange>
              <a:clrFrom>
                <a:srgbClr val="F7F7F7"/>
              </a:clrFrom>
              <a:clrTo>
                <a:srgbClr val="F7F7F7">
                  <a:alpha val="0"/>
                </a:srgbClr>
              </a:clrTo>
            </a:clrChange>
          </a:blip>
          <a:stretch>
            <a:fillRect/>
          </a:stretch>
        </p:blipFill>
        <p:spPr>
          <a:xfrm>
            <a:off x="6825665" y="4804651"/>
            <a:ext cx="610430" cy="326200"/>
          </a:xfrm>
          <a:prstGeom prst="rect">
            <a:avLst/>
          </a:prstGeom>
        </p:spPr>
      </p:pic>
      <p:pic>
        <p:nvPicPr>
          <p:cNvPr id="39" name="Picture 2">
            <a:extLst>
              <a:ext uri="{FF2B5EF4-FFF2-40B4-BE49-F238E27FC236}">
                <a16:creationId xmlns:a16="http://schemas.microsoft.com/office/drawing/2014/main" id="{D56E297E-C476-E3A2-B028-9F5FD031CC5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896596" y="4507851"/>
            <a:ext cx="440881" cy="43620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416C79A2-4306-81A0-BE4E-601EFB432CB7}"/>
              </a:ext>
            </a:extLst>
          </p:cNvPr>
          <p:cNvPicPr>
            <a:picLocks/>
          </p:cNvPicPr>
          <p:nvPr>
            <p:custDataLst>
              <p:tags r:id="rId1"/>
            </p:custDataLst>
          </p:nvPr>
        </p:nvPicPr>
        <p:blipFill>
          <a:blip r:embed="rId29">
            <a:extLst>
              <a:ext uri="{28A0092B-C50C-407E-A947-70E740481C1C}">
                <a14:useLocalDpi xmlns:a14="http://schemas.microsoft.com/office/drawing/2010/main" val="0"/>
              </a:ext>
            </a:extLst>
          </a:blip>
          <a:stretch>
            <a:fillRect/>
          </a:stretch>
        </p:blipFill>
        <p:spPr>
          <a:xfrm flipH="1">
            <a:off x="3024601" y="4615191"/>
            <a:ext cx="344340" cy="355579"/>
          </a:xfrm>
          <a:prstGeom prst="rect">
            <a:avLst/>
          </a:prstGeom>
        </p:spPr>
      </p:pic>
      <p:pic>
        <p:nvPicPr>
          <p:cNvPr id="41" name="Picture 40">
            <a:extLst>
              <a:ext uri="{FF2B5EF4-FFF2-40B4-BE49-F238E27FC236}">
                <a16:creationId xmlns:a16="http://schemas.microsoft.com/office/drawing/2014/main" id="{61295632-5FBF-57DC-0C27-0E2205107144}"/>
              </a:ext>
            </a:extLst>
          </p:cNvPr>
          <p:cNvPicPr>
            <a:picLocks noChangeAspect="1"/>
          </p:cNvPicPr>
          <p:nvPr/>
        </p:nvPicPr>
        <p:blipFill>
          <a:blip r:embed="rId30">
            <a:clrChange>
              <a:clrFrom>
                <a:srgbClr val="F7F7F7"/>
              </a:clrFrom>
              <a:clrTo>
                <a:srgbClr val="F7F7F7">
                  <a:alpha val="0"/>
                </a:srgbClr>
              </a:clrTo>
            </a:clrChange>
          </a:blip>
          <a:stretch>
            <a:fillRect/>
          </a:stretch>
        </p:blipFill>
        <p:spPr>
          <a:xfrm>
            <a:off x="3875641" y="5078791"/>
            <a:ext cx="523208" cy="600612"/>
          </a:xfrm>
          <a:prstGeom prst="rect">
            <a:avLst/>
          </a:prstGeom>
        </p:spPr>
      </p:pic>
      <p:pic>
        <p:nvPicPr>
          <p:cNvPr id="45" name="Picture 44">
            <a:extLst>
              <a:ext uri="{FF2B5EF4-FFF2-40B4-BE49-F238E27FC236}">
                <a16:creationId xmlns:a16="http://schemas.microsoft.com/office/drawing/2014/main" id="{991EBF00-E9C6-84A0-6BB1-1411A191062E}"/>
              </a:ext>
            </a:extLst>
          </p:cNvPr>
          <p:cNvPicPr>
            <a:picLocks noChangeAspect="1"/>
          </p:cNvPicPr>
          <p:nvPr/>
        </p:nvPicPr>
        <p:blipFill>
          <a:blip r:embed="rId31">
            <a:clrChange>
              <a:clrFrom>
                <a:srgbClr val="FFFFFF"/>
              </a:clrFrom>
              <a:clrTo>
                <a:srgbClr val="FFFFFF">
                  <a:alpha val="0"/>
                </a:srgbClr>
              </a:clrTo>
            </a:clrChange>
          </a:blip>
          <a:stretch>
            <a:fillRect/>
          </a:stretch>
        </p:blipFill>
        <p:spPr>
          <a:xfrm>
            <a:off x="3053401" y="5030321"/>
            <a:ext cx="259881" cy="342221"/>
          </a:xfrm>
          <a:prstGeom prst="rect">
            <a:avLst/>
          </a:prstGeom>
        </p:spPr>
      </p:pic>
      <p:pic>
        <p:nvPicPr>
          <p:cNvPr id="46" name="Picture 45">
            <a:extLst>
              <a:ext uri="{FF2B5EF4-FFF2-40B4-BE49-F238E27FC236}">
                <a16:creationId xmlns:a16="http://schemas.microsoft.com/office/drawing/2014/main" id="{D7B1A070-6C4F-C378-0A0A-E500634D626A}"/>
              </a:ext>
            </a:extLst>
          </p:cNvPr>
          <p:cNvPicPr>
            <a:picLocks noChangeAspect="1"/>
          </p:cNvPicPr>
          <p:nvPr/>
        </p:nvPicPr>
        <p:blipFill>
          <a:blip r:embed="rId32"/>
          <a:stretch>
            <a:fillRect/>
          </a:stretch>
        </p:blipFill>
        <p:spPr>
          <a:xfrm>
            <a:off x="6163438" y="5341677"/>
            <a:ext cx="666401" cy="258312"/>
          </a:xfrm>
          <a:prstGeom prst="rect">
            <a:avLst/>
          </a:prstGeom>
        </p:spPr>
      </p:pic>
      <p:pic>
        <p:nvPicPr>
          <p:cNvPr id="47" name="Picture 46">
            <a:extLst>
              <a:ext uri="{FF2B5EF4-FFF2-40B4-BE49-F238E27FC236}">
                <a16:creationId xmlns:a16="http://schemas.microsoft.com/office/drawing/2014/main" id="{1FEA6CE1-E34D-8D42-B711-2B1ED9711D67}"/>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412554" y="4615817"/>
            <a:ext cx="520857" cy="563749"/>
          </a:xfrm>
          <a:prstGeom prst="rect">
            <a:avLst/>
          </a:prstGeom>
        </p:spPr>
      </p:pic>
      <p:pic>
        <p:nvPicPr>
          <p:cNvPr id="48" name="Picture 47">
            <a:extLst>
              <a:ext uri="{FF2B5EF4-FFF2-40B4-BE49-F238E27FC236}">
                <a16:creationId xmlns:a16="http://schemas.microsoft.com/office/drawing/2014/main" id="{46F67FAE-256B-1863-D5E3-EDB800B43125}"/>
              </a:ext>
            </a:extLst>
          </p:cNvPr>
          <p:cNvPicPr>
            <a:picLocks noChangeAspect="1"/>
          </p:cNvPicPr>
          <p:nvPr/>
        </p:nvPicPr>
        <p:blipFill>
          <a:blip r:embed="rId33">
            <a:clrChange>
              <a:clrFrom>
                <a:srgbClr val="FFFFFF"/>
              </a:clrFrom>
              <a:clrTo>
                <a:srgbClr val="FFFFFF">
                  <a:alpha val="0"/>
                </a:srgbClr>
              </a:clrTo>
            </a:clrChange>
          </a:blip>
          <a:stretch>
            <a:fillRect/>
          </a:stretch>
        </p:blipFill>
        <p:spPr>
          <a:xfrm>
            <a:off x="1029264" y="4728226"/>
            <a:ext cx="646977" cy="336413"/>
          </a:xfrm>
          <a:prstGeom prst="rect">
            <a:avLst/>
          </a:prstGeom>
        </p:spPr>
      </p:pic>
      <p:pic>
        <p:nvPicPr>
          <p:cNvPr id="49" name="Picture 48">
            <a:extLst>
              <a:ext uri="{FF2B5EF4-FFF2-40B4-BE49-F238E27FC236}">
                <a16:creationId xmlns:a16="http://schemas.microsoft.com/office/drawing/2014/main" id="{08BF6FFA-F56B-F85A-CD2C-C1A217BFA1A8}"/>
              </a:ext>
            </a:extLst>
          </p:cNvPr>
          <p:cNvPicPr>
            <a:picLocks noChangeAspect="1"/>
          </p:cNvPicPr>
          <p:nvPr/>
        </p:nvPicPr>
        <p:blipFill>
          <a:blip r:embed="rId34">
            <a:clrChange>
              <a:clrFrom>
                <a:srgbClr val="F6F6F6"/>
              </a:clrFrom>
              <a:clrTo>
                <a:srgbClr val="F6F6F6">
                  <a:alpha val="0"/>
                </a:srgbClr>
              </a:clrTo>
            </a:clrChange>
          </a:blip>
          <a:stretch>
            <a:fillRect/>
          </a:stretch>
        </p:blipFill>
        <p:spPr>
          <a:xfrm>
            <a:off x="1748326" y="4695940"/>
            <a:ext cx="445010" cy="286511"/>
          </a:xfrm>
          <a:prstGeom prst="rect">
            <a:avLst/>
          </a:prstGeom>
        </p:spPr>
      </p:pic>
      <p:pic>
        <p:nvPicPr>
          <p:cNvPr id="50" name="Picture 49">
            <a:extLst>
              <a:ext uri="{FF2B5EF4-FFF2-40B4-BE49-F238E27FC236}">
                <a16:creationId xmlns:a16="http://schemas.microsoft.com/office/drawing/2014/main" id="{CD5D4E6A-1E99-1B5D-E245-2D9C10F9A456}"/>
              </a:ext>
            </a:extLst>
          </p:cNvPr>
          <p:cNvPicPr>
            <a:picLocks noChangeAspect="1"/>
          </p:cNvPicPr>
          <p:nvPr/>
        </p:nvPicPr>
        <p:blipFill>
          <a:blip r:embed="rId3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3181" y="5197094"/>
            <a:ext cx="645651" cy="258098"/>
          </a:xfrm>
          <a:prstGeom prst="rect">
            <a:avLst/>
          </a:prstGeom>
        </p:spPr>
      </p:pic>
      <p:pic>
        <p:nvPicPr>
          <p:cNvPr id="51" name="Picture 2" descr="Startup Program members | AI Sweden">
            <a:extLst>
              <a:ext uri="{FF2B5EF4-FFF2-40B4-BE49-F238E27FC236}">
                <a16:creationId xmlns:a16="http://schemas.microsoft.com/office/drawing/2014/main" id="{685AF29C-0A3F-49D9-808B-D41D22C982A5}"/>
              </a:ext>
            </a:extLst>
          </p:cNvPr>
          <p:cNvPicPr>
            <a:picLocks noChangeAspect="1" noChangeArrowheads="1"/>
          </p:cNvPicPr>
          <p:nvPr/>
        </p:nvPicPr>
        <p:blipFill>
          <a:blip r:embed="rId3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2578" y="5179566"/>
            <a:ext cx="560512" cy="28025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02102017-EAE7-2C37-58BB-F3BC29AB264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692410" y="5110003"/>
            <a:ext cx="595273" cy="311451"/>
          </a:xfrm>
          <a:prstGeom prst="rect">
            <a:avLst/>
          </a:prstGeom>
        </p:spPr>
      </p:pic>
      <p:grpSp>
        <p:nvGrpSpPr>
          <p:cNvPr id="53" name="Group 52">
            <a:extLst>
              <a:ext uri="{FF2B5EF4-FFF2-40B4-BE49-F238E27FC236}">
                <a16:creationId xmlns:a16="http://schemas.microsoft.com/office/drawing/2014/main" id="{1BC9973F-A121-F5E1-67C3-F713DDD1D709}"/>
              </a:ext>
            </a:extLst>
          </p:cNvPr>
          <p:cNvGrpSpPr/>
          <p:nvPr/>
        </p:nvGrpSpPr>
        <p:grpSpPr>
          <a:xfrm>
            <a:off x="196474" y="1276133"/>
            <a:ext cx="2101865" cy="491617"/>
            <a:chOff x="218368" y="1418226"/>
            <a:chExt cx="2336081" cy="546399"/>
          </a:xfrm>
        </p:grpSpPr>
        <p:sp>
          <p:nvSpPr>
            <p:cNvPr id="54" name="Rectangle: Rounded Corners 53">
              <a:extLst>
                <a:ext uri="{FF2B5EF4-FFF2-40B4-BE49-F238E27FC236}">
                  <a16:creationId xmlns:a16="http://schemas.microsoft.com/office/drawing/2014/main" id="{2BE774FA-C411-4F40-CD7F-51DB35C5A545}"/>
                </a:ext>
              </a:extLst>
            </p:cNvPr>
            <p:cNvSpPr/>
            <p:nvPr/>
          </p:nvSpPr>
          <p:spPr>
            <a:xfrm>
              <a:off x="218368" y="1418226"/>
              <a:ext cx="2336081" cy="546399"/>
            </a:xfrm>
            <a:prstGeom prst="roundRect">
              <a:avLst/>
            </a:prstGeom>
            <a:solidFill>
              <a:srgbClr val="0083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740198" fontAlgn="auto">
                <a:spcBef>
                  <a:spcPts val="0"/>
                </a:spcBef>
                <a:spcAft>
                  <a:spcPts val="0"/>
                </a:spcAft>
                <a:defRPr/>
              </a:pPr>
              <a:endParaRPr lang="en-US" sz="900">
                <a:solidFill>
                  <a:srgbClr val="008380"/>
                </a:solidFill>
                <a:latin typeface="Bosch Office Sans"/>
              </a:endParaRPr>
            </a:p>
          </p:txBody>
        </p:sp>
        <p:sp>
          <p:nvSpPr>
            <p:cNvPr id="55" name="TextBox 54">
              <a:extLst>
                <a:ext uri="{FF2B5EF4-FFF2-40B4-BE49-F238E27FC236}">
                  <a16:creationId xmlns:a16="http://schemas.microsoft.com/office/drawing/2014/main" id="{07E6E3BB-3FBC-3285-C8E2-20F6571B2237}"/>
                </a:ext>
              </a:extLst>
            </p:cNvPr>
            <p:cNvSpPr txBox="1"/>
            <p:nvPr>
              <p:custDataLst>
                <p:tags r:id="rId4"/>
              </p:custDataLst>
            </p:nvPr>
          </p:nvSpPr>
          <p:spPr>
            <a:xfrm>
              <a:off x="769472" y="1533407"/>
              <a:ext cx="862150" cy="334140"/>
            </a:xfrm>
            <a:prstGeom prst="rect">
              <a:avLst/>
            </a:prstGeom>
            <a:noFill/>
          </p:spPr>
          <p:txBody>
            <a:bodyPr wrap="square" lIns="0" tIns="0" rIns="0" bIns="0" rtlCol="0" anchor="ctr">
              <a:noAutofit/>
            </a:bodyPr>
            <a:lstStyle/>
            <a:p>
              <a:pPr marL="203992" indent="-203992" algn="ctr" defTabSz="740198" fontAlgn="auto">
                <a:spcBef>
                  <a:spcPts val="405"/>
                </a:spcBef>
                <a:spcAft>
                  <a:spcPts val="0"/>
                </a:spcAft>
                <a:defRPr/>
              </a:pPr>
              <a:r>
                <a:rPr lang="en-GB" sz="1799" b="1" kern="0">
                  <a:solidFill>
                    <a:prstClr val="white"/>
                  </a:solidFill>
                  <a:latin typeface="Bosch Office Sans"/>
                </a:rPr>
                <a:t>1200+</a:t>
              </a:r>
            </a:p>
          </p:txBody>
        </p:sp>
        <p:grpSp>
          <p:nvGrpSpPr>
            <p:cNvPr id="56" name="Group 55">
              <a:extLst>
                <a:ext uri="{FF2B5EF4-FFF2-40B4-BE49-F238E27FC236}">
                  <a16:creationId xmlns:a16="http://schemas.microsoft.com/office/drawing/2014/main" id="{3D67D73C-3160-8F7D-B040-2A3507775AD4}"/>
                </a:ext>
              </a:extLst>
            </p:cNvPr>
            <p:cNvGrpSpPr/>
            <p:nvPr/>
          </p:nvGrpSpPr>
          <p:grpSpPr>
            <a:xfrm>
              <a:off x="361333" y="1541669"/>
              <a:ext cx="365761" cy="274320"/>
              <a:chOff x="12027996" y="177614"/>
              <a:chExt cx="363278" cy="166711"/>
            </a:xfrm>
            <a:solidFill>
              <a:schemeClr val="bg1"/>
            </a:solidFill>
          </p:grpSpPr>
          <p:sp>
            <p:nvSpPr>
              <p:cNvPr id="57" name="Freeform 30">
                <a:extLst>
                  <a:ext uri="{FF2B5EF4-FFF2-40B4-BE49-F238E27FC236}">
                    <a16:creationId xmlns:a16="http://schemas.microsoft.com/office/drawing/2014/main" id="{FDDAF31C-C1C7-C49B-5F13-F91AE4E0DC2F}"/>
                  </a:ext>
                </a:extLst>
              </p:cNvPr>
              <p:cNvSpPr>
                <a:spLocks noEditPoints="1"/>
              </p:cNvSpPr>
              <p:nvPr/>
            </p:nvSpPr>
            <p:spPr bwMode="auto">
              <a:xfrm>
                <a:off x="12124832" y="177614"/>
                <a:ext cx="178409" cy="163316"/>
              </a:xfrm>
              <a:custGeom>
                <a:avLst/>
                <a:gdLst>
                  <a:gd name="T0" fmla="*/ 186 w 288"/>
                  <a:gd name="T1" fmla="*/ 182 h 320"/>
                  <a:gd name="T2" fmla="*/ 240 w 288"/>
                  <a:gd name="T3" fmla="*/ 96 h 320"/>
                  <a:gd name="T4" fmla="*/ 144 w 288"/>
                  <a:gd name="T5" fmla="*/ 0 h 320"/>
                  <a:gd name="T6" fmla="*/ 48 w 288"/>
                  <a:gd name="T7" fmla="*/ 96 h 320"/>
                  <a:gd name="T8" fmla="*/ 102 w 288"/>
                  <a:gd name="T9" fmla="*/ 182 h 320"/>
                  <a:gd name="T10" fmla="*/ 0 w 288"/>
                  <a:gd name="T11" fmla="*/ 320 h 320"/>
                  <a:gd name="T12" fmla="*/ 32 w 288"/>
                  <a:gd name="T13" fmla="*/ 320 h 320"/>
                  <a:gd name="T14" fmla="*/ 144 w 288"/>
                  <a:gd name="T15" fmla="*/ 208 h 320"/>
                  <a:gd name="T16" fmla="*/ 256 w 288"/>
                  <a:gd name="T17" fmla="*/ 320 h 320"/>
                  <a:gd name="T18" fmla="*/ 288 w 288"/>
                  <a:gd name="T19" fmla="*/ 320 h 320"/>
                  <a:gd name="T20" fmla="*/ 186 w 288"/>
                  <a:gd name="T21" fmla="*/ 182 h 320"/>
                  <a:gd name="T22" fmla="*/ 80 w 288"/>
                  <a:gd name="T23" fmla="*/ 96 h 320"/>
                  <a:gd name="T24" fmla="*/ 144 w 288"/>
                  <a:gd name="T25" fmla="*/ 32 h 320"/>
                  <a:gd name="T26" fmla="*/ 208 w 288"/>
                  <a:gd name="T27" fmla="*/ 96 h 320"/>
                  <a:gd name="T28" fmla="*/ 144 w 288"/>
                  <a:gd name="T29" fmla="*/ 160 h 320"/>
                  <a:gd name="T30" fmla="*/ 80 w 288"/>
                  <a:gd name="T31" fmla="*/ 9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320">
                    <a:moveTo>
                      <a:pt x="186" y="182"/>
                    </a:moveTo>
                    <a:cubicBezTo>
                      <a:pt x="218" y="167"/>
                      <a:pt x="240" y="134"/>
                      <a:pt x="240" y="96"/>
                    </a:cubicBezTo>
                    <a:cubicBezTo>
                      <a:pt x="240" y="43"/>
                      <a:pt x="197" y="0"/>
                      <a:pt x="144" y="0"/>
                    </a:cubicBezTo>
                    <a:cubicBezTo>
                      <a:pt x="91" y="0"/>
                      <a:pt x="48" y="43"/>
                      <a:pt x="48" y="96"/>
                    </a:cubicBezTo>
                    <a:cubicBezTo>
                      <a:pt x="48" y="134"/>
                      <a:pt x="70" y="167"/>
                      <a:pt x="102" y="182"/>
                    </a:cubicBezTo>
                    <a:cubicBezTo>
                      <a:pt x="43" y="200"/>
                      <a:pt x="0" y="255"/>
                      <a:pt x="0" y="320"/>
                    </a:cubicBezTo>
                    <a:cubicBezTo>
                      <a:pt x="32" y="320"/>
                      <a:pt x="32" y="320"/>
                      <a:pt x="32" y="320"/>
                    </a:cubicBezTo>
                    <a:cubicBezTo>
                      <a:pt x="32" y="258"/>
                      <a:pt x="83" y="208"/>
                      <a:pt x="144" y="208"/>
                    </a:cubicBezTo>
                    <a:cubicBezTo>
                      <a:pt x="206" y="208"/>
                      <a:pt x="256" y="258"/>
                      <a:pt x="256" y="320"/>
                    </a:cubicBezTo>
                    <a:cubicBezTo>
                      <a:pt x="288" y="320"/>
                      <a:pt x="288" y="320"/>
                      <a:pt x="288" y="320"/>
                    </a:cubicBezTo>
                    <a:cubicBezTo>
                      <a:pt x="288" y="255"/>
                      <a:pt x="245" y="200"/>
                      <a:pt x="186" y="182"/>
                    </a:cubicBezTo>
                    <a:close/>
                    <a:moveTo>
                      <a:pt x="80" y="96"/>
                    </a:moveTo>
                    <a:cubicBezTo>
                      <a:pt x="80" y="61"/>
                      <a:pt x="109" y="32"/>
                      <a:pt x="144" y="32"/>
                    </a:cubicBezTo>
                    <a:cubicBezTo>
                      <a:pt x="180" y="32"/>
                      <a:pt x="208" y="61"/>
                      <a:pt x="208" y="96"/>
                    </a:cubicBezTo>
                    <a:cubicBezTo>
                      <a:pt x="208" y="131"/>
                      <a:pt x="180" y="160"/>
                      <a:pt x="144" y="160"/>
                    </a:cubicBezTo>
                    <a:cubicBezTo>
                      <a:pt x="109" y="160"/>
                      <a:pt x="80" y="131"/>
                      <a:pt x="8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023" tIns="37012" rIns="74023" bIns="37012" numCol="1" anchor="t" anchorCtr="0" compatLnSpc="1">
                <a:prstTxWarp prst="textNoShape">
                  <a:avLst/>
                </a:prstTxWarp>
              </a:bodyPr>
              <a:lstStyle/>
              <a:p>
                <a:pPr defTabSz="740198" fontAlgn="auto">
                  <a:spcBef>
                    <a:spcPts val="0"/>
                  </a:spcBef>
                  <a:spcAft>
                    <a:spcPts val="0"/>
                  </a:spcAft>
                  <a:defRPr/>
                </a:pPr>
                <a:endParaRPr lang="en-IN" sz="900">
                  <a:solidFill>
                    <a:prstClr val="black"/>
                  </a:solidFill>
                  <a:latin typeface="Bosch Office Sans"/>
                </a:endParaRPr>
              </a:p>
            </p:txBody>
          </p:sp>
          <p:sp>
            <p:nvSpPr>
              <p:cNvPr id="58" name="Freeform 31">
                <a:extLst>
                  <a:ext uri="{FF2B5EF4-FFF2-40B4-BE49-F238E27FC236}">
                    <a16:creationId xmlns:a16="http://schemas.microsoft.com/office/drawing/2014/main" id="{2629E943-ECDD-4949-B5BB-18A38AA49AC7}"/>
                  </a:ext>
                </a:extLst>
              </p:cNvPr>
              <p:cNvSpPr>
                <a:spLocks noEditPoints="1"/>
              </p:cNvSpPr>
              <p:nvPr/>
            </p:nvSpPr>
            <p:spPr bwMode="auto">
              <a:xfrm>
                <a:off x="12027996" y="230003"/>
                <a:ext cx="104523" cy="114322"/>
              </a:xfrm>
              <a:custGeom>
                <a:avLst/>
                <a:gdLst>
                  <a:gd name="T0" fmla="*/ 168 w 169"/>
                  <a:gd name="T1" fmla="*/ 64 h 224"/>
                  <a:gd name="T2" fmla="*/ 104 w 169"/>
                  <a:gd name="T3" fmla="*/ 0 h 224"/>
                  <a:gd name="T4" fmla="*/ 40 w 169"/>
                  <a:gd name="T5" fmla="*/ 64 h 224"/>
                  <a:gd name="T6" fmla="*/ 70 w 169"/>
                  <a:gd name="T7" fmla="*/ 118 h 224"/>
                  <a:gd name="T8" fmla="*/ 0 w 169"/>
                  <a:gd name="T9" fmla="*/ 216 h 224"/>
                  <a:gd name="T10" fmla="*/ 0 w 169"/>
                  <a:gd name="T11" fmla="*/ 224 h 224"/>
                  <a:gd name="T12" fmla="*/ 32 w 169"/>
                  <a:gd name="T13" fmla="*/ 224 h 224"/>
                  <a:gd name="T14" fmla="*/ 32 w 169"/>
                  <a:gd name="T15" fmla="*/ 216 h 224"/>
                  <a:gd name="T16" fmla="*/ 104 w 169"/>
                  <a:gd name="T17" fmla="*/ 144 h 224"/>
                  <a:gd name="T18" fmla="*/ 155 w 169"/>
                  <a:gd name="T19" fmla="*/ 165 h 224"/>
                  <a:gd name="T20" fmla="*/ 169 w 169"/>
                  <a:gd name="T21" fmla="*/ 135 h 224"/>
                  <a:gd name="T22" fmla="*/ 139 w 169"/>
                  <a:gd name="T23" fmla="*/ 118 h 224"/>
                  <a:gd name="T24" fmla="*/ 168 w 169"/>
                  <a:gd name="T25" fmla="*/ 64 h 224"/>
                  <a:gd name="T26" fmla="*/ 104 w 169"/>
                  <a:gd name="T27" fmla="*/ 32 h 224"/>
                  <a:gd name="T28" fmla="*/ 136 w 169"/>
                  <a:gd name="T29" fmla="*/ 64 h 224"/>
                  <a:gd name="T30" fmla="*/ 104 w 169"/>
                  <a:gd name="T31" fmla="*/ 96 h 224"/>
                  <a:gd name="T32" fmla="*/ 72 w 169"/>
                  <a:gd name="T33" fmla="*/ 64 h 224"/>
                  <a:gd name="T34" fmla="*/ 104 w 169"/>
                  <a:gd name="T35" fmla="*/ 3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224">
                    <a:moveTo>
                      <a:pt x="168" y="64"/>
                    </a:moveTo>
                    <a:cubicBezTo>
                      <a:pt x="168" y="29"/>
                      <a:pt x="140" y="0"/>
                      <a:pt x="104" y="0"/>
                    </a:cubicBezTo>
                    <a:cubicBezTo>
                      <a:pt x="69" y="0"/>
                      <a:pt x="40" y="29"/>
                      <a:pt x="40" y="64"/>
                    </a:cubicBezTo>
                    <a:cubicBezTo>
                      <a:pt x="40" y="87"/>
                      <a:pt x="52" y="106"/>
                      <a:pt x="70" y="118"/>
                    </a:cubicBezTo>
                    <a:cubicBezTo>
                      <a:pt x="30" y="132"/>
                      <a:pt x="0" y="171"/>
                      <a:pt x="0" y="216"/>
                    </a:cubicBezTo>
                    <a:cubicBezTo>
                      <a:pt x="0" y="224"/>
                      <a:pt x="0" y="224"/>
                      <a:pt x="0" y="224"/>
                    </a:cubicBezTo>
                    <a:cubicBezTo>
                      <a:pt x="32" y="224"/>
                      <a:pt x="32" y="224"/>
                      <a:pt x="32" y="224"/>
                    </a:cubicBezTo>
                    <a:cubicBezTo>
                      <a:pt x="32" y="216"/>
                      <a:pt x="32" y="216"/>
                      <a:pt x="32" y="216"/>
                    </a:cubicBezTo>
                    <a:cubicBezTo>
                      <a:pt x="32" y="176"/>
                      <a:pt x="65" y="144"/>
                      <a:pt x="104" y="144"/>
                    </a:cubicBezTo>
                    <a:cubicBezTo>
                      <a:pt x="123" y="144"/>
                      <a:pt x="141" y="152"/>
                      <a:pt x="155" y="165"/>
                    </a:cubicBezTo>
                    <a:cubicBezTo>
                      <a:pt x="159" y="154"/>
                      <a:pt x="163" y="144"/>
                      <a:pt x="169" y="135"/>
                    </a:cubicBezTo>
                    <a:cubicBezTo>
                      <a:pt x="160" y="127"/>
                      <a:pt x="150" y="122"/>
                      <a:pt x="139" y="118"/>
                    </a:cubicBezTo>
                    <a:cubicBezTo>
                      <a:pt x="157" y="107"/>
                      <a:pt x="168" y="87"/>
                      <a:pt x="168" y="64"/>
                    </a:cubicBezTo>
                    <a:close/>
                    <a:moveTo>
                      <a:pt x="104" y="32"/>
                    </a:moveTo>
                    <a:cubicBezTo>
                      <a:pt x="122" y="32"/>
                      <a:pt x="136" y="46"/>
                      <a:pt x="136" y="64"/>
                    </a:cubicBezTo>
                    <a:cubicBezTo>
                      <a:pt x="136" y="82"/>
                      <a:pt x="122" y="96"/>
                      <a:pt x="104" y="96"/>
                    </a:cubicBezTo>
                    <a:cubicBezTo>
                      <a:pt x="87" y="96"/>
                      <a:pt x="72" y="82"/>
                      <a:pt x="72" y="64"/>
                    </a:cubicBezTo>
                    <a:cubicBezTo>
                      <a:pt x="72" y="46"/>
                      <a:pt x="87" y="32"/>
                      <a:pt x="10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023" tIns="37012" rIns="74023" bIns="37012" numCol="1" anchor="t" anchorCtr="0" compatLnSpc="1">
                <a:prstTxWarp prst="textNoShape">
                  <a:avLst/>
                </a:prstTxWarp>
              </a:bodyPr>
              <a:lstStyle/>
              <a:p>
                <a:pPr defTabSz="740198" fontAlgn="auto">
                  <a:spcBef>
                    <a:spcPts val="0"/>
                  </a:spcBef>
                  <a:spcAft>
                    <a:spcPts val="0"/>
                  </a:spcAft>
                  <a:defRPr/>
                </a:pPr>
                <a:endParaRPr lang="en-IN" sz="900">
                  <a:solidFill>
                    <a:prstClr val="black"/>
                  </a:solidFill>
                  <a:latin typeface="Bosch Office Sans"/>
                </a:endParaRPr>
              </a:p>
            </p:txBody>
          </p:sp>
          <p:sp>
            <p:nvSpPr>
              <p:cNvPr id="59" name="Freeform 32">
                <a:extLst>
                  <a:ext uri="{FF2B5EF4-FFF2-40B4-BE49-F238E27FC236}">
                    <a16:creationId xmlns:a16="http://schemas.microsoft.com/office/drawing/2014/main" id="{463C3366-5213-59E7-AFEA-8E6D3B837D7E}"/>
                  </a:ext>
                </a:extLst>
              </p:cNvPr>
              <p:cNvSpPr>
                <a:spLocks noEditPoints="1"/>
              </p:cNvSpPr>
              <p:nvPr/>
            </p:nvSpPr>
            <p:spPr bwMode="auto">
              <a:xfrm>
                <a:off x="12286751" y="230003"/>
                <a:ext cx="104523" cy="114322"/>
              </a:xfrm>
              <a:custGeom>
                <a:avLst/>
                <a:gdLst>
                  <a:gd name="T0" fmla="*/ 99 w 168"/>
                  <a:gd name="T1" fmla="*/ 118 h 224"/>
                  <a:gd name="T2" fmla="*/ 128 w 168"/>
                  <a:gd name="T3" fmla="*/ 64 h 224"/>
                  <a:gd name="T4" fmla="*/ 64 w 168"/>
                  <a:gd name="T5" fmla="*/ 0 h 224"/>
                  <a:gd name="T6" fmla="*/ 0 w 168"/>
                  <a:gd name="T7" fmla="*/ 64 h 224"/>
                  <a:gd name="T8" fmla="*/ 30 w 168"/>
                  <a:gd name="T9" fmla="*/ 118 h 224"/>
                  <a:gd name="T10" fmla="*/ 0 w 168"/>
                  <a:gd name="T11" fmla="*/ 135 h 224"/>
                  <a:gd name="T12" fmla="*/ 14 w 168"/>
                  <a:gd name="T13" fmla="*/ 165 h 224"/>
                  <a:gd name="T14" fmla="*/ 64 w 168"/>
                  <a:gd name="T15" fmla="*/ 144 h 224"/>
                  <a:gd name="T16" fmla="*/ 136 w 168"/>
                  <a:gd name="T17" fmla="*/ 216 h 224"/>
                  <a:gd name="T18" fmla="*/ 136 w 168"/>
                  <a:gd name="T19" fmla="*/ 224 h 224"/>
                  <a:gd name="T20" fmla="*/ 168 w 168"/>
                  <a:gd name="T21" fmla="*/ 224 h 224"/>
                  <a:gd name="T22" fmla="*/ 168 w 168"/>
                  <a:gd name="T23" fmla="*/ 216 h 224"/>
                  <a:gd name="T24" fmla="*/ 99 w 168"/>
                  <a:gd name="T25" fmla="*/ 118 h 224"/>
                  <a:gd name="T26" fmla="*/ 64 w 168"/>
                  <a:gd name="T27" fmla="*/ 32 h 224"/>
                  <a:gd name="T28" fmla="*/ 96 w 168"/>
                  <a:gd name="T29" fmla="*/ 64 h 224"/>
                  <a:gd name="T30" fmla="*/ 64 w 168"/>
                  <a:gd name="T31" fmla="*/ 96 h 224"/>
                  <a:gd name="T32" fmla="*/ 32 w 168"/>
                  <a:gd name="T33" fmla="*/ 64 h 224"/>
                  <a:gd name="T34" fmla="*/ 64 w 168"/>
                  <a:gd name="T35" fmla="*/ 3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24">
                    <a:moveTo>
                      <a:pt x="99" y="118"/>
                    </a:moveTo>
                    <a:cubicBezTo>
                      <a:pt x="117" y="106"/>
                      <a:pt x="128" y="87"/>
                      <a:pt x="128" y="64"/>
                    </a:cubicBezTo>
                    <a:cubicBezTo>
                      <a:pt x="128" y="29"/>
                      <a:pt x="100" y="0"/>
                      <a:pt x="64" y="0"/>
                    </a:cubicBezTo>
                    <a:cubicBezTo>
                      <a:pt x="29" y="0"/>
                      <a:pt x="0" y="29"/>
                      <a:pt x="0" y="64"/>
                    </a:cubicBezTo>
                    <a:cubicBezTo>
                      <a:pt x="0" y="87"/>
                      <a:pt x="12" y="107"/>
                      <a:pt x="30" y="118"/>
                    </a:cubicBezTo>
                    <a:cubicBezTo>
                      <a:pt x="19" y="122"/>
                      <a:pt x="9" y="127"/>
                      <a:pt x="0" y="135"/>
                    </a:cubicBezTo>
                    <a:cubicBezTo>
                      <a:pt x="6" y="144"/>
                      <a:pt x="10" y="154"/>
                      <a:pt x="14" y="165"/>
                    </a:cubicBezTo>
                    <a:cubicBezTo>
                      <a:pt x="27" y="152"/>
                      <a:pt x="46" y="144"/>
                      <a:pt x="64" y="144"/>
                    </a:cubicBezTo>
                    <a:cubicBezTo>
                      <a:pt x="104" y="144"/>
                      <a:pt x="136" y="176"/>
                      <a:pt x="136" y="216"/>
                    </a:cubicBezTo>
                    <a:cubicBezTo>
                      <a:pt x="136" y="224"/>
                      <a:pt x="136" y="224"/>
                      <a:pt x="136" y="224"/>
                    </a:cubicBezTo>
                    <a:cubicBezTo>
                      <a:pt x="168" y="224"/>
                      <a:pt x="168" y="224"/>
                      <a:pt x="168" y="224"/>
                    </a:cubicBezTo>
                    <a:cubicBezTo>
                      <a:pt x="168" y="216"/>
                      <a:pt x="168" y="216"/>
                      <a:pt x="168" y="216"/>
                    </a:cubicBezTo>
                    <a:cubicBezTo>
                      <a:pt x="168" y="171"/>
                      <a:pt x="139" y="132"/>
                      <a:pt x="99" y="118"/>
                    </a:cubicBezTo>
                    <a:close/>
                    <a:moveTo>
                      <a:pt x="64" y="32"/>
                    </a:moveTo>
                    <a:cubicBezTo>
                      <a:pt x="82" y="32"/>
                      <a:pt x="96" y="46"/>
                      <a:pt x="96" y="64"/>
                    </a:cubicBezTo>
                    <a:cubicBezTo>
                      <a:pt x="96" y="82"/>
                      <a:pt x="82" y="96"/>
                      <a:pt x="64" y="96"/>
                    </a:cubicBezTo>
                    <a:cubicBezTo>
                      <a:pt x="47" y="96"/>
                      <a:pt x="32" y="82"/>
                      <a:pt x="32" y="64"/>
                    </a:cubicBezTo>
                    <a:cubicBezTo>
                      <a:pt x="32" y="46"/>
                      <a:pt x="47" y="32"/>
                      <a:pt x="6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023" tIns="37012" rIns="74023" bIns="37012" numCol="1" anchor="t" anchorCtr="0" compatLnSpc="1">
                <a:prstTxWarp prst="textNoShape">
                  <a:avLst/>
                </a:prstTxWarp>
              </a:bodyPr>
              <a:lstStyle/>
              <a:p>
                <a:pPr defTabSz="740198" fontAlgn="auto">
                  <a:spcBef>
                    <a:spcPts val="0"/>
                  </a:spcBef>
                  <a:spcAft>
                    <a:spcPts val="0"/>
                  </a:spcAft>
                  <a:defRPr/>
                </a:pPr>
                <a:endParaRPr lang="en-IN" sz="900">
                  <a:solidFill>
                    <a:prstClr val="black"/>
                  </a:solidFill>
                  <a:latin typeface="Bosch Office Sans"/>
                </a:endParaRPr>
              </a:p>
            </p:txBody>
          </p:sp>
        </p:grpSp>
      </p:grpSp>
      <p:grpSp>
        <p:nvGrpSpPr>
          <p:cNvPr id="60" name="Group 59">
            <a:extLst>
              <a:ext uri="{FF2B5EF4-FFF2-40B4-BE49-F238E27FC236}">
                <a16:creationId xmlns:a16="http://schemas.microsoft.com/office/drawing/2014/main" id="{B0A9DF03-0C5C-B836-703E-D4B2273BAC5F}"/>
              </a:ext>
            </a:extLst>
          </p:cNvPr>
          <p:cNvGrpSpPr/>
          <p:nvPr/>
        </p:nvGrpSpPr>
        <p:grpSpPr>
          <a:xfrm>
            <a:off x="196478" y="3069665"/>
            <a:ext cx="2101864" cy="491617"/>
            <a:chOff x="218372" y="3411616"/>
            <a:chExt cx="2336080" cy="546399"/>
          </a:xfrm>
        </p:grpSpPr>
        <p:sp>
          <p:nvSpPr>
            <p:cNvPr id="61" name="Rectangle: Rounded Corners 60">
              <a:extLst>
                <a:ext uri="{FF2B5EF4-FFF2-40B4-BE49-F238E27FC236}">
                  <a16:creationId xmlns:a16="http://schemas.microsoft.com/office/drawing/2014/main" id="{14AD129F-195B-25A4-BC04-083A7A938BAB}"/>
                </a:ext>
              </a:extLst>
            </p:cNvPr>
            <p:cNvSpPr/>
            <p:nvPr/>
          </p:nvSpPr>
          <p:spPr>
            <a:xfrm>
              <a:off x="218372" y="3411616"/>
              <a:ext cx="2336080" cy="546399"/>
            </a:xfrm>
            <a:prstGeom prst="roundRect">
              <a:avLst/>
            </a:prstGeom>
            <a:solidFill>
              <a:srgbClr val="C00C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0198" fontAlgn="auto">
                <a:spcBef>
                  <a:spcPts val="0"/>
                </a:spcBef>
                <a:spcAft>
                  <a:spcPts val="0"/>
                </a:spcAft>
                <a:defRPr/>
              </a:pPr>
              <a:endParaRPr lang="en-US" sz="900">
                <a:solidFill>
                  <a:prstClr val="white"/>
                </a:solidFill>
                <a:latin typeface="Bosch Office Sans"/>
              </a:endParaRPr>
            </a:p>
          </p:txBody>
        </p:sp>
        <p:sp>
          <p:nvSpPr>
            <p:cNvPr id="62" name="TextBox 61">
              <a:extLst>
                <a:ext uri="{FF2B5EF4-FFF2-40B4-BE49-F238E27FC236}">
                  <a16:creationId xmlns:a16="http://schemas.microsoft.com/office/drawing/2014/main" id="{9D1C25B8-6015-A0D2-424D-8233DA2781D1}"/>
                </a:ext>
              </a:extLst>
            </p:cNvPr>
            <p:cNvSpPr txBox="1"/>
            <p:nvPr>
              <p:custDataLst>
                <p:tags r:id="rId3"/>
              </p:custDataLst>
            </p:nvPr>
          </p:nvSpPr>
          <p:spPr>
            <a:xfrm>
              <a:off x="884963" y="3586183"/>
              <a:ext cx="686723" cy="251479"/>
            </a:xfrm>
            <a:prstGeom prst="rect">
              <a:avLst/>
            </a:prstGeom>
            <a:noFill/>
          </p:spPr>
          <p:txBody>
            <a:bodyPr wrap="square" lIns="0" tIns="0" rIns="0" bIns="0" rtlCol="0" anchor="ctr">
              <a:noAutofit/>
            </a:bodyPr>
            <a:lstStyle/>
            <a:p>
              <a:pPr marL="203992" indent="-203992" algn="ctr" defTabSz="740198" fontAlgn="auto">
                <a:spcBef>
                  <a:spcPts val="405"/>
                </a:spcBef>
                <a:spcAft>
                  <a:spcPts val="0"/>
                </a:spcAft>
                <a:defRPr/>
              </a:pPr>
              <a:r>
                <a:rPr lang="en-GB" sz="2159" b="1" kern="0">
                  <a:solidFill>
                    <a:prstClr val="white"/>
                  </a:solidFill>
                  <a:latin typeface="Bosch Office Sans"/>
                </a:rPr>
                <a:t>550+</a:t>
              </a:r>
            </a:p>
          </p:txBody>
        </p:sp>
      </p:grpSp>
      <p:pic>
        <p:nvPicPr>
          <p:cNvPr id="68" name="Picture 67">
            <a:extLst>
              <a:ext uri="{FF2B5EF4-FFF2-40B4-BE49-F238E27FC236}">
                <a16:creationId xmlns:a16="http://schemas.microsoft.com/office/drawing/2014/main" id="{37151205-71F0-E064-EDE8-5A9C0158CBE0}"/>
              </a:ext>
            </a:extLst>
          </p:cNvPr>
          <p:cNvPicPr>
            <a:picLocks noChangeAspect="1"/>
          </p:cNvPicPr>
          <p:nvPr/>
        </p:nvPicPr>
        <p:blipFill>
          <a:blip r:embed="rId38">
            <a:clrChange>
              <a:clrFrom>
                <a:srgbClr val="F7F7F7"/>
              </a:clrFrom>
              <a:clrTo>
                <a:srgbClr val="F7F7F7">
                  <a:alpha val="0"/>
                </a:srgbClr>
              </a:clrTo>
            </a:clrChange>
          </a:blip>
          <a:stretch>
            <a:fillRect/>
          </a:stretch>
        </p:blipFill>
        <p:spPr>
          <a:xfrm>
            <a:off x="3444597" y="4896432"/>
            <a:ext cx="445178" cy="403443"/>
          </a:xfrm>
          <a:prstGeom prst="rect">
            <a:avLst/>
          </a:prstGeom>
        </p:spPr>
      </p:pic>
      <p:sp>
        <p:nvSpPr>
          <p:cNvPr id="69" name="TextBox 68">
            <a:extLst>
              <a:ext uri="{FF2B5EF4-FFF2-40B4-BE49-F238E27FC236}">
                <a16:creationId xmlns:a16="http://schemas.microsoft.com/office/drawing/2014/main" id="{CA3FA04A-06AA-3B36-685F-E5D1BDE5C034}"/>
              </a:ext>
            </a:extLst>
          </p:cNvPr>
          <p:cNvSpPr txBox="1"/>
          <p:nvPr/>
        </p:nvSpPr>
        <p:spPr>
          <a:xfrm>
            <a:off x="840418" y="808072"/>
            <a:ext cx="1360378" cy="30642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50" b="0" i="0" u="none" strike="noStrike" kern="0" cap="none" spc="0" normalizeH="0" baseline="0" noProof="0">
                <a:ln>
                  <a:noFill/>
                </a:ln>
                <a:solidFill>
                  <a:schemeClr val="bg1"/>
                </a:solidFill>
                <a:effectLst/>
                <a:uLnTx/>
                <a:uFillTx/>
              </a:rPr>
              <a:t>Bosch Center for Data Science</a:t>
            </a:r>
          </a:p>
        </p:txBody>
      </p:sp>
      <p:sp>
        <p:nvSpPr>
          <p:cNvPr id="70" name="TextBox 69">
            <a:extLst>
              <a:ext uri="{FF2B5EF4-FFF2-40B4-BE49-F238E27FC236}">
                <a16:creationId xmlns:a16="http://schemas.microsoft.com/office/drawing/2014/main" id="{876AB8BA-CA9D-F2AA-56E1-5598787A5EAC}"/>
              </a:ext>
            </a:extLst>
          </p:cNvPr>
          <p:cNvSpPr txBox="1"/>
          <p:nvPr/>
        </p:nvSpPr>
        <p:spPr>
          <a:xfrm>
            <a:off x="1516105" y="1471815"/>
            <a:ext cx="717630" cy="30063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800" b="0" i="0" u="none" strike="noStrike" kern="0" cap="none" spc="0" normalizeH="0" baseline="0" noProof="0">
                <a:ln>
                  <a:noFill/>
                </a:ln>
                <a:solidFill>
                  <a:schemeClr val="bg1"/>
                </a:solidFill>
                <a:effectLst/>
                <a:uLnTx/>
                <a:uFillTx/>
              </a:rPr>
              <a:t>Tech Experts</a:t>
            </a:r>
          </a:p>
        </p:txBody>
      </p:sp>
      <p:sp>
        <p:nvSpPr>
          <p:cNvPr id="71" name="TextBox 70">
            <a:extLst>
              <a:ext uri="{FF2B5EF4-FFF2-40B4-BE49-F238E27FC236}">
                <a16:creationId xmlns:a16="http://schemas.microsoft.com/office/drawing/2014/main" id="{01733694-3B8C-0C05-039D-447A8615A2D0}"/>
              </a:ext>
            </a:extLst>
          </p:cNvPr>
          <p:cNvSpPr txBox="1"/>
          <p:nvPr/>
        </p:nvSpPr>
        <p:spPr>
          <a:xfrm>
            <a:off x="1520480" y="1970782"/>
            <a:ext cx="717630" cy="30063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800" b="0" i="0" u="none" strike="noStrike" kern="0" cap="none" spc="0" normalizeH="0" baseline="0" noProof="0">
                <a:ln>
                  <a:noFill/>
                </a:ln>
                <a:solidFill>
                  <a:schemeClr val="bg1"/>
                </a:solidFill>
                <a:effectLst/>
                <a:uLnTx/>
                <a:uFillTx/>
              </a:rPr>
              <a:t>Digital Transformation &amp; AI use cases</a:t>
            </a:r>
          </a:p>
        </p:txBody>
      </p:sp>
      <p:sp>
        <p:nvSpPr>
          <p:cNvPr id="72" name="TextBox 71">
            <a:extLst>
              <a:ext uri="{FF2B5EF4-FFF2-40B4-BE49-F238E27FC236}">
                <a16:creationId xmlns:a16="http://schemas.microsoft.com/office/drawing/2014/main" id="{BCAC1D99-2DC1-AE18-98C9-679FFFBE364D}"/>
              </a:ext>
            </a:extLst>
          </p:cNvPr>
          <p:cNvSpPr txBox="1"/>
          <p:nvPr/>
        </p:nvSpPr>
        <p:spPr>
          <a:xfrm>
            <a:off x="1516105" y="2640006"/>
            <a:ext cx="717630" cy="30063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800" b="0" i="0" u="none" strike="noStrike" kern="0" cap="none" spc="0" normalizeH="0" baseline="0" noProof="0">
                <a:ln>
                  <a:noFill/>
                </a:ln>
                <a:solidFill>
                  <a:schemeClr val="bg1"/>
                </a:solidFill>
                <a:effectLst/>
                <a:uLnTx/>
                <a:uFillTx/>
              </a:rPr>
              <a:t>Success Stories</a:t>
            </a:r>
          </a:p>
        </p:txBody>
      </p:sp>
      <p:sp>
        <p:nvSpPr>
          <p:cNvPr id="73" name="TextBox 72">
            <a:extLst>
              <a:ext uri="{FF2B5EF4-FFF2-40B4-BE49-F238E27FC236}">
                <a16:creationId xmlns:a16="http://schemas.microsoft.com/office/drawing/2014/main" id="{13EFE00D-6E9D-E885-4409-FA69199ADDA1}"/>
              </a:ext>
            </a:extLst>
          </p:cNvPr>
          <p:cNvSpPr txBox="1"/>
          <p:nvPr/>
        </p:nvSpPr>
        <p:spPr>
          <a:xfrm>
            <a:off x="1508864" y="3177347"/>
            <a:ext cx="717630" cy="30063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800" b="0" i="0" u="none" strike="noStrike" kern="0" cap="none" spc="0" normalizeH="0" baseline="0" noProof="0">
                <a:ln>
                  <a:noFill/>
                </a:ln>
                <a:solidFill>
                  <a:schemeClr val="bg1"/>
                </a:solidFill>
                <a:effectLst/>
                <a:uLnTx/>
                <a:uFillTx/>
              </a:rPr>
              <a:t>Certified Associates</a:t>
            </a:r>
          </a:p>
        </p:txBody>
      </p:sp>
      <p:sp>
        <p:nvSpPr>
          <p:cNvPr id="74" name="TextBox 73">
            <a:extLst>
              <a:ext uri="{FF2B5EF4-FFF2-40B4-BE49-F238E27FC236}">
                <a16:creationId xmlns:a16="http://schemas.microsoft.com/office/drawing/2014/main" id="{CDFC7603-E66C-B3D1-4EE4-13CBF378564F}"/>
              </a:ext>
            </a:extLst>
          </p:cNvPr>
          <p:cNvSpPr txBox="1"/>
          <p:nvPr/>
        </p:nvSpPr>
        <p:spPr>
          <a:xfrm>
            <a:off x="1504552" y="3749623"/>
            <a:ext cx="717630" cy="30063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800" b="0" i="0" u="none" strike="noStrike" kern="0" cap="none" spc="0" normalizeH="0" baseline="0" noProof="0">
                <a:ln>
                  <a:noFill/>
                </a:ln>
                <a:solidFill>
                  <a:schemeClr val="bg1"/>
                </a:solidFill>
                <a:effectLst/>
                <a:uLnTx/>
                <a:uFillTx/>
              </a:rPr>
              <a:t>Invention Reports</a:t>
            </a:r>
          </a:p>
        </p:txBody>
      </p:sp>
      <p:pic>
        <p:nvPicPr>
          <p:cNvPr id="75" name="Picture 4" descr="Free Certificate SVG, PNG Icon, Symbol. Download Image.">
            <a:extLst>
              <a:ext uri="{FF2B5EF4-FFF2-40B4-BE49-F238E27FC236}">
                <a16:creationId xmlns:a16="http://schemas.microsoft.com/office/drawing/2014/main" id="{4795F1EE-44A2-6532-1A1C-BBB8E2A3CB0C}"/>
              </a:ext>
            </a:extLst>
          </p:cNvPr>
          <p:cNvPicPr>
            <a:picLocks noChangeAspect="1" noChangeArrowheads="1"/>
          </p:cNvPicPr>
          <p:nvPr/>
        </p:nvPicPr>
        <p:blipFill>
          <a:blip r:embed="rId39">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18850" y="3182690"/>
            <a:ext cx="292228" cy="292228"/>
          </a:xfrm>
          <a:prstGeom prst="rect">
            <a:avLst/>
          </a:prstGeom>
          <a:noFill/>
          <a:extLst>
            <a:ext uri="{909E8E84-426E-40DD-AFC4-6F175D3DCCD1}">
              <a14:hiddenFill xmlns:a14="http://schemas.microsoft.com/office/drawing/2010/main">
                <a:solidFill>
                  <a:srgbClr val="FFFFFF"/>
                </a:solidFill>
              </a14:hiddenFill>
            </a:ext>
          </a:extLst>
        </p:spPr>
      </p:pic>
      <p:pic>
        <p:nvPicPr>
          <p:cNvPr id="76" name="Graphic 75" descr="Lightbulb outline">
            <a:extLst>
              <a:ext uri="{FF2B5EF4-FFF2-40B4-BE49-F238E27FC236}">
                <a16:creationId xmlns:a16="http://schemas.microsoft.com/office/drawing/2014/main" id="{1A142207-23CD-914C-B69B-24B72888FF1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93181" y="3669001"/>
            <a:ext cx="361014" cy="361014"/>
          </a:xfrm>
          <a:prstGeom prst="rect">
            <a:avLst/>
          </a:prstGeom>
        </p:spPr>
      </p:pic>
      <p:pic>
        <p:nvPicPr>
          <p:cNvPr id="77" name="Picture 6" descr="Institution Icons - Free SVG &amp; PNG Institution Images - Noun Project">
            <a:extLst>
              <a:ext uri="{FF2B5EF4-FFF2-40B4-BE49-F238E27FC236}">
                <a16:creationId xmlns:a16="http://schemas.microsoft.com/office/drawing/2014/main" id="{D02BAF87-FE73-5D4F-043E-D38F939E86FE}"/>
              </a:ext>
            </a:extLst>
          </p:cNvPr>
          <p:cNvPicPr>
            <a:picLocks noChangeAspect="1" noChangeArrowheads="1"/>
          </p:cNvPicPr>
          <p:nvPr/>
        </p:nvPicPr>
        <p:blipFill>
          <a:blip r:embed="rId4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12910" y="772537"/>
            <a:ext cx="382745" cy="382745"/>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8">
            <a:extLst>
              <a:ext uri="{FF2B5EF4-FFF2-40B4-BE49-F238E27FC236}">
                <a16:creationId xmlns:a16="http://schemas.microsoft.com/office/drawing/2014/main" id="{E0D56B48-FCAB-65CF-B61D-F97E7B7C6FFF}"/>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335702" y="5132444"/>
            <a:ext cx="635533" cy="21075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a:extLst>
              <a:ext uri="{FF2B5EF4-FFF2-40B4-BE49-F238E27FC236}">
                <a16:creationId xmlns:a16="http://schemas.microsoft.com/office/drawing/2014/main" id="{3B3F9EA5-DB0B-B4DD-7546-E3653055F5F4}"/>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7356368" y="5090221"/>
            <a:ext cx="998124" cy="240775"/>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B16AA6DE-3049-0359-3E57-A04249DE4F15}"/>
              </a:ext>
            </a:extLst>
          </p:cNvPr>
          <p:cNvGrpSpPr/>
          <p:nvPr/>
        </p:nvGrpSpPr>
        <p:grpSpPr>
          <a:xfrm>
            <a:off x="2483497" y="719168"/>
            <a:ext cx="8343996" cy="3439820"/>
            <a:chOff x="2623892" y="609600"/>
            <a:chExt cx="9273790" cy="3823129"/>
          </a:xfrm>
        </p:grpSpPr>
        <p:sp>
          <p:nvSpPr>
            <p:cNvPr id="82" name="Rectangle: Rounded Corners 81">
              <a:extLst>
                <a:ext uri="{FF2B5EF4-FFF2-40B4-BE49-F238E27FC236}">
                  <a16:creationId xmlns:a16="http://schemas.microsoft.com/office/drawing/2014/main" id="{93FBA3B4-2E46-B64C-69B0-57C3C9F9446C}"/>
                </a:ext>
              </a:extLst>
            </p:cNvPr>
            <p:cNvSpPr/>
            <p:nvPr/>
          </p:nvSpPr>
          <p:spPr>
            <a:xfrm>
              <a:off x="2623892" y="609600"/>
              <a:ext cx="9212761" cy="3798596"/>
            </a:xfrm>
            <a:prstGeom prst="roundRect">
              <a:avLst>
                <a:gd name="adj" fmla="val 3537"/>
              </a:avLst>
            </a:prstGeom>
            <a:solidFill>
              <a:srgbClr val="F2F2F2">
                <a:alpha val="30196"/>
              </a:srgbClr>
            </a:solidFill>
            <a:ln w="9525" cap="flat" cmpd="sng" algn="ctr">
              <a:solidFill>
                <a:srgbClr val="18837E"/>
              </a:solidFill>
              <a:prstDash val="dash"/>
            </a:ln>
            <a:effectLst/>
          </p:spPr>
          <p:txBody>
            <a:bodyPr rtlCol="0" anchor="ctr"/>
            <a:lstStyle/>
            <a:p>
              <a:pPr algn="ctr" defTabSz="822686" fontAlgn="auto">
                <a:spcBef>
                  <a:spcPts val="0"/>
                </a:spcBef>
                <a:spcAft>
                  <a:spcPts val="0"/>
                </a:spcAft>
                <a:defRPr/>
              </a:pPr>
              <a:endParaRPr lang="en-US" sz="1619" kern="0">
                <a:solidFill>
                  <a:srgbClr val="000000"/>
                </a:solidFill>
                <a:latin typeface="Bosch Office Sans"/>
              </a:endParaRPr>
            </a:p>
          </p:txBody>
        </p:sp>
        <p:grpSp>
          <p:nvGrpSpPr>
            <p:cNvPr id="83" name="Group 82">
              <a:extLst>
                <a:ext uri="{FF2B5EF4-FFF2-40B4-BE49-F238E27FC236}">
                  <a16:creationId xmlns:a16="http://schemas.microsoft.com/office/drawing/2014/main" id="{5C80D753-AC9B-CFC6-94E1-9618405DEF9E}"/>
                </a:ext>
              </a:extLst>
            </p:cNvPr>
            <p:cNvGrpSpPr/>
            <p:nvPr/>
          </p:nvGrpSpPr>
          <p:grpSpPr>
            <a:xfrm>
              <a:off x="2692306" y="708950"/>
              <a:ext cx="9205376" cy="3723779"/>
              <a:chOff x="1462134" y="736720"/>
              <a:chExt cx="9205376" cy="3723779"/>
            </a:xfrm>
          </p:grpSpPr>
          <p:graphicFrame>
            <p:nvGraphicFramePr>
              <p:cNvPr id="84" name="Chart 83">
                <a:extLst>
                  <a:ext uri="{FF2B5EF4-FFF2-40B4-BE49-F238E27FC236}">
                    <a16:creationId xmlns:a16="http://schemas.microsoft.com/office/drawing/2014/main" id="{6F623C62-FBFB-93C6-55BA-23585A8FAAC3}"/>
                  </a:ext>
                </a:extLst>
              </p:cNvPr>
              <p:cNvGraphicFramePr>
                <a:graphicFrameLocks/>
              </p:cNvGraphicFramePr>
              <p:nvPr>
                <p:custDataLst>
                  <p:tags r:id="rId2"/>
                </p:custDataLst>
              </p:nvPr>
            </p:nvGraphicFramePr>
            <p:xfrm>
              <a:off x="2924843" y="981491"/>
              <a:ext cx="6166862" cy="2961103"/>
            </p:xfrm>
            <a:graphic>
              <a:graphicData uri="http://schemas.openxmlformats.org/drawingml/2006/chart">
                <c:chart xmlns:c="http://schemas.openxmlformats.org/drawingml/2006/chart" xmlns:r="http://schemas.openxmlformats.org/officeDocument/2006/relationships" r:id="rId45"/>
              </a:graphicData>
            </a:graphic>
          </p:graphicFrame>
          <p:sp>
            <p:nvSpPr>
              <p:cNvPr id="85" name="Rectangle 84">
                <a:extLst>
                  <a:ext uri="{FF2B5EF4-FFF2-40B4-BE49-F238E27FC236}">
                    <a16:creationId xmlns:a16="http://schemas.microsoft.com/office/drawing/2014/main" id="{1EBF56CC-DC7F-DAFF-BE30-335CB1DE4A31}"/>
                  </a:ext>
                </a:extLst>
              </p:cNvPr>
              <p:cNvSpPr>
                <a:spLocks/>
              </p:cNvSpPr>
              <p:nvPr/>
            </p:nvSpPr>
            <p:spPr>
              <a:xfrm>
                <a:off x="3896628" y="1159708"/>
                <a:ext cx="5145400" cy="3300791"/>
              </a:xfrm>
              <a:prstGeom prst="rect">
                <a:avLst/>
              </a:prstGeom>
              <a:noFill/>
              <a:ln w="19050">
                <a:noFill/>
                <a:prstDash val="solid"/>
              </a:ln>
            </p:spPr>
            <p:style>
              <a:lnRef idx="2">
                <a:srgbClr val="A80163">
                  <a:shade val="50000"/>
                </a:srgbClr>
              </a:lnRef>
              <a:fillRef idx="1">
                <a:srgbClr val="A80163"/>
              </a:fillRef>
              <a:effectRef idx="0">
                <a:srgbClr val="A80163"/>
              </a:effectRef>
              <a:fontRef idx="minor">
                <a:schemeClr val="lt1"/>
              </a:fontRef>
            </p:style>
            <p:txBody>
              <a:bodyPr wrap="square" rtlCol="0" anchor="ctr"/>
              <a:lstStyle/>
              <a:p>
                <a:pPr algn="ctr" defTabSz="912441">
                  <a:defRPr/>
                </a:pPr>
                <a:endParaRPr lang="en-US" sz="1796">
                  <a:solidFill>
                    <a:prstClr val="white"/>
                  </a:solidFill>
                  <a:latin typeface="Bosch Office Sans"/>
                </a:endParaRPr>
              </a:p>
            </p:txBody>
          </p:sp>
          <p:sp>
            <p:nvSpPr>
              <p:cNvPr id="86" name="TextBox 85">
                <a:extLst>
                  <a:ext uri="{FF2B5EF4-FFF2-40B4-BE49-F238E27FC236}">
                    <a16:creationId xmlns:a16="http://schemas.microsoft.com/office/drawing/2014/main" id="{22AF168B-CBB5-A77E-6C10-962076A22E71}"/>
                  </a:ext>
                </a:extLst>
              </p:cNvPr>
              <p:cNvSpPr txBox="1"/>
              <p:nvPr/>
            </p:nvSpPr>
            <p:spPr>
              <a:xfrm>
                <a:off x="5133622" y="2405784"/>
                <a:ext cx="1674962" cy="662411"/>
              </a:xfrm>
              <a:prstGeom prst="rect">
                <a:avLst/>
              </a:prstGeom>
              <a:noFill/>
            </p:spPr>
            <p:txBody>
              <a:bodyPr wrap="square">
                <a:spAutoFit/>
              </a:bodyPr>
              <a:lstStyle/>
              <a:p>
                <a:pPr algn="ctr" defTabSz="912441">
                  <a:lnSpc>
                    <a:spcPts val="1996"/>
                  </a:lnSpc>
                  <a:defRPr/>
                </a:pPr>
                <a:r>
                  <a:rPr lang="en-US" sz="1597">
                    <a:solidFill>
                      <a:srgbClr val="BD0F79"/>
                    </a:solidFill>
                    <a:latin typeface="Bosch Sans Bold" panose="020B0704020202020204" pitchFamily="34" charset="0"/>
                  </a:rPr>
                  <a:t>Data Lifecycle</a:t>
                </a:r>
              </a:p>
            </p:txBody>
          </p:sp>
          <p:pic>
            <p:nvPicPr>
              <p:cNvPr id="92" name="Picture 10" descr="AI - Free technology icons">
                <a:extLst>
                  <a:ext uri="{FF2B5EF4-FFF2-40B4-BE49-F238E27FC236}">
                    <a16:creationId xmlns:a16="http://schemas.microsoft.com/office/drawing/2014/main" id="{1A1FC3B7-A335-0337-CE3E-DF3C2E63C537}"/>
                  </a:ext>
                </a:extLst>
              </p:cNvPr>
              <p:cNvPicPr>
                <a:picLocks noChangeAspect="1" noChangeArrowheads="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5367939" y="3311984"/>
                <a:ext cx="378452" cy="316287"/>
              </a:xfrm>
              <a:prstGeom prst="rect">
                <a:avLst/>
              </a:prstGeom>
              <a:noFill/>
              <a:extLst>
                <a:ext uri="{909E8E84-426E-40DD-AFC4-6F175D3DCCD1}">
                  <a14:hiddenFill xmlns:a14="http://schemas.microsoft.com/office/drawing/2010/main">
                    <a:solidFill>
                      <a:srgbClr val="FFFFFF"/>
                    </a:solidFill>
                  </a14:hiddenFill>
                </a:ext>
              </a:extLst>
            </p:spPr>
          </p:pic>
          <p:grpSp>
            <p:nvGrpSpPr>
              <p:cNvPr id="95" name="Group 94">
                <a:extLst>
                  <a:ext uri="{FF2B5EF4-FFF2-40B4-BE49-F238E27FC236}">
                    <a16:creationId xmlns:a16="http://schemas.microsoft.com/office/drawing/2014/main" id="{943FCF70-9DF4-6711-651E-D4529067A972}"/>
                  </a:ext>
                </a:extLst>
              </p:cNvPr>
              <p:cNvGrpSpPr/>
              <p:nvPr/>
            </p:nvGrpSpPr>
            <p:grpSpPr>
              <a:xfrm>
                <a:off x="5654137" y="1874698"/>
                <a:ext cx="654204" cy="575765"/>
                <a:chOff x="6564007" y="-150090"/>
                <a:chExt cx="2022986" cy="2022986"/>
              </a:xfrm>
            </p:grpSpPr>
            <p:pic>
              <p:nvPicPr>
                <p:cNvPr id="120" name="Graphic 119" descr="Circles with arrows with solid fill">
                  <a:extLst>
                    <a:ext uri="{FF2B5EF4-FFF2-40B4-BE49-F238E27FC236}">
                      <a16:creationId xmlns:a16="http://schemas.microsoft.com/office/drawing/2014/main" id="{A81C590A-E34D-78A7-F251-EC5024ED765C}"/>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564007" y="-150090"/>
                  <a:ext cx="2022986" cy="2022986"/>
                </a:xfrm>
                <a:prstGeom prst="rect">
                  <a:avLst/>
                </a:prstGeom>
              </p:spPr>
            </p:pic>
            <p:pic>
              <p:nvPicPr>
                <p:cNvPr id="121" name="Graphic 120" descr="Database outline">
                  <a:extLst>
                    <a:ext uri="{FF2B5EF4-FFF2-40B4-BE49-F238E27FC236}">
                      <a16:creationId xmlns:a16="http://schemas.microsoft.com/office/drawing/2014/main" id="{FC2C7E69-DE10-8AE6-54D6-DCA52C5721C1}"/>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118300" y="401327"/>
                  <a:ext cx="914400" cy="914400"/>
                </a:xfrm>
                <a:prstGeom prst="rect">
                  <a:avLst/>
                </a:prstGeom>
              </p:spPr>
            </p:pic>
          </p:grpSp>
          <p:sp>
            <p:nvSpPr>
              <p:cNvPr id="96" name="Freeform: Shape 95">
                <a:extLst>
                  <a:ext uri="{FF2B5EF4-FFF2-40B4-BE49-F238E27FC236}">
                    <a16:creationId xmlns:a16="http://schemas.microsoft.com/office/drawing/2014/main" id="{41263E71-7439-0106-6903-69ED9E06DC0A}"/>
                  </a:ext>
                </a:extLst>
              </p:cNvPr>
              <p:cNvSpPr/>
              <p:nvPr/>
            </p:nvSpPr>
            <p:spPr>
              <a:xfrm>
                <a:off x="6625412" y="736720"/>
                <a:ext cx="1517332" cy="445122"/>
              </a:xfrm>
              <a:custGeom>
                <a:avLst/>
                <a:gdLst>
                  <a:gd name="connsiteX0" fmla="*/ 0 w 960120"/>
                  <a:gd name="connsiteY0" fmla="*/ 426720 h 426720"/>
                  <a:gd name="connsiteX1" fmla="*/ 266700 w 960120"/>
                  <a:gd name="connsiteY1" fmla="*/ 0 h 426720"/>
                  <a:gd name="connsiteX2" fmla="*/ 960120 w 960120"/>
                  <a:gd name="connsiteY2" fmla="*/ 0 h 426720"/>
                  <a:gd name="connsiteX0" fmla="*/ 0 w 1517332"/>
                  <a:gd name="connsiteY0" fmla="*/ 429102 h 429102"/>
                  <a:gd name="connsiteX1" fmla="*/ 266700 w 1517332"/>
                  <a:gd name="connsiteY1" fmla="*/ 2382 h 429102"/>
                  <a:gd name="connsiteX2" fmla="*/ 1517332 w 1517332"/>
                  <a:gd name="connsiteY2" fmla="*/ 0 h 429102"/>
                </a:gdLst>
                <a:ahLst/>
                <a:cxnLst>
                  <a:cxn ang="0">
                    <a:pos x="connsiteX0" y="connsiteY0"/>
                  </a:cxn>
                  <a:cxn ang="0">
                    <a:pos x="connsiteX1" y="connsiteY1"/>
                  </a:cxn>
                  <a:cxn ang="0">
                    <a:pos x="connsiteX2" y="connsiteY2"/>
                  </a:cxn>
                </a:cxnLst>
                <a:rect l="l" t="t" r="r" b="b"/>
                <a:pathLst>
                  <a:path w="1517332" h="429102">
                    <a:moveTo>
                      <a:pt x="0" y="429102"/>
                    </a:moveTo>
                    <a:lnTo>
                      <a:pt x="266700" y="2382"/>
                    </a:lnTo>
                    <a:lnTo>
                      <a:pt x="1517332" y="0"/>
                    </a:lnTo>
                  </a:path>
                </a:pathLst>
              </a:custGeom>
              <a:ln>
                <a:headEnd type="oval"/>
                <a:tailEnd type="oval"/>
              </a:ln>
            </p:spPr>
            <p:style>
              <a:lnRef idx="1">
                <a:schemeClr val="dk1"/>
              </a:lnRef>
              <a:fillRef idx="0">
                <a:schemeClr val="dk1"/>
              </a:fillRef>
              <a:effectRef idx="0">
                <a:schemeClr val="dk1"/>
              </a:effectRef>
              <a:fontRef idx="minor">
                <a:schemeClr val="tx1"/>
              </a:fontRef>
            </p:style>
            <p:txBody>
              <a:bodyPr rtlCol="0" anchor="ctr"/>
              <a:lstStyle/>
              <a:p>
                <a:pPr algn="ctr" defTabSz="822686" fontAlgn="auto">
                  <a:spcBef>
                    <a:spcPts val="0"/>
                  </a:spcBef>
                  <a:spcAft>
                    <a:spcPts val="0"/>
                  </a:spcAft>
                  <a:defRPr/>
                </a:pPr>
                <a:endParaRPr lang="en-US" sz="1619">
                  <a:solidFill>
                    <a:prstClr val="black"/>
                  </a:solidFill>
                  <a:latin typeface="Bosch Office Sans"/>
                </a:endParaRPr>
              </a:p>
            </p:txBody>
          </p:sp>
          <p:sp>
            <p:nvSpPr>
              <p:cNvPr id="97" name="Freeform: Shape 96">
                <a:extLst>
                  <a:ext uri="{FF2B5EF4-FFF2-40B4-BE49-F238E27FC236}">
                    <a16:creationId xmlns:a16="http://schemas.microsoft.com/office/drawing/2014/main" id="{569D7713-E98E-6BDD-6843-8CCBCD60C30B}"/>
                  </a:ext>
                </a:extLst>
              </p:cNvPr>
              <p:cNvSpPr/>
              <p:nvPr/>
            </p:nvSpPr>
            <p:spPr>
              <a:xfrm flipV="1">
                <a:off x="6625412" y="3803637"/>
                <a:ext cx="1517332" cy="445122"/>
              </a:xfrm>
              <a:custGeom>
                <a:avLst/>
                <a:gdLst>
                  <a:gd name="connsiteX0" fmla="*/ 0 w 960120"/>
                  <a:gd name="connsiteY0" fmla="*/ 426720 h 426720"/>
                  <a:gd name="connsiteX1" fmla="*/ 266700 w 960120"/>
                  <a:gd name="connsiteY1" fmla="*/ 0 h 426720"/>
                  <a:gd name="connsiteX2" fmla="*/ 960120 w 960120"/>
                  <a:gd name="connsiteY2" fmla="*/ 0 h 426720"/>
                  <a:gd name="connsiteX0" fmla="*/ 0 w 1517332"/>
                  <a:gd name="connsiteY0" fmla="*/ 429102 h 429102"/>
                  <a:gd name="connsiteX1" fmla="*/ 266700 w 1517332"/>
                  <a:gd name="connsiteY1" fmla="*/ 2382 h 429102"/>
                  <a:gd name="connsiteX2" fmla="*/ 1517332 w 1517332"/>
                  <a:gd name="connsiteY2" fmla="*/ 0 h 429102"/>
                </a:gdLst>
                <a:ahLst/>
                <a:cxnLst>
                  <a:cxn ang="0">
                    <a:pos x="connsiteX0" y="connsiteY0"/>
                  </a:cxn>
                  <a:cxn ang="0">
                    <a:pos x="connsiteX1" y="connsiteY1"/>
                  </a:cxn>
                  <a:cxn ang="0">
                    <a:pos x="connsiteX2" y="connsiteY2"/>
                  </a:cxn>
                </a:cxnLst>
                <a:rect l="l" t="t" r="r" b="b"/>
                <a:pathLst>
                  <a:path w="1517332" h="429102">
                    <a:moveTo>
                      <a:pt x="0" y="429102"/>
                    </a:moveTo>
                    <a:lnTo>
                      <a:pt x="266700" y="2382"/>
                    </a:lnTo>
                    <a:lnTo>
                      <a:pt x="1517332" y="0"/>
                    </a:lnTo>
                  </a:path>
                </a:pathLst>
              </a:custGeom>
              <a:ln>
                <a:headEnd type="oval"/>
                <a:tailEnd type="oval"/>
              </a:ln>
            </p:spPr>
            <p:style>
              <a:lnRef idx="1">
                <a:schemeClr val="dk1"/>
              </a:lnRef>
              <a:fillRef idx="0">
                <a:schemeClr val="dk1"/>
              </a:fillRef>
              <a:effectRef idx="0">
                <a:schemeClr val="dk1"/>
              </a:effectRef>
              <a:fontRef idx="minor">
                <a:schemeClr val="tx1"/>
              </a:fontRef>
            </p:style>
            <p:txBody>
              <a:bodyPr rtlCol="0" anchor="ctr"/>
              <a:lstStyle/>
              <a:p>
                <a:pPr algn="ctr" defTabSz="822686" fontAlgn="auto">
                  <a:spcBef>
                    <a:spcPts val="0"/>
                  </a:spcBef>
                  <a:spcAft>
                    <a:spcPts val="0"/>
                  </a:spcAft>
                  <a:defRPr/>
                </a:pPr>
                <a:endParaRPr lang="en-US" sz="1619">
                  <a:solidFill>
                    <a:prstClr val="black"/>
                  </a:solidFill>
                  <a:latin typeface="Bosch Office Sans"/>
                </a:endParaRPr>
              </a:p>
            </p:txBody>
          </p:sp>
          <p:sp>
            <p:nvSpPr>
              <p:cNvPr id="98" name="Freeform: Shape 97">
                <a:extLst>
                  <a:ext uri="{FF2B5EF4-FFF2-40B4-BE49-F238E27FC236}">
                    <a16:creationId xmlns:a16="http://schemas.microsoft.com/office/drawing/2014/main" id="{BA58EEFF-B9B6-960C-93E7-FCA8EB13C80C}"/>
                  </a:ext>
                </a:extLst>
              </p:cNvPr>
              <p:cNvSpPr/>
              <p:nvPr/>
            </p:nvSpPr>
            <p:spPr>
              <a:xfrm flipH="1">
                <a:off x="3812936" y="736720"/>
                <a:ext cx="1517332" cy="445122"/>
              </a:xfrm>
              <a:custGeom>
                <a:avLst/>
                <a:gdLst>
                  <a:gd name="connsiteX0" fmla="*/ 0 w 960120"/>
                  <a:gd name="connsiteY0" fmla="*/ 426720 h 426720"/>
                  <a:gd name="connsiteX1" fmla="*/ 266700 w 960120"/>
                  <a:gd name="connsiteY1" fmla="*/ 0 h 426720"/>
                  <a:gd name="connsiteX2" fmla="*/ 960120 w 960120"/>
                  <a:gd name="connsiteY2" fmla="*/ 0 h 426720"/>
                  <a:gd name="connsiteX0" fmla="*/ 0 w 1517332"/>
                  <a:gd name="connsiteY0" fmla="*/ 429102 h 429102"/>
                  <a:gd name="connsiteX1" fmla="*/ 266700 w 1517332"/>
                  <a:gd name="connsiteY1" fmla="*/ 2382 h 429102"/>
                  <a:gd name="connsiteX2" fmla="*/ 1517332 w 1517332"/>
                  <a:gd name="connsiteY2" fmla="*/ 0 h 429102"/>
                </a:gdLst>
                <a:ahLst/>
                <a:cxnLst>
                  <a:cxn ang="0">
                    <a:pos x="connsiteX0" y="connsiteY0"/>
                  </a:cxn>
                  <a:cxn ang="0">
                    <a:pos x="connsiteX1" y="connsiteY1"/>
                  </a:cxn>
                  <a:cxn ang="0">
                    <a:pos x="connsiteX2" y="connsiteY2"/>
                  </a:cxn>
                </a:cxnLst>
                <a:rect l="l" t="t" r="r" b="b"/>
                <a:pathLst>
                  <a:path w="1517332" h="429102">
                    <a:moveTo>
                      <a:pt x="0" y="429102"/>
                    </a:moveTo>
                    <a:lnTo>
                      <a:pt x="266700" y="2382"/>
                    </a:lnTo>
                    <a:lnTo>
                      <a:pt x="1517332" y="0"/>
                    </a:lnTo>
                  </a:path>
                </a:pathLst>
              </a:custGeom>
              <a:ln>
                <a:headEnd type="oval"/>
                <a:tailEnd type="oval"/>
              </a:ln>
            </p:spPr>
            <p:style>
              <a:lnRef idx="1">
                <a:schemeClr val="dk1"/>
              </a:lnRef>
              <a:fillRef idx="0">
                <a:schemeClr val="dk1"/>
              </a:fillRef>
              <a:effectRef idx="0">
                <a:schemeClr val="dk1"/>
              </a:effectRef>
              <a:fontRef idx="minor">
                <a:schemeClr val="tx1"/>
              </a:fontRef>
            </p:style>
            <p:txBody>
              <a:bodyPr rtlCol="0" anchor="ctr"/>
              <a:lstStyle/>
              <a:p>
                <a:pPr algn="ctr" defTabSz="822686" fontAlgn="auto">
                  <a:spcBef>
                    <a:spcPts val="0"/>
                  </a:spcBef>
                  <a:spcAft>
                    <a:spcPts val="0"/>
                  </a:spcAft>
                  <a:defRPr/>
                </a:pPr>
                <a:endParaRPr lang="en-US" sz="1619">
                  <a:solidFill>
                    <a:prstClr val="black"/>
                  </a:solidFill>
                  <a:latin typeface="Bosch Office Sans"/>
                </a:endParaRPr>
              </a:p>
            </p:txBody>
          </p:sp>
          <p:sp>
            <p:nvSpPr>
              <p:cNvPr id="99" name="Freeform: Shape 98">
                <a:extLst>
                  <a:ext uri="{FF2B5EF4-FFF2-40B4-BE49-F238E27FC236}">
                    <a16:creationId xmlns:a16="http://schemas.microsoft.com/office/drawing/2014/main" id="{56C8BF33-0344-B837-8D30-21AC9BB4F4AE}"/>
                  </a:ext>
                </a:extLst>
              </p:cNvPr>
              <p:cNvSpPr/>
              <p:nvPr/>
            </p:nvSpPr>
            <p:spPr>
              <a:xfrm flipH="1" flipV="1">
                <a:off x="3812936" y="3817494"/>
                <a:ext cx="1517332" cy="445122"/>
              </a:xfrm>
              <a:custGeom>
                <a:avLst/>
                <a:gdLst>
                  <a:gd name="connsiteX0" fmla="*/ 0 w 960120"/>
                  <a:gd name="connsiteY0" fmla="*/ 426720 h 426720"/>
                  <a:gd name="connsiteX1" fmla="*/ 266700 w 960120"/>
                  <a:gd name="connsiteY1" fmla="*/ 0 h 426720"/>
                  <a:gd name="connsiteX2" fmla="*/ 960120 w 960120"/>
                  <a:gd name="connsiteY2" fmla="*/ 0 h 426720"/>
                  <a:gd name="connsiteX0" fmla="*/ 0 w 1517332"/>
                  <a:gd name="connsiteY0" fmla="*/ 429102 h 429102"/>
                  <a:gd name="connsiteX1" fmla="*/ 266700 w 1517332"/>
                  <a:gd name="connsiteY1" fmla="*/ 2382 h 429102"/>
                  <a:gd name="connsiteX2" fmla="*/ 1517332 w 1517332"/>
                  <a:gd name="connsiteY2" fmla="*/ 0 h 429102"/>
                </a:gdLst>
                <a:ahLst/>
                <a:cxnLst>
                  <a:cxn ang="0">
                    <a:pos x="connsiteX0" y="connsiteY0"/>
                  </a:cxn>
                  <a:cxn ang="0">
                    <a:pos x="connsiteX1" y="connsiteY1"/>
                  </a:cxn>
                  <a:cxn ang="0">
                    <a:pos x="connsiteX2" y="connsiteY2"/>
                  </a:cxn>
                </a:cxnLst>
                <a:rect l="l" t="t" r="r" b="b"/>
                <a:pathLst>
                  <a:path w="1517332" h="429102">
                    <a:moveTo>
                      <a:pt x="0" y="429102"/>
                    </a:moveTo>
                    <a:lnTo>
                      <a:pt x="266700" y="2382"/>
                    </a:lnTo>
                    <a:lnTo>
                      <a:pt x="1517332" y="0"/>
                    </a:lnTo>
                  </a:path>
                </a:pathLst>
              </a:custGeom>
              <a:ln>
                <a:headEnd type="oval"/>
                <a:tailEnd type="oval"/>
              </a:ln>
            </p:spPr>
            <p:style>
              <a:lnRef idx="1">
                <a:schemeClr val="dk1"/>
              </a:lnRef>
              <a:fillRef idx="0">
                <a:schemeClr val="dk1"/>
              </a:fillRef>
              <a:effectRef idx="0">
                <a:schemeClr val="dk1"/>
              </a:effectRef>
              <a:fontRef idx="minor">
                <a:schemeClr val="tx1"/>
              </a:fontRef>
            </p:style>
            <p:txBody>
              <a:bodyPr rtlCol="0" anchor="ctr"/>
              <a:lstStyle/>
              <a:p>
                <a:pPr algn="ctr" defTabSz="822686" fontAlgn="auto">
                  <a:spcBef>
                    <a:spcPts val="0"/>
                  </a:spcBef>
                  <a:spcAft>
                    <a:spcPts val="0"/>
                  </a:spcAft>
                  <a:defRPr/>
                </a:pPr>
                <a:endParaRPr lang="en-US" sz="1619">
                  <a:solidFill>
                    <a:prstClr val="black"/>
                  </a:solidFill>
                  <a:latin typeface="Bosch Office Sans"/>
                </a:endParaRPr>
              </a:p>
            </p:txBody>
          </p:sp>
          <p:sp>
            <p:nvSpPr>
              <p:cNvPr id="100" name="Freeform: Shape 99">
                <a:extLst>
                  <a:ext uri="{FF2B5EF4-FFF2-40B4-BE49-F238E27FC236}">
                    <a16:creationId xmlns:a16="http://schemas.microsoft.com/office/drawing/2014/main" id="{F5E9C4D5-CC9A-AAB6-75C9-50EE2A0D8181}"/>
                  </a:ext>
                </a:extLst>
              </p:cNvPr>
              <p:cNvSpPr/>
              <p:nvPr/>
            </p:nvSpPr>
            <p:spPr>
              <a:xfrm>
                <a:off x="7367536" y="1557325"/>
                <a:ext cx="1517332" cy="445122"/>
              </a:xfrm>
              <a:custGeom>
                <a:avLst/>
                <a:gdLst>
                  <a:gd name="connsiteX0" fmla="*/ 0 w 960120"/>
                  <a:gd name="connsiteY0" fmla="*/ 426720 h 426720"/>
                  <a:gd name="connsiteX1" fmla="*/ 266700 w 960120"/>
                  <a:gd name="connsiteY1" fmla="*/ 0 h 426720"/>
                  <a:gd name="connsiteX2" fmla="*/ 960120 w 960120"/>
                  <a:gd name="connsiteY2" fmla="*/ 0 h 426720"/>
                  <a:gd name="connsiteX0" fmla="*/ 0 w 1517332"/>
                  <a:gd name="connsiteY0" fmla="*/ 429102 h 429102"/>
                  <a:gd name="connsiteX1" fmla="*/ 266700 w 1517332"/>
                  <a:gd name="connsiteY1" fmla="*/ 2382 h 429102"/>
                  <a:gd name="connsiteX2" fmla="*/ 1517332 w 1517332"/>
                  <a:gd name="connsiteY2" fmla="*/ 0 h 429102"/>
                </a:gdLst>
                <a:ahLst/>
                <a:cxnLst>
                  <a:cxn ang="0">
                    <a:pos x="connsiteX0" y="connsiteY0"/>
                  </a:cxn>
                  <a:cxn ang="0">
                    <a:pos x="connsiteX1" y="connsiteY1"/>
                  </a:cxn>
                  <a:cxn ang="0">
                    <a:pos x="connsiteX2" y="connsiteY2"/>
                  </a:cxn>
                </a:cxnLst>
                <a:rect l="l" t="t" r="r" b="b"/>
                <a:pathLst>
                  <a:path w="1517332" h="429102">
                    <a:moveTo>
                      <a:pt x="0" y="429102"/>
                    </a:moveTo>
                    <a:lnTo>
                      <a:pt x="266700" y="2382"/>
                    </a:lnTo>
                    <a:lnTo>
                      <a:pt x="1517332" y="0"/>
                    </a:lnTo>
                  </a:path>
                </a:pathLst>
              </a:custGeom>
              <a:ln>
                <a:headEnd type="oval"/>
                <a:tailEnd type="oval"/>
              </a:ln>
            </p:spPr>
            <p:style>
              <a:lnRef idx="1">
                <a:schemeClr val="dk1"/>
              </a:lnRef>
              <a:fillRef idx="0">
                <a:schemeClr val="dk1"/>
              </a:fillRef>
              <a:effectRef idx="0">
                <a:schemeClr val="dk1"/>
              </a:effectRef>
              <a:fontRef idx="minor">
                <a:schemeClr val="tx1"/>
              </a:fontRef>
            </p:style>
            <p:txBody>
              <a:bodyPr rtlCol="0" anchor="ctr"/>
              <a:lstStyle/>
              <a:p>
                <a:pPr algn="ctr" defTabSz="822686" fontAlgn="auto">
                  <a:spcBef>
                    <a:spcPts val="0"/>
                  </a:spcBef>
                  <a:spcAft>
                    <a:spcPts val="0"/>
                  </a:spcAft>
                  <a:defRPr/>
                </a:pPr>
                <a:endParaRPr lang="en-US" sz="1619">
                  <a:solidFill>
                    <a:prstClr val="black"/>
                  </a:solidFill>
                  <a:latin typeface="Bosch Office Sans"/>
                </a:endParaRPr>
              </a:p>
            </p:txBody>
          </p:sp>
          <p:sp>
            <p:nvSpPr>
              <p:cNvPr id="101" name="Freeform: Shape 100">
                <a:extLst>
                  <a:ext uri="{FF2B5EF4-FFF2-40B4-BE49-F238E27FC236}">
                    <a16:creationId xmlns:a16="http://schemas.microsoft.com/office/drawing/2014/main" id="{878894FC-5FCE-B806-B0C2-D7ACA14CA46D}"/>
                  </a:ext>
                </a:extLst>
              </p:cNvPr>
              <p:cNvSpPr/>
              <p:nvPr/>
            </p:nvSpPr>
            <p:spPr>
              <a:xfrm flipH="1">
                <a:off x="3049142" y="1554721"/>
                <a:ext cx="1517332" cy="445122"/>
              </a:xfrm>
              <a:custGeom>
                <a:avLst/>
                <a:gdLst>
                  <a:gd name="connsiteX0" fmla="*/ 0 w 960120"/>
                  <a:gd name="connsiteY0" fmla="*/ 426720 h 426720"/>
                  <a:gd name="connsiteX1" fmla="*/ 266700 w 960120"/>
                  <a:gd name="connsiteY1" fmla="*/ 0 h 426720"/>
                  <a:gd name="connsiteX2" fmla="*/ 960120 w 960120"/>
                  <a:gd name="connsiteY2" fmla="*/ 0 h 426720"/>
                  <a:gd name="connsiteX0" fmla="*/ 0 w 1517332"/>
                  <a:gd name="connsiteY0" fmla="*/ 429102 h 429102"/>
                  <a:gd name="connsiteX1" fmla="*/ 266700 w 1517332"/>
                  <a:gd name="connsiteY1" fmla="*/ 2382 h 429102"/>
                  <a:gd name="connsiteX2" fmla="*/ 1517332 w 1517332"/>
                  <a:gd name="connsiteY2" fmla="*/ 0 h 429102"/>
                </a:gdLst>
                <a:ahLst/>
                <a:cxnLst>
                  <a:cxn ang="0">
                    <a:pos x="connsiteX0" y="connsiteY0"/>
                  </a:cxn>
                  <a:cxn ang="0">
                    <a:pos x="connsiteX1" y="connsiteY1"/>
                  </a:cxn>
                  <a:cxn ang="0">
                    <a:pos x="connsiteX2" y="connsiteY2"/>
                  </a:cxn>
                </a:cxnLst>
                <a:rect l="l" t="t" r="r" b="b"/>
                <a:pathLst>
                  <a:path w="1517332" h="429102">
                    <a:moveTo>
                      <a:pt x="0" y="429102"/>
                    </a:moveTo>
                    <a:lnTo>
                      <a:pt x="266700" y="2382"/>
                    </a:lnTo>
                    <a:lnTo>
                      <a:pt x="1517332" y="0"/>
                    </a:lnTo>
                  </a:path>
                </a:pathLst>
              </a:custGeom>
              <a:ln>
                <a:headEnd type="oval"/>
                <a:tailEnd type="oval"/>
              </a:ln>
            </p:spPr>
            <p:style>
              <a:lnRef idx="1">
                <a:schemeClr val="dk1"/>
              </a:lnRef>
              <a:fillRef idx="0">
                <a:schemeClr val="dk1"/>
              </a:fillRef>
              <a:effectRef idx="0">
                <a:schemeClr val="dk1"/>
              </a:effectRef>
              <a:fontRef idx="minor">
                <a:schemeClr val="tx1"/>
              </a:fontRef>
            </p:style>
            <p:txBody>
              <a:bodyPr rtlCol="0" anchor="ctr"/>
              <a:lstStyle/>
              <a:p>
                <a:pPr algn="ctr" defTabSz="822686" fontAlgn="auto">
                  <a:spcBef>
                    <a:spcPts val="0"/>
                  </a:spcBef>
                  <a:spcAft>
                    <a:spcPts val="0"/>
                  </a:spcAft>
                  <a:defRPr/>
                </a:pPr>
                <a:endParaRPr lang="en-US" sz="1619">
                  <a:solidFill>
                    <a:prstClr val="black"/>
                  </a:solidFill>
                  <a:latin typeface="Bosch Office Sans"/>
                </a:endParaRPr>
              </a:p>
            </p:txBody>
          </p:sp>
          <p:sp>
            <p:nvSpPr>
              <p:cNvPr id="102" name="Freeform: Shape 101">
                <a:extLst>
                  <a:ext uri="{FF2B5EF4-FFF2-40B4-BE49-F238E27FC236}">
                    <a16:creationId xmlns:a16="http://schemas.microsoft.com/office/drawing/2014/main" id="{C3E0DD17-CDE8-4AD7-089E-65F1CFDDA8EC}"/>
                  </a:ext>
                </a:extLst>
              </p:cNvPr>
              <p:cNvSpPr/>
              <p:nvPr/>
            </p:nvSpPr>
            <p:spPr>
              <a:xfrm flipV="1">
                <a:off x="7349334" y="3018644"/>
                <a:ext cx="1517332" cy="445122"/>
              </a:xfrm>
              <a:custGeom>
                <a:avLst/>
                <a:gdLst>
                  <a:gd name="connsiteX0" fmla="*/ 0 w 960120"/>
                  <a:gd name="connsiteY0" fmla="*/ 426720 h 426720"/>
                  <a:gd name="connsiteX1" fmla="*/ 266700 w 960120"/>
                  <a:gd name="connsiteY1" fmla="*/ 0 h 426720"/>
                  <a:gd name="connsiteX2" fmla="*/ 960120 w 960120"/>
                  <a:gd name="connsiteY2" fmla="*/ 0 h 426720"/>
                  <a:gd name="connsiteX0" fmla="*/ 0 w 1517332"/>
                  <a:gd name="connsiteY0" fmla="*/ 429102 h 429102"/>
                  <a:gd name="connsiteX1" fmla="*/ 266700 w 1517332"/>
                  <a:gd name="connsiteY1" fmla="*/ 2382 h 429102"/>
                  <a:gd name="connsiteX2" fmla="*/ 1517332 w 1517332"/>
                  <a:gd name="connsiteY2" fmla="*/ 0 h 429102"/>
                </a:gdLst>
                <a:ahLst/>
                <a:cxnLst>
                  <a:cxn ang="0">
                    <a:pos x="connsiteX0" y="connsiteY0"/>
                  </a:cxn>
                  <a:cxn ang="0">
                    <a:pos x="connsiteX1" y="connsiteY1"/>
                  </a:cxn>
                  <a:cxn ang="0">
                    <a:pos x="connsiteX2" y="connsiteY2"/>
                  </a:cxn>
                </a:cxnLst>
                <a:rect l="l" t="t" r="r" b="b"/>
                <a:pathLst>
                  <a:path w="1517332" h="429102">
                    <a:moveTo>
                      <a:pt x="0" y="429102"/>
                    </a:moveTo>
                    <a:lnTo>
                      <a:pt x="266700" y="2382"/>
                    </a:lnTo>
                    <a:lnTo>
                      <a:pt x="1517332" y="0"/>
                    </a:lnTo>
                  </a:path>
                </a:pathLst>
              </a:custGeom>
              <a:ln>
                <a:headEnd type="oval"/>
                <a:tailEnd type="oval"/>
              </a:ln>
            </p:spPr>
            <p:style>
              <a:lnRef idx="1">
                <a:schemeClr val="dk1"/>
              </a:lnRef>
              <a:fillRef idx="0">
                <a:schemeClr val="dk1"/>
              </a:fillRef>
              <a:effectRef idx="0">
                <a:schemeClr val="dk1"/>
              </a:effectRef>
              <a:fontRef idx="minor">
                <a:schemeClr val="tx1"/>
              </a:fontRef>
            </p:style>
            <p:txBody>
              <a:bodyPr rtlCol="0" anchor="ctr"/>
              <a:lstStyle/>
              <a:p>
                <a:pPr algn="ctr" defTabSz="822686" fontAlgn="auto">
                  <a:spcBef>
                    <a:spcPts val="0"/>
                  </a:spcBef>
                  <a:spcAft>
                    <a:spcPts val="0"/>
                  </a:spcAft>
                  <a:defRPr/>
                </a:pPr>
                <a:endParaRPr lang="en-US" sz="1619">
                  <a:solidFill>
                    <a:prstClr val="black"/>
                  </a:solidFill>
                  <a:latin typeface="Bosch Office Sans"/>
                </a:endParaRPr>
              </a:p>
            </p:txBody>
          </p:sp>
          <p:sp>
            <p:nvSpPr>
              <p:cNvPr id="103" name="Freeform: Shape 102">
                <a:extLst>
                  <a:ext uri="{FF2B5EF4-FFF2-40B4-BE49-F238E27FC236}">
                    <a16:creationId xmlns:a16="http://schemas.microsoft.com/office/drawing/2014/main" id="{30FA40D5-A852-A299-6EC3-D50C20991090}"/>
                  </a:ext>
                </a:extLst>
              </p:cNvPr>
              <p:cNvSpPr/>
              <p:nvPr/>
            </p:nvSpPr>
            <p:spPr>
              <a:xfrm flipH="1" flipV="1">
                <a:off x="3068047" y="3018644"/>
                <a:ext cx="1517332" cy="445122"/>
              </a:xfrm>
              <a:custGeom>
                <a:avLst/>
                <a:gdLst>
                  <a:gd name="connsiteX0" fmla="*/ 0 w 960120"/>
                  <a:gd name="connsiteY0" fmla="*/ 426720 h 426720"/>
                  <a:gd name="connsiteX1" fmla="*/ 266700 w 960120"/>
                  <a:gd name="connsiteY1" fmla="*/ 0 h 426720"/>
                  <a:gd name="connsiteX2" fmla="*/ 960120 w 960120"/>
                  <a:gd name="connsiteY2" fmla="*/ 0 h 426720"/>
                  <a:gd name="connsiteX0" fmla="*/ 0 w 1517332"/>
                  <a:gd name="connsiteY0" fmla="*/ 429102 h 429102"/>
                  <a:gd name="connsiteX1" fmla="*/ 266700 w 1517332"/>
                  <a:gd name="connsiteY1" fmla="*/ 2382 h 429102"/>
                  <a:gd name="connsiteX2" fmla="*/ 1517332 w 1517332"/>
                  <a:gd name="connsiteY2" fmla="*/ 0 h 429102"/>
                </a:gdLst>
                <a:ahLst/>
                <a:cxnLst>
                  <a:cxn ang="0">
                    <a:pos x="connsiteX0" y="connsiteY0"/>
                  </a:cxn>
                  <a:cxn ang="0">
                    <a:pos x="connsiteX1" y="connsiteY1"/>
                  </a:cxn>
                  <a:cxn ang="0">
                    <a:pos x="connsiteX2" y="connsiteY2"/>
                  </a:cxn>
                </a:cxnLst>
                <a:rect l="l" t="t" r="r" b="b"/>
                <a:pathLst>
                  <a:path w="1517332" h="429102">
                    <a:moveTo>
                      <a:pt x="0" y="429102"/>
                    </a:moveTo>
                    <a:lnTo>
                      <a:pt x="266700" y="2382"/>
                    </a:lnTo>
                    <a:lnTo>
                      <a:pt x="1517332" y="0"/>
                    </a:lnTo>
                  </a:path>
                </a:pathLst>
              </a:custGeom>
              <a:ln>
                <a:headEnd type="oval"/>
                <a:tailEnd type="oval"/>
              </a:ln>
            </p:spPr>
            <p:style>
              <a:lnRef idx="1">
                <a:schemeClr val="dk1"/>
              </a:lnRef>
              <a:fillRef idx="0">
                <a:schemeClr val="dk1"/>
              </a:fillRef>
              <a:effectRef idx="0">
                <a:schemeClr val="dk1"/>
              </a:effectRef>
              <a:fontRef idx="minor">
                <a:schemeClr val="tx1"/>
              </a:fontRef>
            </p:style>
            <p:txBody>
              <a:bodyPr rtlCol="0" anchor="ctr"/>
              <a:lstStyle/>
              <a:p>
                <a:pPr algn="ctr" defTabSz="822686" fontAlgn="auto">
                  <a:spcBef>
                    <a:spcPts val="0"/>
                  </a:spcBef>
                  <a:spcAft>
                    <a:spcPts val="0"/>
                  </a:spcAft>
                  <a:defRPr/>
                </a:pPr>
                <a:endParaRPr lang="en-US" sz="1619">
                  <a:solidFill>
                    <a:prstClr val="black"/>
                  </a:solidFill>
                  <a:latin typeface="Bosch Office Sans"/>
                </a:endParaRPr>
              </a:p>
            </p:txBody>
          </p:sp>
          <p:sp>
            <p:nvSpPr>
              <p:cNvPr id="104" name="TextBox 103">
                <a:extLst>
                  <a:ext uri="{FF2B5EF4-FFF2-40B4-BE49-F238E27FC236}">
                    <a16:creationId xmlns:a16="http://schemas.microsoft.com/office/drawing/2014/main" id="{B30A5910-5630-FD59-91B3-C7D297033B70}"/>
                  </a:ext>
                </a:extLst>
              </p:cNvPr>
              <p:cNvSpPr txBox="1"/>
              <p:nvPr/>
            </p:nvSpPr>
            <p:spPr>
              <a:xfrm>
                <a:off x="6979207" y="785267"/>
                <a:ext cx="2495626" cy="477829"/>
              </a:xfrm>
              <a:prstGeom prst="rect">
                <a:avLst/>
              </a:prstGeom>
              <a:noFill/>
            </p:spPr>
            <p:txBody>
              <a:bodyPr wrap="square" lIns="0" tIns="0" rIns="0" bIns="0" rtlCol="0">
                <a:noAutofit/>
              </a:bodyPr>
              <a:lstStyle/>
              <a:p>
                <a:pPr defTabSz="822686" fontAlgn="auto">
                  <a:spcBef>
                    <a:spcPts val="450"/>
                  </a:spcBef>
                  <a:spcAft>
                    <a:spcPts val="0"/>
                  </a:spcAft>
                  <a:defRPr/>
                </a:pPr>
                <a:r>
                  <a:rPr lang="en-US" sz="1260" b="1" kern="0">
                    <a:solidFill>
                      <a:srgbClr val="000000"/>
                    </a:solidFill>
                    <a:latin typeface="Bosch Office Sans"/>
                  </a:rPr>
                  <a:t>Generation</a:t>
                </a:r>
              </a:p>
              <a:p>
                <a:pPr defTabSz="738505" fontAlgn="auto">
                  <a:lnSpc>
                    <a:spcPts val="1397"/>
                  </a:lnSpc>
                  <a:spcBef>
                    <a:spcPts val="0"/>
                  </a:spcBef>
                  <a:spcAft>
                    <a:spcPts val="0"/>
                  </a:spcAft>
                  <a:defRPr/>
                </a:pPr>
                <a:r>
                  <a:rPr lang="en-US" sz="990" kern="0">
                    <a:solidFill>
                      <a:prstClr val="black"/>
                    </a:solidFill>
                    <a:latin typeface="Bosch Office Sans"/>
                    <a:sym typeface="Bosch Office Sans" pitchFamily="2" charset="0"/>
                  </a:rPr>
                  <a:t>Data Entry, Data Acquisition, Machines in Smart Factories</a:t>
                </a:r>
                <a:endParaRPr lang="en-US" sz="1260" b="1" kern="0">
                  <a:solidFill>
                    <a:srgbClr val="000000"/>
                  </a:solidFill>
                  <a:latin typeface="Bosch Office Sans"/>
                </a:endParaRPr>
              </a:p>
            </p:txBody>
          </p:sp>
          <p:sp>
            <p:nvSpPr>
              <p:cNvPr id="105" name="TextBox 104">
                <a:extLst>
                  <a:ext uri="{FF2B5EF4-FFF2-40B4-BE49-F238E27FC236}">
                    <a16:creationId xmlns:a16="http://schemas.microsoft.com/office/drawing/2014/main" id="{0F0679AE-E5A5-070A-FA6B-A639BF78E30A}"/>
                  </a:ext>
                </a:extLst>
              </p:cNvPr>
              <p:cNvSpPr txBox="1"/>
              <p:nvPr/>
            </p:nvSpPr>
            <p:spPr>
              <a:xfrm>
                <a:off x="7638937" y="1630488"/>
                <a:ext cx="2604222" cy="661399"/>
              </a:xfrm>
              <a:prstGeom prst="rect">
                <a:avLst/>
              </a:prstGeom>
              <a:noFill/>
            </p:spPr>
            <p:txBody>
              <a:bodyPr wrap="square" lIns="0" tIns="0" rIns="0" bIns="0" rtlCol="0">
                <a:noAutofit/>
              </a:bodyPr>
              <a:lstStyle/>
              <a:p>
                <a:pPr defTabSz="822686" fontAlgn="auto">
                  <a:spcBef>
                    <a:spcPts val="450"/>
                  </a:spcBef>
                  <a:spcAft>
                    <a:spcPts val="0"/>
                  </a:spcAft>
                  <a:defRPr/>
                </a:pPr>
                <a:r>
                  <a:rPr lang="en-US" sz="1260" b="1" kern="0">
                    <a:solidFill>
                      <a:srgbClr val="000000"/>
                    </a:solidFill>
                    <a:latin typeface="Bosch Office Sans"/>
                  </a:rPr>
                  <a:t>Collection</a:t>
                </a:r>
              </a:p>
              <a:p>
                <a:pPr defTabSz="738505" fontAlgn="auto">
                  <a:lnSpc>
                    <a:spcPts val="1397"/>
                  </a:lnSpc>
                  <a:spcBef>
                    <a:spcPts val="0"/>
                  </a:spcBef>
                  <a:spcAft>
                    <a:spcPts val="0"/>
                  </a:spcAft>
                  <a:defRPr/>
                </a:pPr>
                <a:r>
                  <a:rPr lang="en-US" sz="990" kern="0">
                    <a:solidFill>
                      <a:prstClr val="black"/>
                    </a:solidFill>
                    <a:latin typeface="Bosch Office Sans"/>
                    <a:sym typeface="Bosch Office Sans" pitchFamily="2" charset="0"/>
                  </a:rPr>
                  <a:t>Anonymization, Pose Estimation, Polygon Annotation, Synthetic Data Generation, Key Point Annotation</a:t>
                </a:r>
              </a:p>
            </p:txBody>
          </p:sp>
          <p:sp>
            <p:nvSpPr>
              <p:cNvPr id="106" name="TextBox 105">
                <a:extLst>
                  <a:ext uri="{FF2B5EF4-FFF2-40B4-BE49-F238E27FC236}">
                    <a16:creationId xmlns:a16="http://schemas.microsoft.com/office/drawing/2014/main" id="{2747A14F-9D3D-CE43-0BDB-2C37AAE857F9}"/>
                  </a:ext>
                </a:extLst>
              </p:cNvPr>
              <p:cNvSpPr txBox="1"/>
              <p:nvPr/>
            </p:nvSpPr>
            <p:spPr>
              <a:xfrm>
                <a:off x="7632823" y="2616417"/>
                <a:ext cx="2430668" cy="477829"/>
              </a:xfrm>
              <a:prstGeom prst="rect">
                <a:avLst/>
              </a:prstGeom>
              <a:noFill/>
            </p:spPr>
            <p:txBody>
              <a:bodyPr wrap="square" lIns="0" tIns="0" rIns="0" bIns="0" rtlCol="0">
                <a:noAutofit/>
              </a:bodyPr>
              <a:lstStyle/>
              <a:p>
                <a:pPr defTabSz="822686" fontAlgn="auto">
                  <a:spcBef>
                    <a:spcPts val="450"/>
                  </a:spcBef>
                  <a:spcAft>
                    <a:spcPts val="0"/>
                  </a:spcAft>
                  <a:defRPr/>
                </a:pPr>
                <a:r>
                  <a:rPr lang="en-US" sz="1260" b="1" kern="0">
                    <a:solidFill>
                      <a:srgbClr val="000000"/>
                    </a:solidFill>
                    <a:latin typeface="Bosch Office Sans"/>
                  </a:rPr>
                  <a:t>Processing</a:t>
                </a:r>
              </a:p>
              <a:p>
                <a:pPr defTabSz="738505" fontAlgn="auto">
                  <a:lnSpc>
                    <a:spcPts val="1397"/>
                  </a:lnSpc>
                  <a:spcBef>
                    <a:spcPts val="0"/>
                  </a:spcBef>
                  <a:spcAft>
                    <a:spcPts val="0"/>
                  </a:spcAft>
                  <a:defRPr/>
                </a:pPr>
                <a:r>
                  <a:rPr lang="en-GB" sz="990" kern="0">
                    <a:solidFill>
                      <a:prstClr val="black"/>
                    </a:solidFill>
                    <a:latin typeface="Bosch Office Sans"/>
                    <a:sym typeface="Bosch Office Sans" pitchFamily="2" charset="0"/>
                  </a:rPr>
                  <a:t>Data Ingestion /  Data Migration / Data Pipelines, ETL / ELT,  Aggregations, </a:t>
                </a:r>
                <a:r>
                  <a:rPr lang="en-GB" sz="990" b="1" kern="0">
                    <a:solidFill>
                      <a:prstClr val="black"/>
                    </a:solidFill>
                    <a:latin typeface="Bosch Office Sans"/>
                    <a:sym typeface="Bosch Office Sans" pitchFamily="2" charset="0"/>
                  </a:rPr>
                  <a:t>Data Ops</a:t>
                </a:r>
              </a:p>
            </p:txBody>
          </p:sp>
          <p:sp>
            <p:nvSpPr>
              <p:cNvPr id="107" name="TextBox 106">
                <a:extLst>
                  <a:ext uri="{FF2B5EF4-FFF2-40B4-BE49-F238E27FC236}">
                    <a16:creationId xmlns:a16="http://schemas.microsoft.com/office/drawing/2014/main" id="{38BAA505-C48E-BB30-605E-0E7FCFAFB806}"/>
                  </a:ext>
                </a:extLst>
              </p:cNvPr>
              <p:cNvSpPr txBox="1"/>
              <p:nvPr/>
            </p:nvSpPr>
            <p:spPr>
              <a:xfrm>
                <a:off x="6942263" y="3539492"/>
                <a:ext cx="3725247" cy="683506"/>
              </a:xfrm>
              <a:prstGeom prst="rect">
                <a:avLst/>
              </a:prstGeom>
              <a:noFill/>
            </p:spPr>
            <p:txBody>
              <a:bodyPr wrap="square">
                <a:spAutoFit/>
              </a:bodyPr>
              <a:lstStyle/>
              <a:p>
                <a:pPr defTabSz="738505" fontAlgn="auto">
                  <a:lnSpc>
                    <a:spcPts val="1397"/>
                  </a:lnSpc>
                  <a:spcBef>
                    <a:spcPts val="0"/>
                  </a:spcBef>
                  <a:spcAft>
                    <a:spcPts val="0"/>
                  </a:spcAft>
                  <a:defRPr/>
                </a:pPr>
                <a:r>
                  <a:rPr lang="en-US" sz="1260" b="1" kern="0">
                    <a:solidFill>
                      <a:srgbClr val="000000"/>
                    </a:solidFill>
                    <a:latin typeface="Bosch Office Sans"/>
                  </a:rPr>
                  <a:t>Storage</a:t>
                </a:r>
                <a:endParaRPr lang="en-GB" sz="990" kern="0">
                  <a:solidFill>
                    <a:prstClr val="black"/>
                  </a:solidFill>
                  <a:latin typeface="Bosch Office Sans"/>
                  <a:sym typeface="Bosch Office Sans" pitchFamily="2" charset="0"/>
                </a:endParaRPr>
              </a:p>
              <a:p>
                <a:pPr defTabSz="738505" fontAlgn="auto">
                  <a:lnSpc>
                    <a:spcPts val="1397"/>
                  </a:lnSpc>
                  <a:spcBef>
                    <a:spcPts val="0"/>
                  </a:spcBef>
                  <a:spcAft>
                    <a:spcPts val="0"/>
                  </a:spcAft>
                  <a:defRPr/>
                </a:pPr>
                <a:r>
                  <a:rPr lang="en-GB" sz="990" b="1" kern="0">
                    <a:solidFill>
                      <a:prstClr val="black"/>
                    </a:solidFill>
                    <a:latin typeface="Bosch Office Sans"/>
                    <a:sym typeface="Bosch Office Sans" pitchFamily="2" charset="0"/>
                  </a:rPr>
                  <a:t>Lake house</a:t>
                </a:r>
                <a:r>
                  <a:rPr lang="en-GB" sz="990" kern="0">
                    <a:solidFill>
                      <a:prstClr val="black"/>
                    </a:solidFill>
                    <a:latin typeface="Bosch Office Sans"/>
                    <a:sym typeface="Bosch Office Sans" pitchFamily="2" charset="0"/>
                  </a:rPr>
                  <a:t>, Data Fabric, Datawarehouse, Enterprise Data Lake,  Data Modelling</a:t>
                </a:r>
              </a:p>
            </p:txBody>
          </p:sp>
          <p:sp>
            <p:nvSpPr>
              <p:cNvPr id="108" name="TextBox 107">
                <a:extLst>
                  <a:ext uri="{FF2B5EF4-FFF2-40B4-BE49-F238E27FC236}">
                    <a16:creationId xmlns:a16="http://schemas.microsoft.com/office/drawing/2014/main" id="{D7E64AA3-B921-E0FB-EAB6-4AD0810919C1}"/>
                  </a:ext>
                </a:extLst>
              </p:cNvPr>
              <p:cNvSpPr txBox="1"/>
              <p:nvPr/>
            </p:nvSpPr>
            <p:spPr>
              <a:xfrm>
                <a:off x="1811007" y="3552954"/>
                <a:ext cx="3245184" cy="683506"/>
              </a:xfrm>
              <a:prstGeom prst="rect">
                <a:avLst/>
              </a:prstGeom>
              <a:noFill/>
            </p:spPr>
            <p:txBody>
              <a:bodyPr wrap="square">
                <a:spAutoFit/>
              </a:bodyPr>
              <a:lstStyle/>
              <a:p>
                <a:pPr algn="r" defTabSz="738505" fontAlgn="auto">
                  <a:lnSpc>
                    <a:spcPts val="1397"/>
                  </a:lnSpc>
                  <a:spcBef>
                    <a:spcPts val="0"/>
                  </a:spcBef>
                  <a:spcAft>
                    <a:spcPts val="0"/>
                  </a:spcAft>
                  <a:defRPr/>
                </a:pPr>
                <a:r>
                  <a:rPr lang="en-US" sz="1260" b="1" kern="0" err="1">
                    <a:solidFill>
                      <a:srgbClr val="000000"/>
                    </a:solidFill>
                    <a:latin typeface="Bosch Office Sans"/>
                  </a:rPr>
                  <a:t>AIoT</a:t>
                </a:r>
                <a:r>
                  <a:rPr lang="en-US" sz="1260" b="1" kern="0">
                    <a:solidFill>
                      <a:srgbClr val="000000"/>
                    </a:solidFill>
                    <a:latin typeface="Bosch Office Sans"/>
                  </a:rPr>
                  <a:t> &amp; Robotics</a:t>
                </a:r>
                <a:endParaRPr lang="en-GB" sz="990" kern="0">
                  <a:solidFill>
                    <a:prstClr val="black"/>
                  </a:solidFill>
                  <a:latin typeface="Bosch Office Sans"/>
                  <a:sym typeface="Bosch Office Sans" pitchFamily="2" charset="0"/>
                </a:endParaRPr>
              </a:p>
              <a:p>
                <a:pPr algn="r" defTabSz="738505" fontAlgn="auto">
                  <a:lnSpc>
                    <a:spcPts val="1397"/>
                  </a:lnSpc>
                  <a:spcBef>
                    <a:spcPts val="0"/>
                  </a:spcBef>
                  <a:spcAft>
                    <a:spcPts val="0"/>
                  </a:spcAft>
                  <a:defRPr/>
                </a:pPr>
                <a:r>
                  <a:rPr lang="en-US" sz="990" b="1" kern="0">
                    <a:solidFill>
                      <a:prstClr val="black"/>
                    </a:solidFill>
                    <a:latin typeface="Bosch Office Sans"/>
                    <a:sym typeface="Bosch Office Sans" pitchFamily="2" charset="0"/>
                  </a:rPr>
                  <a:t>Smart Ecosystems</a:t>
                </a:r>
                <a:r>
                  <a:rPr lang="en-US" sz="990" kern="0">
                    <a:solidFill>
                      <a:prstClr val="black"/>
                    </a:solidFill>
                    <a:latin typeface="Bosch Office Sans"/>
                    <a:sym typeface="Bosch Office Sans" pitchFamily="2" charset="0"/>
                  </a:rPr>
                  <a:t>, Dynamic optimization,    IoT operations, </a:t>
                </a:r>
                <a:r>
                  <a:rPr lang="en-US" sz="990" b="1" kern="0">
                    <a:solidFill>
                      <a:prstClr val="black"/>
                    </a:solidFill>
                    <a:latin typeface="Bosch Office Sans"/>
                    <a:sym typeface="Bosch Office Sans" pitchFamily="2" charset="0"/>
                  </a:rPr>
                  <a:t>Edge AI </a:t>
                </a:r>
                <a:endParaRPr lang="en-GB" sz="990" b="1" kern="0">
                  <a:solidFill>
                    <a:prstClr val="black"/>
                  </a:solidFill>
                  <a:latin typeface="Bosch Office Sans"/>
                  <a:sym typeface="Bosch Office Sans" pitchFamily="2" charset="0"/>
                </a:endParaRPr>
              </a:p>
            </p:txBody>
          </p:sp>
          <p:sp>
            <p:nvSpPr>
              <p:cNvPr id="109" name="TextBox 108">
                <a:extLst>
                  <a:ext uri="{FF2B5EF4-FFF2-40B4-BE49-F238E27FC236}">
                    <a16:creationId xmlns:a16="http://schemas.microsoft.com/office/drawing/2014/main" id="{B92BED7A-5FAD-995D-1FD5-B22381281ECD}"/>
                  </a:ext>
                </a:extLst>
              </p:cNvPr>
              <p:cNvSpPr txBox="1"/>
              <p:nvPr/>
            </p:nvSpPr>
            <p:spPr>
              <a:xfrm>
                <a:off x="2020038" y="785267"/>
                <a:ext cx="2937577" cy="477829"/>
              </a:xfrm>
              <a:prstGeom prst="rect">
                <a:avLst/>
              </a:prstGeom>
              <a:noFill/>
            </p:spPr>
            <p:txBody>
              <a:bodyPr wrap="square" lIns="0" tIns="0" rIns="0" bIns="0" rtlCol="0">
                <a:noAutofit/>
              </a:bodyPr>
              <a:lstStyle/>
              <a:p>
                <a:pPr algn="r" defTabSz="822686" fontAlgn="auto">
                  <a:spcBef>
                    <a:spcPts val="450"/>
                  </a:spcBef>
                  <a:spcAft>
                    <a:spcPts val="0"/>
                  </a:spcAft>
                  <a:defRPr/>
                </a:pPr>
                <a:r>
                  <a:rPr lang="en-US" sz="1260" b="1" kern="0">
                    <a:solidFill>
                      <a:srgbClr val="000000"/>
                    </a:solidFill>
                    <a:latin typeface="Bosch Office Sans"/>
                  </a:rPr>
                  <a:t>Generative AI</a:t>
                </a:r>
              </a:p>
              <a:p>
                <a:pPr algn="r" defTabSz="738505" fontAlgn="auto">
                  <a:lnSpc>
                    <a:spcPts val="1397"/>
                  </a:lnSpc>
                  <a:spcBef>
                    <a:spcPts val="0"/>
                  </a:spcBef>
                  <a:spcAft>
                    <a:spcPts val="0"/>
                  </a:spcAft>
                  <a:defRPr/>
                </a:pPr>
                <a:r>
                  <a:rPr lang="en-US" sz="990" b="1" kern="0" err="1">
                    <a:solidFill>
                      <a:prstClr val="black"/>
                    </a:solidFill>
                    <a:latin typeface="Bosch Office Sans"/>
                    <a:sym typeface="Bosch Office Sans" pitchFamily="2" charset="0"/>
                  </a:rPr>
                  <a:t>Bosch.Genius</a:t>
                </a:r>
                <a:r>
                  <a:rPr lang="en-US" sz="990" kern="0">
                    <a:solidFill>
                      <a:prstClr val="black"/>
                    </a:solidFill>
                    <a:latin typeface="Bosch Office Sans"/>
                    <a:sym typeface="Bosch Office Sans" pitchFamily="2" charset="0"/>
                  </a:rPr>
                  <a:t>, Conversational AI, Recommendation Engines,</a:t>
                </a:r>
              </a:p>
            </p:txBody>
          </p:sp>
          <p:sp>
            <p:nvSpPr>
              <p:cNvPr id="110" name="TextBox 109">
                <a:extLst>
                  <a:ext uri="{FF2B5EF4-FFF2-40B4-BE49-F238E27FC236}">
                    <a16:creationId xmlns:a16="http://schemas.microsoft.com/office/drawing/2014/main" id="{AE49D161-ACF5-5390-EFEB-DA71A4C7308A}"/>
                  </a:ext>
                </a:extLst>
              </p:cNvPr>
              <p:cNvSpPr txBox="1"/>
              <p:nvPr/>
            </p:nvSpPr>
            <p:spPr>
              <a:xfrm>
                <a:off x="1462134" y="1606125"/>
                <a:ext cx="2762614" cy="661399"/>
              </a:xfrm>
              <a:prstGeom prst="rect">
                <a:avLst/>
              </a:prstGeom>
              <a:noFill/>
            </p:spPr>
            <p:txBody>
              <a:bodyPr wrap="square" lIns="0" tIns="0" rIns="0" bIns="0" rtlCol="0">
                <a:noAutofit/>
              </a:bodyPr>
              <a:lstStyle/>
              <a:p>
                <a:pPr algn="r" defTabSz="822686" fontAlgn="auto">
                  <a:spcBef>
                    <a:spcPts val="450"/>
                  </a:spcBef>
                  <a:spcAft>
                    <a:spcPts val="0"/>
                  </a:spcAft>
                  <a:defRPr/>
                </a:pPr>
                <a:r>
                  <a:rPr lang="en-US" sz="1260" b="1" kern="0">
                    <a:solidFill>
                      <a:srgbClr val="000000"/>
                    </a:solidFill>
                    <a:latin typeface="Bosch Office Sans"/>
                  </a:rPr>
                  <a:t>Interactive Visual Exploration</a:t>
                </a:r>
              </a:p>
              <a:p>
                <a:pPr algn="r" defTabSz="738505" fontAlgn="auto">
                  <a:lnSpc>
                    <a:spcPts val="1397"/>
                  </a:lnSpc>
                  <a:spcBef>
                    <a:spcPts val="0"/>
                  </a:spcBef>
                  <a:spcAft>
                    <a:spcPts val="0"/>
                  </a:spcAft>
                  <a:defRPr/>
                </a:pPr>
                <a:r>
                  <a:rPr lang="en-US" sz="990" kern="0">
                    <a:solidFill>
                      <a:prstClr val="black"/>
                    </a:solidFill>
                    <a:latin typeface="Bosch Office Sans"/>
                    <a:sym typeface="Bosch Office Sans" pitchFamily="2" charset="0"/>
                  </a:rPr>
                  <a:t>Advanced Data Visualizations</a:t>
                </a:r>
              </a:p>
              <a:p>
                <a:pPr algn="r" defTabSz="738505" fontAlgn="auto">
                  <a:lnSpc>
                    <a:spcPts val="1397"/>
                  </a:lnSpc>
                  <a:spcBef>
                    <a:spcPts val="0"/>
                  </a:spcBef>
                  <a:spcAft>
                    <a:spcPts val="0"/>
                  </a:spcAft>
                  <a:defRPr/>
                </a:pPr>
                <a:r>
                  <a:rPr lang="en-US" sz="990" kern="0">
                    <a:solidFill>
                      <a:prstClr val="black"/>
                    </a:solidFill>
                    <a:latin typeface="Bosch Office Sans"/>
                    <a:sym typeface="Bosch Office Sans" pitchFamily="2" charset="0"/>
                  </a:rPr>
                  <a:t>Data Storytelling, Augmented Analytics, Self Service Reports, Decision Intelligence</a:t>
                </a:r>
              </a:p>
            </p:txBody>
          </p:sp>
          <p:sp>
            <p:nvSpPr>
              <p:cNvPr id="111" name="TextBox 110">
                <a:extLst>
                  <a:ext uri="{FF2B5EF4-FFF2-40B4-BE49-F238E27FC236}">
                    <a16:creationId xmlns:a16="http://schemas.microsoft.com/office/drawing/2014/main" id="{91AAE7AD-3CF4-8134-B498-3B8A9B3580E4}"/>
                  </a:ext>
                </a:extLst>
              </p:cNvPr>
              <p:cNvSpPr txBox="1"/>
              <p:nvPr/>
            </p:nvSpPr>
            <p:spPr>
              <a:xfrm>
                <a:off x="1493013" y="2599764"/>
                <a:ext cx="2731735" cy="477829"/>
              </a:xfrm>
              <a:prstGeom prst="rect">
                <a:avLst/>
              </a:prstGeom>
              <a:noFill/>
            </p:spPr>
            <p:txBody>
              <a:bodyPr wrap="square" lIns="0" tIns="0" rIns="0" bIns="0" rtlCol="0">
                <a:noAutofit/>
              </a:bodyPr>
              <a:lstStyle/>
              <a:p>
                <a:pPr algn="r" defTabSz="822686" fontAlgn="auto">
                  <a:spcBef>
                    <a:spcPts val="450"/>
                  </a:spcBef>
                  <a:spcAft>
                    <a:spcPts val="0"/>
                  </a:spcAft>
                  <a:defRPr/>
                </a:pPr>
                <a:r>
                  <a:rPr lang="en-US" sz="1260" b="1" kern="0">
                    <a:solidFill>
                      <a:srgbClr val="000000"/>
                    </a:solidFill>
                    <a:latin typeface="Bosch Office Sans"/>
                  </a:rPr>
                  <a:t>Data Science</a:t>
                </a:r>
              </a:p>
              <a:p>
                <a:pPr algn="r" defTabSz="738505" fontAlgn="auto">
                  <a:lnSpc>
                    <a:spcPts val="1397"/>
                  </a:lnSpc>
                  <a:spcBef>
                    <a:spcPts val="0"/>
                  </a:spcBef>
                  <a:spcAft>
                    <a:spcPts val="0"/>
                  </a:spcAft>
                  <a:defRPr/>
                </a:pPr>
                <a:r>
                  <a:rPr lang="en-GB" sz="990" b="1" kern="0">
                    <a:solidFill>
                      <a:prstClr val="black"/>
                    </a:solidFill>
                    <a:latin typeface="Bosch Office Sans"/>
                    <a:sym typeface="Bosch Office Sans" pitchFamily="2" charset="0"/>
                  </a:rPr>
                  <a:t>Explainable AI, MLOps, </a:t>
                </a:r>
                <a:r>
                  <a:rPr lang="en-GB" sz="990" kern="0">
                    <a:solidFill>
                      <a:prstClr val="black"/>
                    </a:solidFill>
                    <a:latin typeface="Bosch Office Sans"/>
                    <a:sym typeface="Bosch Office Sans" pitchFamily="2" charset="0"/>
                  </a:rPr>
                  <a:t>Ethical AI, Adaptive AI, Auto ML, Reinforcement Learning, </a:t>
                </a:r>
                <a:r>
                  <a:rPr lang="en-GB" sz="990" b="1" kern="0">
                    <a:solidFill>
                      <a:prstClr val="black"/>
                    </a:solidFill>
                    <a:latin typeface="Bosch Office Sans"/>
                    <a:sym typeface="Bosch Office Sans" pitchFamily="2" charset="0"/>
                  </a:rPr>
                  <a:t>AIOps, Responsible AI</a:t>
                </a:r>
              </a:p>
            </p:txBody>
          </p:sp>
          <p:sp>
            <p:nvSpPr>
              <p:cNvPr id="112" name="Oval 111">
                <a:extLst>
                  <a:ext uri="{FF2B5EF4-FFF2-40B4-BE49-F238E27FC236}">
                    <a16:creationId xmlns:a16="http://schemas.microsoft.com/office/drawing/2014/main" id="{B0807DD4-FC70-0CAA-076D-BEB76A636A7E}"/>
                  </a:ext>
                </a:extLst>
              </p:cNvPr>
              <p:cNvSpPr/>
              <p:nvPr/>
            </p:nvSpPr>
            <p:spPr>
              <a:xfrm>
                <a:off x="5212794" y="1054098"/>
                <a:ext cx="182880" cy="182880"/>
              </a:xfrm>
              <a:prstGeom prst="ellipse">
                <a:avLst/>
              </a:prstGeom>
              <a:solidFill>
                <a:srgbClr val="008380"/>
              </a:solidFill>
              <a:ln w="9525" cap="flat" cmpd="sng" algn="ctr">
                <a:solidFill>
                  <a:schemeClr val="bg1"/>
                </a:solidFill>
                <a:prstDash val="solid"/>
              </a:ln>
              <a:effectLst/>
            </p:spPr>
            <p:txBody>
              <a:bodyPr rtlCol="0" anchor="ctr"/>
              <a:lstStyle/>
              <a:p>
                <a:pPr algn="ctr" defTabSz="822686" fontAlgn="auto">
                  <a:spcBef>
                    <a:spcPts val="0"/>
                  </a:spcBef>
                  <a:spcAft>
                    <a:spcPts val="0"/>
                  </a:spcAft>
                  <a:defRPr/>
                </a:pPr>
                <a:r>
                  <a:rPr lang="en-US" sz="900" b="1" kern="0">
                    <a:solidFill>
                      <a:prstClr val="white"/>
                    </a:solidFill>
                    <a:latin typeface="Bosch Office Sans"/>
                  </a:rPr>
                  <a:t>8</a:t>
                </a:r>
              </a:p>
            </p:txBody>
          </p:sp>
          <p:sp>
            <p:nvSpPr>
              <p:cNvPr id="113" name="Oval 112">
                <a:extLst>
                  <a:ext uri="{FF2B5EF4-FFF2-40B4-BE49-F238E27FC236}">
                    <a16:creationId xmlns:a16="http://schemas.microsoft.com/office/drawing/2014/main" id="{F5C1F3FE-DE7C-1BE9-F908-D07DE8C659D8}"/>
                  </a:ext>
                </a:extLst>
              </p:cNvPr>
              <p:cNvSpPr/>
              <p:nvPr/>
            </p:nvSpPr>
            <p:spPr>
              <a:xfrm>
                <a:off x="6513768" y="1087208"/>
                <a:ext cx="182880" cy="182880"/>
              </a:xfrm>
              <a:prstGeom prst="ellipse">
                <a:avLst/>
              </a:prstGeom>
              <a:solidFill>
                <a:srgbClr val="BC1C82"/>
              </a:solidFill>
              <a:ln w="9525" cap="flat" cmpd="sng" algn="ctr">
                <a:solidFill>
                  <a:schemeClr val="bg1"/>
                </a:solidFill>
                <a:prstDash val="solid"/>
              </a:ln>
              <a:effectLst/>
            </p:spPr>
            <p:txBody>
              <a:bodyPr rtlCol="0" anchor="ctr"/>
              <a:lstStyle/>
              <a:p>
                <a:pPr algn="ctr" defTabSz="822686" fontAlgn="auto">
                  <a:spcBef>
                    <a:spcPts val="0"/>
                  </a:spcBef>
                  <a:spcAft>
                    <a:spcPts val="0"/>
                  </a:spcAft>
                  <a:defRPr/>
                </a:pPr>
                <a:r>
                  <a:rPr lang="en-US" sz="900" b="1" kern="0">
                    <a:solidFill>
                      <a:prstClr val="white"/>
                    </a:solidFill>
                    <a:latin typeface="Bosch Office Sans"/>
                  </a:rPr>
                  <a:t>1</a:t>
                </a:r>
              </a:p>
            </p:txBody>
          </p:sp>
          <p:sp>
            <p:nvSpPr>
              <p:cNvPr id="114" name="Oval 113">
                <a:extLst>
                  <a:ext uri="{FF2B5EF4-FFF2-40B4-BE49-F238E27FC236}">
                    <a16:creationId xmlns:a16="http://schemas.microsoft.com/office/drawing/2014/main" id="{626C77B4-EA7B-EBA7-0544-73C67B0EDCBC}"/>
                  </a:ext>
                </a:extLst>
              </p:cNvPr>
              <p:cNvSpPr/>
              <p:nvPr/>
            </p:nvSpPr>
            <p:spPr>
              <a:xfrm>
                <a:off x="6518900" y="3710112"/>
                <a:ext cx="182880" cy="182880"/>
              </a:xfrm>
              <a:prstGeom prst="ellipse">
                <a:avLst/>
              </a:prstGeom>
              <a:solidFill>
                <a:srgbClr val="008380"/>
              </a:solidFill>
              <a:ln w="9525" cap="flat" cmpd="sng" algn="ctr">
                <a:solidFill>
                  <a:schemeClr val="bg1"/>
                </a:solidFill>
                <a:prstDash val="solid"/>
              </a:ln>
              <a:effectLst/>
            </p:spPr>
            <p:txBody>
              <a:bodyPr rtlCol="0" anchor="ctr"/>
              <a:lstStyle/>
              <a:p>
                <a:pPr algn="ctr" defTabSz="822686" fontAlgn="auto">
                  <a:spcBef>
                    <a:spcPts val="0"/>
                  </a:spcBef>
                  <a:spcAft>
                    <a:spcPts val="0"/>
                  </a:spcAft>
                  <a:defRPr/>
                </a:pPr>
                <a:r>
                  <a:rPr lang="en-US" sz="900" b="1" kern="0">
                    <a:solidFill>
                      <a:prstClr val="white"/>
                    </a:solidFill>
                    <a:latin typeface="Bosch Office Sans"/>
                  </a:rPr>
                  <a:t>4</a:t>
                </a:r>
              </a:p>
            </p:txBody>
          </p:sp>
          <p:sp>
            <p:nvSpPr>
              <p:cNvPr id="115" name="Oval 114">
                <a:extLst>
                  <a:ext uri="{FF2B5EF4-FFF2-40B4-BE49-F238E27FC236}">
                    <a16:creationId xmlns:a16="http://schemas.microsoft.com/office/drawing/2014/main" id="{479DF17C-0050-C0AE-7849-B1125CCF75DC}"/>
                  </a:ext>
                </a:extLst>
              </p:cNvPr>
              <p:cNvSpPr/>
              <p:nvPr/>
            </p:nvSpPr>
            <p:spPr>
              <a:xfrm>
                <a:off x="5212794" y="3714431"/>
                <a:ext cx="182880" cy="182880"/>
              </a:xfrm>
              <a:prstGeom prst="ellipse">
                <a:avLst/>
              </a:prstGeom>
              <a:solidFill>
                <a:srgbClr val="BD0F79"/>
              </a:solidFill>
              <a:ln w="9525" cap="flat" cmpd="sng" algn="ctr">
                <a:solidFill>
                  <a:schemeClr val="bg1"/>
                </a:solidFill>
                <a:prstDash val="solid"/>
              </a:ln>
              <a:effectLst/>
            </p:spPr>
            <p:txBody>
              <a:bodyPr rtlCol="0" anchor="ctr"/>
              <a:lstStyle/>
              <a:p>
                <a:pPr algn="ctr" defTabSz="822686" fontAlgn="auto">
                  <a:spcBef>
                    <a:spcPts val="0"/>
                  </a:spcBef>
                  <a:spcAft>
                    <a:spcPts val="0"/>
                  </a:spcAft>
                  <a:defRPr/>
                </a:pPr>
                <a:r>
                  <a:rPr lang="en-US" sz="900" b="1" kern="0">
                    <a:solidFill>
                      <a:prstClr val="white"/>
                    </a:solidFill>
                    <a:latin typeface="Bosch Office Sans"/>
                  </a:rPr>
                  <a:t>5</a:t>
                </a:r>
              </a:p>
            </p:txBody>
          </p:sp>
          <p:sp>
            <p:nvSpPr>
              <p:cNvPr id="116" name="Oval 115">
                <a:extLst>
                  <a:ext uri="{FF2B5EF4-FFF2-40B4-BE49-F238E27FC236}">
                    <a16:creationId xmlns:a16="http://schemas.microsoft.com/office/drawing/2014/main" id="{4C8C5522-C2F8-175D-0D4E-1866DE7385E2}"/>
                  </a:ext>
                </a:extLst>
              </p:cNvPr>
              <p:cNvSpPr/>
              <p:nvPr/>
            </p:nvSpPr>
            <p:spPr>
              <a:xfrm>
                <a:off x="4480162" y="2927204"/>
                <a:ext cx="182880" cy="182880"/>
              </a:xfrm>
              <a:prstGeom prst="ellipse">
                <a:avLst/>
              </a:prstGeom>
              <a:solidFill>
                <a:srgbClr val="008380"/>
              </a:solidFill>
              <a:ln w="9525" cap="flat" cmpd="sng" algn="ctr">
                <a:solidFill>
                  <a:schemeClr val="bg1"/>
                </a:solidFill>
                <a:prstDash val="solid"/>
              </a:ln>
              <a:effectLst/>
            </p:spPr>
            <p:txBody>
              <a:bodyPr rtlCol="0" anchor="ctr"/>
              <a:lstStyle/>
              <a:p>
                <a:pPr algn="ctr" defTabSz="822686" fontAlgn="auto">
                  <a:spcBef>
                    <a:spcPts val="0"/>
                  </a:spcBef>
                  <a:spcAft>
                    <a:spcPts val="0"/>
                  </a:spcAft>
                  <a:defRPr/>
                </a:pPr>
                <a:r>
                  <a:rPr lang="en-US" sz="900" b="1" kern="0">
                    <a:solidFill>
                      <a:prstClr val="white"/>
                    </a:solidFill>
                    <a:latin typeface="Bosch Office Sans"/>
                  </a:rPr>
                  <a:t>6</a:t>
                </a:r>
              </a:p>
            </p:txBody>
          </p:sp>
          <p:sp>
            <p:nvSpPr>
              <p:cNvPr id="117" name="Oval 116">
                <a:extLst>
                  <a:ext uri="{FF2B5EF4-FFF2-40B4-BE49-F238E27FC236}">
                    <a16:creationId xmlns:a16="http://schemas.microsoft.com/office/drawing/2014/main" id="{DC38FD9C-23A3-D0DA-C57A-CCF2D4A56004}"/>
                  </a:ext>
                </a:extLst>
              </p:cNvPr>
              <p:cNvSpPr/>
              <p:nvPr/>
            </p:nvSpPr>
            <p:spPr>
              <a:xfrm>
                <a:off x="4493939" y="1912464"/>
                <a:ext cx="182880" cy="182880"/>
              </a:xfrm>
              <a:prstGeom prst="ellipse">
                <a:avLst/>
              </a:prstGeom>
              <a:solidFill>
                <a:srgbClr val="BC1C82"/>
              </a:solidFill>
              <a:ln w="9525" cap="flat" cmpd="sng" algn="ctr">
                <a:solidFill>
                  <a:schemeClr val="bg1"/>
                </a:solidFill>
                <a:prstDash val="solid"/>
              </a:ln>
              <a:effectLst/>
            </p:spPr>
            <p:txBody>
              <a:bodyPr rtlCol="0" anchor="ctr"/>
              <a:lstStyle/>
              <a:p>
                <a:pPr algn="ctr" defTabSz="822686" fontAlgn="auto">
                  <a:spcBef>
                    <a:spcPts val="0"/>
                  </a:spcBef>
                  <a:spcAft>
                    <a:spcPts val="0"/>
                  </a:spcAft>
                  <a:defRPr/>
                </a:pPr>
                <a:r>
                  <a:rPr lang="en-US" sz="900" b="1" kern="0">
                    <a:solidFill>
                      <a:prstClr val="white"/>
                    </a:solidFill>
                    <a:latin typeface="Bosch Office Sans"/>
                  </a:rPr>
                  <a:t>7</a:t>
                </a:r>
              </a:p>
            </p:txBody>
          </p:sp>
          <p:sp>
            <p:nvSpPr>
              <p:cNvPr id="118" name="Oval 117">
                <a:extLst>
                  <a:ext uri="{FF2B5EF4-FFF2-40B4-BE49-F238E27FC236}">
                    <a16:creationId xmlns:a16="http://schemas.microsoft.com/office/drawing/2014/main" id="{BBCA1107-1E49-194C-98DB-7BC584B126E8}"/>
                  </a:ext>
                </a:extLst>
              </p:cNvPr>
              <p:cNvSpPr/>
              <p:nvPr/>
            </p:nvSpPr>
            <p:spPr>
              <a:xfrm>
                <a:off x="7295001" y="1935752"/>
                <a:ext cx="182880" cy="182880"/>
              </a:xfrm>
              <a:prstGeom prst="ellipse">
                <a:avLst/>
              </a:prstGeom>
              <a:solidFill>
                <a:srgbClr val="008380"/>
              </a:solidFill>
              <a:ln w="9525" cap="flat" cmpd="sng" algn="ctr">
                <a:solidFill>
                  <a:schemeClr val="bg1"/>
                </a:solidFill>
                <a:prstDash val="solid"/>
              </a:ln>
              <a:effectLst/>
            </p:spPr>
            <p:txBody>
              <a:bodyPr rtlCol="0" anchor="ctr"/>
              <a:lstStyle/>
              <a:p>
                <a:pPr algn="ctr" defTabSz="822686" fontAlgn="auto">
                  <a:spcBef>
                    <a:spcPts val="0"/>
                  </a:spcBef>
                  <a:spcAft>
                    <a:spcPts val="0"/>
                  </a:spcAft>
                  <a:defRPr/>
                </a:pPr>
                <a:r>
                  <a:rPr lang="en-US" sz="900" b="1" kern="0">
                    <a:solidFill>
                      <a:prstClr val="white"/>
                    </a:solidFill>
                    <a:latin typeface="Bosch Office Sans"/>
                  </a:rPr>
                  <a:t>2</a:t>
                </a:r>
              </a:p>
            </p:txBody>
          </p:sp>
          <p:sp>
            <p:nvSpPr>
              <p:cNvPr id="119" name="Oval 118">
                <a:extLst>
                  <a:ext uri="{FF2B5EF4-FFF2-40B4-BE49-F238E27FC236}">
                    <a16:creationId xmlns:a16="http://schemas.microsoft.com/office/drawing/2014/main" id="{2FEA8267-0216-E946-61F9-867CE724367B}"/>
                  </a:ext>
                </a:extLst>
              </p:cNvPr>
              <p:cNvSpPr/>
              <p:nvPr/>
            </p:nvSpPr>
            <p:spPr>
              <a:xfrm>
                <a:off x="7217082" y="2898172"/>
                <a:ext cx="182880" cy="182880"/>
              </a:xfrm>
              <a:prstGeom prst="ellipse">
                <a:avLst/>
              </a:prstGeom>
              <a:solidFill>
                <a:srgbClr val="BC1C82"/>
              </a:solidFill>
              <a:ln w="9525" cap="flat" cmpd="sng" algn="ctr">
                <a:solidFill>
                  <a:schemeClr val="bg1"/>
                </a:solidFill>
                <a:prstDash val="solid"/>
              </a:ln>
              <a:effectLst/>
            </p:spPr>
            <p:txBody>
              <a:bodyPr rtlCol="0" anchor="ctr"/>
              <a:lstStyle/>
              <a:p>
                <a:pPr algn="ctr" defTabSz="822686" fontAlgn="auto">
                  <a:spcBef>
                    <a:spcPts val="0"/>
                  </a:spcBef>
                  <a:spcAft>
                    <a:spcPts val="0"/>
                  </a:spcAft>
                  <a:defRPr/>
                </a:pPr>
                <a:r>
                  <a:rPr lang="en-US" sz="900" b="1" kern="0">
                    <a:solidFill>
                      <a:prstClr val="white"/>
                    </a:solidFill>
                    <a:latin typeface="Bosch Office Sans"/>
                  </a:rPr>
                  <a:t>3</a:t>
                </a:r>
              </a:p>
            </p:txBody>
          </p:sp>
        </p:grpSp>
      </p:grpSp>
      <p:pic>
        <p:nvPicPr>
          <p:cNvPr id="5" name="Picture 4">
            <a:extLst>
              <a:ext uri="{FF2B5EF4-FFF2-40B4-BE49-F238E27FC236}">
                <a16:creationId xmlns:a16="http://schemas.microsoft.com/office/drawing/2014/main" id="{6111DF62-CB51-4A16-442F-689714D268A1}"/>
              </a:ext>
            </a:extLst>
          </p:cNvPr>
          <p:cNvPicPr>
            <a:picLocks noChangeAspect="1"/>
          </p:cNvPicPr>
          <p:nvPr/>
        </p:nvPicPr>
        <p:blipFill>
          <a:blip r:embed="rId51">
            <a:extLst>
              <a:ext uri="{BEBA8EAE-BF5A-486C-A8C5-ECC9F3942E4B}">
                <a14:imgProps xmlns:a14="http://schemas.microsoft.com/office/drawing/2010/main">
                  <a14:imgLayer r:embed="rId52">
                    <a14:imgEffect>
                      <a14:backgroundRemoval t="4211" b="99474" l="755" r="98868">
                        <a14:foregroundMark x1="4906" y1="71579" x2="30566" y2="70000"/>
                        <a14:foregroundMark x1="30566" y1="70000" x2="95472" y2="70000"/>
                        <a14:foregroundMark x1="95472" y1="70000" x2="32453" y2="86842"/>
                        <a14:foregroundMark x1="32453" y1="86842" x2="52453" y2="86316"/>
                        <a14:foregroundMark x1="52453" y1="86316" x2="27925" y2="85263"/>
                        <a14:foregroundMark x1="27925" y1="85263" x2="52453" y2="78421"/>
                        <a14:foregroundMark x1="52453" y1="78421" x2="25283" y2="68421"/>
                        <a14:foregroundMark x1="25283" y1="68421" x2="91321" y2="77368"/>
                        <a14:foregroundMark x1="91321" y1="77368" x2="8679" y2="81579"/>
                        <a14:foregroundMark x1="8679" y1="81579" x2="35849" y2="97368"/>
                        <a14:foregroundMark x1="35849" y1="97368" x2="56226" y2="94211"/>
                        <a14:foregroundMark x1="56226" y1="94211" x2="87547" y2="97895"/>
                        <a14:foregroundMark x1="87547" y1="97895" x2="70566" y2="80526"/>
                        <a14:foregroundMark x1="70566" y1="80526" x2="7170" y2="86842"/>
                        <a14:foregroundMark x1="7170" y1="86842" x2="30943" y2="82105"/>
                        <a14:foregroundMark x1="30943" y1="82105" x2="10943" y2="83158"/>
                        <a14:foregroundMark x1="10943" y1="83158" x2="36226" y2="92632"/>
                        <a14:foregroundMark x1="36226" y1="92632" x2="17358" y2="94211"/>
                        <a14:foregroundMark x1="17358" y1="94211" x2="34717" y2="78947"/>
                        <a14:foregroundMark x1="34717" y1="78947" x2="84151" y2="81053"/>
                        <a14:foregroundMark x1="84151" y1="81053" x2="67925" y2="95263"/>
                        <a14:foregroundMark x1="67925" y1="95263" x2="41887" y2="80000"/>
                        <a14:foregroundMark x1="41887" y1="80000" x2="38491" y2="50526"/>
                        <a14:foregroundMark x1="38491" y1="50526" x2="61509" y2="45789"/>
                        <a14:foregroundMark x1="61509" y1="45789" x2="50189" y2="21579"/>
                        <a14:foregroundMark x1="50189" y1="21579" x2="56604" y2="53684"/>
                        <a14:foregroundMark x1="56604" y1="53684" x2="70189" y2="76316"/>
                        <a14:foregroundMark x1="70189" y1="76316" x2="87925" y2="73158"/>
                        <a14:foregroundMark x1="33585" y1="78947" x2="9057" y2="82632"/>
                        <a14:foregroundMark x1="9057" y1="82632" x2="40377" y2="80000"/>
                        <a14:foregroundMark x1="40377" y1="80000" x2="16981" y2="77368"/>
                        <a14:foregroundMark x1="16981" y1="77368" x2="49434" y2="73158"/>
                        <a14:foregroundMark x1="49434" y1="73158" x2="1887" y2="70526"/>
                        <a14:foregroundMark x1="1887" y1="70526" x2="13585" y2="92632"/>
                        <a14:foregroundMark x1="13585" y1="92632" x2="35094" y2="67895"/>
                        <a14:foregroundMark x1="35094" y1="67895" x2="17736" y2="87895"/>
                        <a14:foregroundMark x1="17736" y1="87895" x2="49434" y2="88947"/>
                        <a14:foregroundMark x1="49434" y1="88947" x2="85283" y2="80526"/>
                        <a14:foregroundMark x1="85283" y1="80526" x2="69057" y2="97895"/>
                        <a14:foregroundMark x1="69057" y1="97895" x2="49434" y2="98947"/>
                        <a14:foregroundMark x1="49434" y1="98947" x2="73962" y2="95789"/>
                        <a14:foregroundMark x1="73962" y1="95789" x2="96226" y2="79474"/>
                        <a14:foregroundMark x1="96226" y1="79474" x2="80377" y2="83684"/>
                        <a14:foregroundMark x1="7170" y1="83684" x2="10566" y2="96316"/>
                        <a14:foregroundMark x1="6415" y1="83158" x2="23019" y2="96316"/>
                        <a14:foregroundMark x1="23019" y1="96316" x2="82642" y2="87368"/>
                        <a14:foregroundMark x1="82642" y1="87368" x2="82642" y2="87368"/>
                        <a14:foregroundMark x1="2264" y1="87895" x2="8679" y2="99474"/>
                        <a14:foregroundMark x1="5660" y1="91053" x2="755" y2="99474"/>
                        <a14:foregroundMark x1="10943" y1="92105" x2="29434" y2="96842"/>
                        <a14:foregroundMark x1="18491" y1="97368" x2="27925" y2="97895"/>
                        <a14:foregroundMark x1="58868" y1="90000" x2="93208" y2="90000"/>
                        <a14:foregroundMark x1="93208" y1="90000" x2="98868" y2="97895"/>
                        <a14:foregroundMark x1="99245" y1="74737" x2="85283" y2="95263"/>
                        <a14:foregroundMark x1="85283" y1="95263" x2="87925" y2="99474"/>
                        <a14:foregroundMark x1="98868" y1="77895" x2="81887" y2="93684"/>
                        <a14:foregroundMark x1="81887" y1="93684" x2="99245" y2="82632"/>
                        <a14:foregroundMark x1="99245" y1="82632" x2="99245" y2="81053"/>
                        <a14:foregroundMark x1="90189" y1="90000" x2="88302" y2="89474"/>
                        <a14:foregroundMark x1="84151" y1="90526" x2="83019" y2="88947"/>
                        <a14:foregroundMark x1="87170" y1="88421" x2="84528" y2="89474"/>
                        <a14:foregroundMark x1="87547" y1="90000" x2="90566" y2="99474"/>
                        <a14:foregroundMark x1="93208" y1="87368" x2="93208" y2="89474"/>
                        <a14:foregroundMark x1="93585" y1="94737" x2="93585" y2="96842"/>
                        <a14:foregroundMark x1="48302" y1="37368" x2="48302" y2="53158"/>
                        <a14:foregroundMark x1="48679" y1="4737" x2="49057" y2="4737"/>
                        <a14:foregroundMark x1="44151" y1="11579" x2="45283" y2="4211"/>
                        <a14:foregroundMark x1="32453" y1="66316" x2="3774" y2="68421"/>
                        <a14:foregroundMark x1="67547" y1="66842" x2="95472" y2="64737"/>
                        <a14:foregroundMark x1="95472" y1="64737" x2="97358" y2="65263"/>
                        <a14:backgroundMark x1="38491" y1="14211" x2="23019" y2="40526"/>
                        <a14:backgroundMark x1="23019" y1="40526" x2="6817" y2="56596"/>
                        <a14:backgroundMark x1="63019" y1="15789" x2="79623" y2="46316"/>
                        <a14:backgroundMark x1="79245" y1="18421" x2="72830" y2="35263"/>
                        <a14:backgroundMark x1="46038" y1="2105" x2="22343" y2="55455"/>
                        <a14:backgroundMark x1="18128" y1="55765" x2="5283" y2="5789"/>
                        <a14:backgroundMark x1="5283" y1="5789" x2="45283" y2="1579"/>
                        <a14:backgroundMark x1="45283" y1="1579" x2="45283" y2="1579"/>
                      </a14:backgroundRemoval>
                    </a14:imgEffect>
                  </a14:imgLayer>
                </a14:imgProps>
              </a:ext>
              <a:ext uri="{28A0092B-C50C-407E-A947-70E740481C1C}">
                <a14:useLocalDpi xmlns:a14="http://schemas.microsoft.com/office/drawing/2010/main" val="0"/>
              </a:ext>
            </a:extLst>
          </a:blip>
          <a:stretch>
            <a:fillRect/>
          </a:stretch>
        </p:blipFill>
        <p:spPr>
          <a:xfrm>
            <a:off x="7670819" y="4512933"/>
            <a:ext cx="604987" cy="487443"/>
          </a:xfrm>
          <a:prstGeom prst="rect">
            <a:avLst/>
          </a:prstGeom>
        </p:spPr>
      </p:pic>
      <p:pic>
        <p:nvPicPr>
          <p:cNvPr id="127" name="Picture 126">
            <a:extLst>
              <a:ext uri="{FF2B5EF4-FFF2-40B4-BE49-F238E27FC236}">
                <a16:creationId xmlns:a16="http://schemas.microsoft.com/office/drawing/2014/main" id="{D1824640-8935-7201-E2FD-80C2A2ECB49B}"/>
              </a:ext>
            </a:extLst>
          </p:cNvPr>
          <p:cNvPicPr>
            <a:picLocks noChangeAspect="1"/>
          </p:cNvPicPr>
          <p:nvPr/>
        </p:nvPicPr>
        <p:blipFill>
          <a:blip r:embed="rId53">
            <a:extLst>
              <a:ext uri="{BEBA8EAE-BF5A-486C-A8C5-ECC9F3942E4B}">
                <a14:imgProps xmlns:a14="http://schemas.microsoft.com/office/drawing/2010/main">
                  <a14:imgLayer r:embed="rId54">
                    <a14:imgEffect>
                      <a14:backgroundRemoval t="9783" b="89674" l="8759" r="93796">
                        <a14:foregroundMark x1="16423" y1="73913" x2="66788" y2="73370"/>
                        <a14:foregroundMark x1="66788" y1="73370" x2="28102" y2="76630"/>
                        <a14:foregroundMark x1="28102" y1="76630" x2="91606" y2="78261"/>
                        <a14:foregroundMark x1="91606" y1="78261" x2="13139" y2="59239"/>
                        <a14:foregroundMark x1="22993" y1="68478" x2="22993" y2="68478"/>
                        <a14:foregroundMark x1="21898" y1="68478" x2="19343" y2="68478"/>
                        <a14:foregroundMark x1="19343" y1="68478" x2="19343" y2="68478"/>
                        <a14:foregroundMark x1="18613" y1="69022" x2="18613" y2="69022"/>
                        <a14:foregroundMark x1="14964" y1="67391" x2="14964" y2="67391"/>
                        <a14:foregroundMark x1="14599" y1="67391" x2="10949" y2="67391"/>
                        <a14:foregroundMark x1="9489" y1="66304" x2="9489" y2="66304"/>
                        <a14:foregroundMark x1="9124" y1="66304" x2="9124" y2="66304"/>
                        <a14:foregroundMark x1="12044" y1="76630" x2="12044" y2="76630"/>
                        <a14:foregroundMark x1="15693" y1="82065" x2="15693" y2="82065"/>
                        <a14:foregroundMark x1="15693" y1="82065" x2="15693" y2="82065"/>
                        <a14:foregroundMark x1="15693" y1="82065" x2="15693" y2="82065"/>
                        <a14:foregroundMark x1="23723" y1="83696" x2="23723" y2="83696"/>
                        <a14:foregroundMark x1="25547" y1="83696" x2="25547" y2="83696"/>
                        <a14:foregroundMark x1="28467" y1="83696" x2="28467" y2="83696"/>
                        <a14:foregroundMark x1="35036" y1="83696" x2="35036" y2="83696"/>
                        <a14:foregroundMark x1="38321" y1="83696" x2="38321" y2="83696"/>
                        <a14:foregroundMark x1="41971" y1="84783" x2="41971" y2="84783"/>
                        <a14:foregroundMark x1="48540" y1="84783" x2="48540" y2="84783"/>
                        <a14:foregroundMark x1="54015" y1="84783" x2="54015" y2="84783"/>
                        <a14:foregroundMark x1="59489" y1="83696" x2="59489" y2="83696"/>
                        <a14:foregroundMark x1="64964" y1="83696" x2="64964" y2="83696"/>
                        <a14:foregroundMark x1="16788" y1="25000" x2="10949" y2="78261"/>
                        <a14:foregroundMark x1="10949" y1="78261" x2="82847" y2="86957"/>
                        <a14:foregroundMark x1="82847" y1="86957" x2="88686" y2="29348"/>
                        <a14:foregroundMark x1="88686" y1="29348" x2="14599" y2="20109"/>
                        <a14:foregroundMark x1="32117" y1="25543" x2="37591" y2="27717"/>
                        <a14:foregroundMark x1="40146" y1="30978" x2="40511" y2="34783"/>
                        <a14:foregroundMark x1="42336" y1="36413" x2="44161" y2="40217"/>
                        <a14:foregroundMark x1="44161" y1="40217" x2="44161" y2="40217"/>
                        <a14:foregroundMark x1="44161" y1="40217" x2="44161" y2="40217"/>
                        <a14:foregroundMark x1="40511" y1="41848" x2="40511" y2="41848"/>
                        <a14:foregroundMark x1="38321" y1="42935" x2="38321" y2="42935"/>
                        <a14:foregroundMark x1="35766" y1="42935" x2="35766" y2="42935"/>
                        <a14:foregroundMark x1="34672" y1="42935" x2="34672" y2="42935"/>
                        <a14:foregroundMark x1="30292" y1="37500" x2="30292" y2="37500"/>
                        <a14:foregroundMark x1="30292" y1="36413" x2="30292" y2="36413"/>
                        <a14:foregroundMark x1="29562" y1="36413" x2="32847" y2="35870"/>
                        <a14:foregroundMark x1="36861" y1="34783" x2="40511" y2="34783"/>
                        <a14:foregroundMark x1="41241" y1="34783" x2="41241" y2="34783"/>
                        <a14:foregroundMark x1="47445" y1="35870" x2="54015" y2="36413"/>
                        <a14:foregroundMark x1="55839" y1="38587" x2="61314" y2="44022"/>
                        <a14:foregroundMark x1="59489" y1="38587" x2="59489" y2="38587"/>
                        <a14:foregroundMark x1="61314" y1="40217" x2="63139" y2="41304"/>
                        <a14:foregroundMark x1="62044" y1="41304" x2="62044" y2="41304"/>
                        <a14:foregroundMark x1="60219" y1="26630" x2="60219" y2="26630"/>
                        <a14:foregroundMark x1="64964" y1="19565" x2="64964" y2="19565"/>
                        <a14:foregroundMark x1="78832" y1="22826" x2="78832" y2="22826"/>
                        <a14:foregroundMark x1="78832" y1="23913" x2="78832" y2="23913"/>
                        <a14:foregroundMark x1="78832" y1="23913" x2="78832" y2="23913"/>
                        <a14:foregroundMark x1="72993" y1="23913" x2="72993" y2="23913"/>
                        <a14:foregroundMark x1="70438" y1="23913" x2="70438" y2="23913"/>
                        <a14:foregroundMark x1="67883" y1="23913" x2="64964" y2="23913"/>
                        <a14:foregroundMark x1="58759" y1="23913" x2="54015" y2="22283"/>
                        <a14:foregroundMark x1="52190" y1="20109" x2="52190" y2="20109"/>
                        <a14:foregroundMark x1="50365" y1="20109" x2="46715" y2="20109"/>
                        <a14:foregroundMark x1="44891" y1="20109" x2="44891" y2="20109"/>
                        <a14:foregroundMark x1="40511" y1="17391" x2="40511" y2="17391"/>
                        <a14:foregroundMark x1="39416" y1="17391" x2="39416" y2="17391"/>
                        <a14:foregroundMark x1="33942" y1="15761" x2="33942" y2="15761"/>
                        <a14:foregroundMark x1="33212" y1="15761" x2="33212" y2="15761"/>
                        <a14:foregroundMark x1="33212" y1="15761" x2="33212" y2="15761"/>
                        <a14:foregroundMark x1="31022" y1="15761" x2="31022" y2="15761"/>
                        <a14:foregroundMark x1="27737" y1="15761" x2="25912" y2="16848"/>
                        <a14:foregroundMark x1="17153" y1="15761" x2="17153" y2="15761"/>
                        <a14:foregroundMark x1="17153" y1="22283" x2="17153" y2="22283"/>
                        <a14:foregroundMark x1="16423" y1="22283" x2="12774" y2="25543"/>
                        <a14:foregroundMark x1="12409" y1="26630" x2="12409" y2="26630"/>
                        <a14:foregroundMark x1="12409" y1="26630" x2="14599" y2="32065"/>
                        <a14:foregroundMark x1="15328" y1="30978" x2="15328" y2="34783"/>
                        <a14:foregroundMark x1="15328" y1="34783" x2="15328" y2="34783"/>
                        <a14:foregroundMark x1="15328" y1="34783" x2="15328" y2="38043"/>
                        <a14:foregroundMark x1="14234" y1="41848" x2="13504" y2="54348"/>
                        <a14:foregroundMark x1="13504" y1="54348" x2="12774" y2="59783"/>
                        <a14:foregroundMark x1="12409" y1="59239" x2="12409" y2="59239"/>
                        <a14:foregroundMark x1="12409" y1="59239" x2="13504" y2="61957"/>
                        <a14:foregroundMark x1="93796" y1="79891" x2="93796" y2="79891"/>
                        <a14:foregroundMark x1="90146" y1="67391" x2="90146" y2="67391"/>
                        <a14:foregroundMark x1="90146" y1="67391" x2="88321" y2="67391"/>
                        <a14:foregroundMark x1="87226" y1="66304" x2="87226" y2="66304"/>
                        <a14:foregroundMark x1="86496" y1="66304" x2="86496" y2="66304"/>
                        <a14:foregroundMark x1="86496" y1="64674" x2="86496" y2="64674"/>
                        <a14:foregroundMark x1="86496" y1="64674" x2="86496" y2="64674"/>
                        <a14:foregroundMark x1="87226" y1="62500" x2="87226" y2="62500"/>
                        <a14:foregroundMark x1="87226" y1="58152" x2="87226" y2="55435"/>
                        <a14:foregroundMark x1="87226" y1="48913" x2="87226" y2="48913"/>
                        <a14:foregroundMark x1="87226" y1="48913" x2="87226" y2="48913"/>
                        <a14:foregroundMark x1="87226" y1="47283" x2="87226" y2="47283"/>
                        <a14:foregroundMark x1="88686" y1="42935" x2="88686" y2="42935"/>
                        <a14:foregroundMark x1="89416" y1="42935" x2="89416" y2="42935"/>
                        <a14:foregroundMark x1="90511" y1="36413" x2="90511" y2="36413"/>
                        <a14:foregroundMark x1="90511" y1="36413" x2="89416" y2="32609"/>
                        <a14:foregroundMark x1="88321" y1="28261" x2="88321" y2="28261"/>
                        <a14:foregroundMark x1="88321" y1="25543" x2="88321" y2="25543"/>
                        <a14:foregroundMark x1="88686" y1="23913" x2="88686" y2="23913"/>
                        <a14:foregroundMark x1="90146" y1="20109" x2="90146" y2="20109"/>
                        <a14:foregroundMark x1="90511" y1="17391" x2="90511" y2="17391"/>
                        <a14:foregroundMark x1="89416" y1="16848" x2="84672" y2="16848"/>
                        <a14:foregroundMark x1="83942" y1="14674" x2="81752" y2="14674"/>
                        <a14:foregroundMark x1="81752" y1="14674" x2="79197" y2="14674"/>
                        <a14:foregroundMark x1="78467" y1="14674" x2="78467" y2="14674"/>
                        <a14:foregroundMark x1="74818" y1="14674" x2="74818" y2="14674"/>
                        <a14:foregroundMark x1="71168" y1="14130" x2="71168" y2="14130"/>
                        <a14:foregroundMark x1="70073" y1="14130" x2="70073" y2="14130"/>
                        <a14:foregroundMark x1="68248" y1="14130" x2="68248" y2="14130"/>
                        <a14:foregroundMark x1="70073" y1="14674" x2="70073" y2="14674"/>
                        <a14:foregroundMark x1="68248" y1="16848" x2="65693" y2="17391"/>
                        <a14:foregroundMark x1="63869" y1="15761" x2="61679" y2="18478"/>
                        <a14:foregroundMark x1="61679" y1="16848" x2="56569" y2="15761"/>
                        <a14:foregroundMark x1="52920" y1="11957" x2="52920" y2="11957"/>
                        <a14:foregroundMark x1="51825" y1="11957" x2="51825" y2="11957"/>
                        <a14:foregroundMark x1="51825" y1="11957" x2="51825" y2="11957"/>
                        <a14:foregroundMark x1="51095" y1="14130" x2="51095" y2="14130"/>
                      </a14:backgroundRemoval>
                    </a14:imgEffect>
                  </a14:imgLayer>
                </a14:imgProps>
              </a:ext>
              <a:ext uri="{28A0092B-C50C-407E-A947-70E740481C1C}">
                <a14:useLocalDpi xmlns:a14="http://schemas.microsoft.com/office/drawing/2010/main" val="0"/>
              </a:ext>
            </a:extLst>
          </a:blip>
          <a:stretch>
            <a:fillRect/>
          </a:stretch>
        </p:blipFill>
        <p:spPr>
          <a:xfrm>
            <a:off x="8246786" y="4465005"/>
            <a:ext cx="874487" cy="585763"/>
          </a:xfrm>
          <a:prstGeom prst="rect">
            <a:avLst/>
          </a:prstGeom>
        </p:spPr>
      </p:pic>
      <p:pic>
        <p:nvPicPr>
          <p:cNvPr id="130" name="Picture 129">
            <a:extLst>
              <a:ext uri="{FF2B5EF4-FFF2-40B4-BE49-F238E27FC236}">
                <a16:creationId xmlns:a16="http://schemas.microsoft.com/office/drawing/2014/main" id="{853FF6FB-51C2-1FDE-6379-B13BD5D63CD1}"/>
              </a:ext>
            </a:extLst>
          </p:cNvPr>
          <p:cNvPicPr>
            <a:picLocks noChangeAspect="1"/>
          </p:cNvPicPr>
          <p:nvPr/>
        </p:nvPicPr>
        <p:blipFill>
          <a:blip r:embed="rId55">
            <a:extLst>
              <a:ext uri="{BEBA8EAE-BF5A-486C-A8C5-ECC9F3942E4B}">
                <a14:imgProps xmlns:a14="http://schemas.microsoft.com/office/drawing/2010/main">
                  <a14:imgLayer r:embed="rId56">
                    <a14:imgEffect>
                      <a14:backgroundRemoval t="8197" b="88525" l="8959" r="90557">
                        <a14:foregroundMark x1="11380" y1="42623" x2="10654" y2="43443"/>
                        <a14:foregroundMark x1="10654" y1="43443" x2="10654" y2="43443"/>
                        <a14:foregroundMark x1="10654" y1="43443" x2="10654" y2="43443"/>
                        <a14:foregroundMark x1="18160" y1="23770" x2="18160" y2="23770"/>
                        <a14:foregroundMark x1="17191" y1="36066" x2="16465" y2="36885"/>
                        <a14:foregroundMark x1="16223" y1="37705" x2="16223" y2="37705"/>
                        <a14:foregroundMark x1="15496" y1="38525" x2="15496" y2="38525"/>
                        <a14:foregroundMark x1="17433" y1="40164" x2="17676" y2="43443"/>
                        <a14:foregroundMark x1="18402" y1="44262" x2="18402" y2="44262"/>
                        <a14:foregroundMark x1="18886" y1="45082" x2="18886" y2="45082"/>
                        <a14:foregroundMark x1="19370" y1="45082" x2="20097" y2="45902"/>
                        <a14:foregroundMark x1="21792" y1="47541" x2="23002" y2="51639"/>
                        <a14:foregroundMark x1="23002" y1="51639" x2="23002" y2="51639"/>
                        <a14:foregroundMark x1="23971" y1="51639" x2="25424" y2="51639"/>
                        <a14:foregroundMark x1="26877" y1="51639" x2="29540" y2="52459"/>
                        <a14:foregroundMark x1="30508" y1="51639" x2="30508" y2="51639"/>
                        <a14:foregroundMark x1="30751" y1="50820" x2="30751" y2="50820"/>
                        <a14:foregroundMark x1="32203" y1="50000" x2="35109" y2="54098"/>
                        <a14:foregroundMark x1="35593" y1="50000" x2="37046" y2="50000"/>
                        <a14:foregroundMark x1="38983" y1="50000" x2="40436" y2="50000"/>
                        <a14:foregroundMark x1="40920" y1="50820" x2="44068" y2="62295"/>
                        <a14:foregroundMark x1="45521" y1="60656" x2="46489" y2="60656"/>
                        <a14:foregroundMark x1="46731" y1="60656" x2="48184" y2="60656"/>
                        <a14:foregroundMark x1="48184" y1="59836" x2="48184" y2="59836"/>
                        <a14:foregroundMark x1="50363" y1="60656" x2="51574" y2="61475"/>
                        <a14:foregroundMark x1="51574" y1="58197" x2="51574" y2="58197"/>
                        <a14:foregroundMark x1="66828" y1="41803" x2="66828" y2="41803"/>
                        <a14:foregroundMark x1="66828" y1="41803" x2="65860" y2="41803"/>
                        <a14:foregroundMark x1="62228" y1="37705" x2="62228" y2="37705"/>
                        <a14:foregroundMark x1="61743" y1="37705" x2="60291" y2="36885"/>
                        <a14:foregroundMark x1="59806" y1="33607" x2="59806" y2="33607"/>
                        <a14:foregroundMark x1="59080" y1="32787" x2="59080" y2="32787"/>
                        <a14:foregroundMark x1="50363" y1="31148" x2="46489" y2="34426"/>
                        <a14:foregroundMark x1="40678" y1="34426" x2="38015" y2="36885"/>
                        <a14:foregroundMark x1="36804" y1="36885" x2="36077" y2="36885"/>
                        <a14:foregroundMark x1="34625" y1="31967" x2="34625" y2="31967"/>
                        <a14:foregroundMark x1="34140" y1="31967" x2="34140" y2="31967"/>
                        <a14:foregroundMark x1="34140" y1="31967" x2="33656" y2="36885"/>
                        <a14:foregroundMark x1="33656" y1="37705" x2="33656" y2="37705"/>
                        <a14:foregroundMark x1="30266" y1="62295" x2="30266" y2="62295"/>
                        <a14:foregroundMark x1="29782" y1="63115" x2="29056" y2="63115"/>
                        <a14:foregroundMark x1="27119" y1="62295" x2="23971" y2="60656"/>
                        <a14:foregroundMark x1="18886" y1="54098" x2="17433" y2="54918"/>
                        <a14:foregroundMark x1="16707" y1="51639" x2="15254" y2="51639"/>
                        <a14:foregroundMark x1="14770" y1="51639" x2="14770" y2="51639"/>
                        <a14:foregroundMark x1="14528" y1="51639" x2="14528" y2="51639"/>
                        <a14:foregroundMark x1="12349" y1="40164" x2="12349" y2="40164"/>
                        <a14:foregroundMark x1="11864" y1="40164" x2="11864" y2="40164"/>
                        <a14:foregroundMark x1="11864" y1="40984" x2="11864" y2="40984"/>
                        <a14:foregroundMark x1="12107" y1="43443" x2="11380" y2="59016"/>
                        <a14:foregroundMark x1="11380" y1="60656" x2="11380" y2="60656"/>
                        <a14:foregroundMark x1="11864" y1="61475" x2="11864" y2="61475"/>
                        <a14:foregroundMark x1="12107" y1="61475" x2="12107" y2="61475"/>
                        <a14:foregroundMark x1="12591" y1="62295" x2="12591" y2="62295"/>
                        <a14:foregroundMark x1="13075" y1="60656" x2="13075" y2="60656"/>
                        <a14:foregroundMark x1="13801" y1="59836" x2="13801" y2="59836"/>
                        <a14:foregroundMark x1="15496" y1="59836" x2="15496" y2="59836"/>
                        <a14:foregroundMark x1="15738" y1="59836" x2="15738" y2="59836"/>
                        <a14:foregroundMark x1="16707" y1="59016" x2="16707" y2="59016"/>
                        <a14:foregroundMark x1="19128" y1="61475" x2="19128" y2="61475"/>
                        <a14:foregroundMark x1="21550" y1="63115" x2="21550" y2="63115"/>
                        <a14:foregroundMark x1="18160" y1="64754" x2="18160" y2="64754"/>
                        <a14:foregroundMark x1="16707" y1="64754" x2="16707" y2="64754"/>
                        <a14:foregroundMark x1="16465" y1="64754" x2="15496" y2="64754"/>
                        <a14:foregroundMark x1="15496" y1="64754" x2="15496" y2="64754"/>
                        <a14:foregroundMark x1="16949" y1="64754" x2="18160" y2="63115"/>
                        <a14:foregroundMark x1="22760" y1="62295" x2="22760" y2="62295"/>
                        <a14:foregroundMark x1="22760" y1="62295" x2="22760" y2="62295"/>
                        <a14:foregroundMark x1="22034" y1="59836" x2="22034" y2="59836"/>
                        <a14:foregroundMark x1="21550" y1="59836" x2="21550" y2="59836"/>
                        <a14:foregroundMark x1="20823" y1="56557" x2="20823" y2="56557"/>
                        <a14:foregroundMark x1="23487" y1="54918" x2="23487" y2="54918"/>
                        <a14:foregroundMark x1="25908" y1="54918" x2="25908" y2="54918"/>
                        <a14:foregroundMark x1="25908" y1="54918" x2="27119" y2="58197"/>
                        <a14:foregroundMark x1="27361" y1="62295" x2="27361" y2="62295"/>
                        <a14:foregroundMark x1="25908" y1="63115" x2="25908" y2="63115"/>
                        <a14:foregroundMark x1="25182" y1="63934" x2="24455" y2="64754"/>
                        <a14:foregroundMark x1="25182" y1="63934" x2="26877" y2="62295"/>
                        <a14:foregroundMark x1="27361" y1="62295" x2="27361" y2="62295"/>
                        <a14:foregroundMark x1="28087" y1="61475" x2="28087" y2="61475"/>
                        <a14:foregroundMark x1="30508" y1="64754" x2="32688" y2="66393"/>
                        <a14:foregroundMark x1="32930" y1="65574" x2="32930" y2="65574"/>
                        <a14:foregroundMark x1="32930" y1="65574" x2="32930" y2="65574"/>
                        <a14:foregroundMark x1="32930" y1="63115" x2="32930" y2="63115"/>
                        <a14:foregroundMark x1="34625" y1="62295" x2="35593" y2="62295"/>
                        <a14:foregroundMark x1="35593" y1="62295" x2="35593" y2="62295"/>
                        <a14:foregroundMark x1="36320" y1="62295" x2="36320" y2="62295"/>
                        <a14:foregroundMark x1="36562" y1="62295" x2="36562" y2="62295"/>
                        <a14:foregroundMark x1="37288" y1="62295" x2="38257" y2="62295"/>
                        <a14:foregroundMark x1="38499" y1="62295" x2="38499" y2="62295"/>
                        <a14:foregroundMark x1="41404" y1="62295" x2="41404" y2="62295"/>
                        <a14:foregroundMark x1="41889" y1="62295" x2="41889" y2="62295"/>
                        <a14:foregroundMark x1="42131" y1="62295" x2="43584" y2="66393"/>
                        <a14:foregroundMark x1="30751" y1="38525" x2="30751" y2="38525"/>
                        <a14:foregroundMark x1="30508" y1="38525" x2="30508" y2="38525"/>
                        <a14:foregroundMark x1="30508" y1="38525" x2="30508" y2="38525"/>
                        <a14:foregroundMark x1="30508" y1="38525" x2="30508" y2="38525"/>
                        <a14:foregroundMark x1="28571" y1="40164" x2="27845" y2="40984"/>
                        <a14:foregroundMark x1="27603" y1="40984" x2="26392" y2="40984"/>
                        <a14:foregroundMark x1="26392" y1="40984" x2="25666" y2="40984"/>
                        <a14:foregroundMark x1="25424" y1="40164" x2="24697" y2="40164"/>
                        <a14:foregroundMark x1="24455" y1="40164" x2="24455" y2="40164"/>
                        <a14:foregroundMark x1="24455" y1="40164" x2="24455" y2="40164"/>
                        <a14:foregroundMark x1="22034" y1="37705" x2="22034" y2="37705"/>
                        <a14:foregroundMark x1="21792" y1="37705" x2="20823" y2="38525"/>
                        <a14:foregroundMark x1="20339" y1="38525" x2="20339" y2="38525"/>
                        <a14:foregroundMark x1="20339" y1="38525" x2="20339" y2="38525"/>
                        <a14:foregroundMark x1="20097" y1="38525" x2="20097" y2="38525"/>
                        <a14:foregroundMark x1="50363" y1="63115" x2="50363" y2="63115"/>
                        <a14:foregroundMark x1="49879" y1="64754" x2="48184" y2="66393"/>
                        <a14:foregroundMark x1="47215" y1="66393" x2="47215" y2="66393"/>
                        <a14:foregroundMark x1="45521" y1="63934" x2="44794" y2="63934"/>
                        <a14:foregroundMark x1="43099" y1="59836" x2="43099" y2="59836"/>
                        <a14:foregroundMark x1="42131" y1="57377" x2="42131" y2="57377"/>
                        <a14:foregroundMark x1="41889" y1="57377" x2="42857" y2="57377"/>
                        <a14:foregroundMark x1="51332" y1="34426" x2="51332" y2="34426"/>
                        <a14:foregroundMark x1="53269" y1="45082" x2="53269" y2="45082"/>
                        <a14:foregroundMark x1="52542" y1="46721" x2="47458" y2="50820"/>
                        <a14:foregroundMark x1="46731" y1="46721" x2="46731" y2="46721"/>
                        <a14:foregroundMark x1="46247" y1="44262" x2="44552" y2="40984"/>
                        <a14:foregroundMark x1="44310" y1="40164" x2="44310" y2="40164"/>
                        <a14:foregroundMark x1="43584" y1="37705" x2="43584" y2="37705"/>
                        <a14:foregroundMark x1="42857" y1="37705" x2="42857" y2="37705"/>
                        <a14:foregroundMark x1="42131" y1="37705" x2="42131" y2="37705"/>
                        <a14:foregroundMark x1="41889" y1="37705" x2="41162" y2="37705"/>
                        <a14:foregroundMark x1="41162" y1="37705" x2="41162" y2="37705"/>
                        <a14:foregroundMark x1="41162" y1="37705" x2="41162" y2="37705"/>
                        <a14:foregroundMark x1="38983" y1="36066" x2="37530" y2="36066"/>
                        <a14:foregroundMark x1="37530" y1="36066" x2="37530" y2="36066"/>
                        <a14:foregroundMark x1="37530" y1="36066" x2="37530" y2="36066"/>
                        <a14:foregroundMark x1="81356" y1="37705" x2="81356" y2="37705"/>
                        <a14:foregroundMark x1="81114" y1="37705" x2="81114" y2="37705"/>
                        <a14:foregroundMark x1="81114" y1="38525" x2="82082" y2="38525"/>
                        <a14:foregroundMark x1="82567" y1="38525" x2="82567" y2="38525"/>
                        <a14:foregroundMark x1="84504" y1="39344" x2="84504" y2="39344"/>
                        <a14:foregroundMark x1="84504" y1="39344" x2="84988" y2="45082"/>
                        <a14:foregroundMark x1="88136" y1="65574" x2="88136" y2="65574"/>
                        <a14:foregroundMark x1="89831" y1="63115" x2="89831" y2="63115"/>
                        <a14:foregroundMark x1="80872" y1="59836" x2="80872" y2="59836"/>
                        <a14:foregroundMark x1="80630" y1="60656" x2="79903" y2="61475"/>
                        <a14:foregroundMark x1="79661" y1="61475" x2="79419" y2="68852"/>
                        <a14:foregroundMark x1="69976" y1="35246" x2="69976" y2="35246"/>
                        <a14:foregroundMark x1="69734" y1="35246" x2="69734" y2="35246"/>
                        <a14:foregroundMark x1="71429" y1="36885" x2="71429" y2="36885"/>
                        <a14:foregroundMark x1="71429" y1="36885" x2="72639" y2="41803"/>
                        <a14:foregroundMark x1="72881" y1="56557" x2="73123" y2="60656"/>
                        <a14:foregroundMark x1="73123" y1="60656" x2="73123" y2="60656"/>
                        <a14:foregroundMark x1="72639" y1="54918" x2="72639" y2="54918"/>
                        <a14:foregroundMark x1="72397" y1="50000" x2="72397" y2="50000"/>
                        <a14:foregroundMark x1="67554" y1="35246" x2="67554" y2="35246"/>
                        <a14:foregroundMark x1="64165" y1="52459" x2="64165" y2="52459"/>
                        <a14:foregroundMark x1="64165" y1="52459" x2="65133" y2="54098"/>
                        <a14:foregroundMark x1="65617" y1="54918" x2="65617" y2="54918"/>
                        <a14:foregroundMark x1="65860" y1="54918" x2="65860" y2="54918"/>
                        <a14:foregroundMark x1="58838" y1="43443" x2="58838" y2="43443"/>
                        <a14:foregroundMark x1="58596" y1="44262" x2="58596" y2="44262"/>
                        <a14:foregroundMark x1="55206" y1="40984" x2="54237" y2="41803"/>
                        <a14:foregroundMark x1="54237" y1="41803" x2="53995" y2="45902"/>
                        <a14:foregroundMark x1="55690" y1="54918" x2="55690" y2="54918"/>
                        <a14:foregroundMark x1="55932" y1="55738" x2="55932" y2="55738"/>
                        <a14:foregroundMark x1="55932" y1="63115" x2="54964" y2="68033"/>
                        <a14:foregroundMark x1="54964" y1="68033" x2="54964" y2="68033"/>
                        <a14:foregroundMark x1="54964" y1="68033" x2="54964" y2="68033"/>
                        <a14:foregroundMark x1="56174" y1="36885" x2="56174" y2="36885"/>
                        <a14:foregroundMark x1="56174" y1="36885" x2="56174" y2="36885"/>
                        <a14:foregroundMark x1="55448" y1="37705" x2="55448" y2="37705"/>
                        <a14:foregroundMark x1="56416" y1="36885" x2="56416" y2="36885"/>
                        <a14:foregroundMark x1="59080" y1="36885" x2="60048" y2="36885"/>
                        <a14:foregroundMark x1="60048" y1="36885" x2="60048" y2="36885"/>
                        <a14:foregroundMark x1="64165" y1="36066" x2="65133" y2="36066"/>
                        <a14:foregroundMark x1="62228" y1="41803" x2="61743" y2="45082"/>
                        <a14:foregroundMark x1="61501" y1="46721" x2="57627" y2="59836"/>
                        <a14:foregroundMark x1="57143" y1="59836" x2="57143" y2="59836"/>
                        <a14:foregroundMark x1="57385" y1="59836" x2="59080" y2="61475"/>
                        <a14:foregroundMark x1="61743" y1="58197" x2="62712" y2="59016"/>
                        <a14:foregroundMark x1="64891" y1="57377" x2="64891" y2="57377"/>
                        <a14:foregroundMark x1="68765" y1="58197" x2="73366" y2="60656"/>
                        <a14:foregroundMark x1="74576" y1="59016" x2="74576" y2="59016"/>
                        <a14:foregroundMark x1="74818" y1="59016" x2="76513" y2="59016"/>
                        <a14:foregroundMark x1="78692" y1="60656" x2="78692" y2="60656"/>
                        <a14:foregroundMark x1="80145" y1="59836" x2="80872" y2="59836"/>
                        <a14:foregroundMark x1="81840" y1="59836" x2="84019" y2="59016"/>
                        <a14:foregroundMark x1="84262" y1="58197" x2="84262" y2="58197"/>
                        <a14:foregroundMark x1="84988" y1="45082" x2="84988" y2="45082"/>
                        <a14:foregroundMark x1="83777" y1="43443" x2="82809" y2="43443"/>
                        <a14:foregroundMark x1="81840" y1="43443" x2="79903" y2="43443"/>
                        <a14:foregroundMark x1="79661" y1="45902" x2="79177" y2="49180"/>
                        <a14:foregroundMark x1="79177" y1="49180" x2="79177" y2="49180"/>
                        <a14:foregroundMark x1="79177" y1="50000" x2="79177" y2="50000"/>
                        <a14:foregroundMark x1="76029" y1="68033" x2="76029" y2="68033"/>
                        <a14:foregroundMark x1="76029" y1="66393" x2="76029" y2="66393"/>
                        <a14:foregroundMark x1="76029" y1="66393" x2="76029" y2="66393"/>
                        <a14:foregroundMark x1="73366" y1="63115" x2="73366" y2="63115"/>
                        <a14:foregroundMark x1="69734" y1="63934" x2="69734" y2="63934"/>
                        <a14:foregroundMark x1="53269" y1="66393" x2="53269" y2="66393"/>
                        <a14:foregroundMark x1="48184" y1="69672" x2="47458" y2="72131"/>
                        <a14:foregroundMark x1="47215" y1="72951" x2="47215" y2="72951"/>
                        <a14:foregroundMark x1="46247" y1="72951" x2="46247" y2="72951"/>
                        <a14:foregroundMark x1="44794" y1="72951" x2="44794" y2="72951"/>
                        <a14:foregroundMark x1="44068" y1="72131" x2="43099" y2="69672"/>
                        <a14:foregroundMark x1="42373" y1="67213" x2="42373" y2="67213"/>
                        <a14:foregroundMark x1="42131" y1="67213" x2="42131" y2="67213"/>
                        <a14:foregroundMark x1="42131" y1="67213" x2="42131" y2="67213"/>
                        <a14:foregroundMark x1="41889" y1="67213" x2="41162" y2="68033"/>
                        <a14:foregroundMark x1="40678" y1="67213" x2="40678" y2="67213"/>
                        <a14:foregroundMark x1="39952" y1="66393" x2="39952" y2="66393"/>
                        <a14:foregroundMark x1="38983" y1="64754" x2="38257" y2="63934"/>
                        <a14:foregroundMark x1="38257" y1="63115" x2="37530" y2="63115"/>
                        <a14:foregroundMark x1="37530" y1="63115" x2="37530" y2="63115"/>
                        <a14:foregroundMark x1="37530" y1="63115" x2="37530" y2="63115"/>
                        <a14:foregroundMark x1="13075" y1="69672" x2="13075" y2="69672"/>
                        <a14:foregroundMark x1="12591" y1="69672" x2="12591" y2="69672"/>
                        <a14:foregroundMark x1="11864" y1="69672" x2="10654" y2="70492"/>
                        <a14:foregroundMark x1="10654" y1="70492" x2="10654" y2="70492"/>
                        <a14:foregroundMark x1="10654" y1="70492" x2="10654" y2="70492"/>
                        <a14:foregroundMark x1="13559" y1="69672" x2="13559" y2="69672"/>
                        <a14:foregroundMark x1="16949" y1="69672" x2="16949" y2="69672"/>
                        <a14:foregroundMark x1="16949" y1="69672" x2="16949" y2="69672"/>
                        <a14:foregroundMark x1="16949" y1="70492" x2="15738" y2="71311"/>
                        <a14:foregroundMark x1="14770" y1="72131" x2="14770" y2="72131"/>
                        <a14:foregroundMark x1="14770" y1="72131" x2="19613" y2="72131"/>
                        <a14:foregroundMark x1="19855" y1="72131" x2="19855" y2="72131"/>
                        <a14:foregroundMark x1="20097" y1="72131" x2="20097" y2="72131"/>
                        <a14:foregroundMark x1="20097" y1="72131" x2="20097" y2="72131"/>
                        <a14:foregroundMark x1="27119" y1="70492" x2="27119" y2="70492"/>
                        <a14:foregroundMark x1="27119" y1="71311" x2="27119" y2="71311"/>
                        <a14:foregroundMark x1="27119" y1="71311" x2="27119" y2="71311"/>
                        <a14:foregroundMark x1="24213" y1="71311" x2="24213" y2="71311"/>
                        <a14:foregroundMark x1="22276" y1="71311" x2="21550" y2="71311"/>
                        <a14:foregroundMark x1="21550" y1="71311" x2="21550" y2="71311"/>
                        <a14:foregroundMark x1="21792" y1="70492" x2="21792" y2="70492"/>
                        <a14:foregroundMark x1="25666" y1="68852" x2="25666" y2="68852"/>
                        <a14:foregroundMark x1="28814" y1="68033" x2="28814" y2="68033"/>
                        <a14:foregroundMark x1="28814" y1="68033" x2="28814" y2="68033"/>
                        <a14:foregroundMark x1="29540" y1="68033" x2="30266" y2="69672"/>
                        <a14:foregroundMark x1="31719" y1="69672" x2="31719" y2="69672"/>
                        <a14:foregroundMark x1="31719" y1="69672" x2="31719" y2="69672"/>
                        <a14:foregroundMark x1="33414" y1="69672" x2="33414" y2="69672"/>
                        <a14:foregroundMark x1="33656" y1="69672" x2="34867" y2="69672"/>
                        <a14:foregroundMark x1="36077" y1="65574" x2="36077" y2="65574"/>
                        <a14:foregroundMark x1="36804" y1="67213" x2="36804" y2="67213"/>
                        <a14:foregroundMark x1="37288" y1="67213" x2="38015" y2="68852"/>
                        <a14:foregroundMark x1="38015" y1="68852" x2="38015" y2="68852"/>
                        <a14:foregroundMark x1="38499" y1="68852" x2="39467" y2="68852"/>
                        <a14:foregroundMark x1="53511" y1="67213" x2="53511" y2="67213"/>
                        <a14:foregroundMark x1="53753" y1="67213" x2="53753" y2="67213"/>
                        <a14:foregroundMark x1="58354" y1="68852" x2="58354" y2="68852"/>
                        <a14:foregroundMark x1="59564" y1="69672" x2="59564" y2="69672"/>
                        <a14:foregroundMark x1="64891" y1="68033" x2="64891" y2="68033"/>
                        <a14:foregroundMark x1="65133" y1="68033" x2="65133" y2="68033"/>
                        <a14:foregroundMark x1="65133" y1="67213" x2="65133" y2="67213"/>
                        <a14:foregroundMark x1="66344" y1="66393" x2="66344" y2="66393"/>
                        <a14:foregroundMark x1="64649" y1="65574" x2="64649" y2="65574"/>
                        <a14:foregroundMark x1="64407" y1="65574" x2="63680" y2="65574"/>
                        <a14:foregroundMark x1="63196" y1="64754" x2="61985" y2="65574"/>
                        <a14:foregroundMark x1="61985" y1="65574" x2="61985" y2="65574"/>
                        <a14:foregroundMark x1="61743" y1="66393" x2="61743" y2="66393"/>
                        <a14:foregroundMark x1="61743" y1="66393" x2="62954" y2="66393"/>
                        <a14:foregroundMark x1="63438" y1="66393" x2="63438" y2="66393"/>
                        <a14:foregroundMark x1="63680" y1="67213" x2="63680" y2="67213"/>
                        <a14:foregroundMark x1="64649" y1="67213" x2="64649" y2="67213"/>
                        <a14:foregroundMark x1="65375" y1="67213" x2="65375" y2="67213"/>
                        <a14:foregroundMark x1="66586" y1="68852" x2="67797" y2="72131"/>
                        <a14:foregroundMark x1="70460" y1="71311" x2="70460" y2="71311"/>
                        <a14:foregroundMark x1="71671" y1="72131" x2="72881" y2="69672"/>
                        <a14:foregroundMark x1="73123" y1="68852" x2="73123" y2="68852"/>
                        <a14:foregroundMark x1="75061" y1="66393" x2="75061" y2="66393"/>
                        <a14:foregroundMark x1="76755" y1="66393" x2="76755" y2="66393"/>
                        <a14:foregroundMark x1="76998" y1="66393" x2="76998" y2="66393"/>
                        <a14:foregroundMark x1="77240" y1="66393" x2="77240" y2="66393"/>
                        <a14:foregroundMark x1="76755" y1="67213" x2="76755" y2="67213"/>
                        <a14:foregroundMark x1="76029" y1="67213" x2="75303" y2="67213"/>
                        <a14:foregroundMark x1="75061" y1="67213" x2="75061" y2="67213"/>
                        <a14:foregroundMark x1="75061" y1="67213" x2="75061" y2="67213"/>
                        <a14:foregroundMark x1="75545" y1="67213" x2="75545" y2="67213"/>
                        <a14:foregroundMark x1="75787" y1="67213" x2="75787" y2="67213"/>
                        <a14:foregroundMark x1="76029" y1="67213" x2="76029" y2="67213"/>
                        <a14:foregroundMark x1="78208" y1="67213" x2="78208" y2="67213"/>
                        <a14:foregroundMark x1="82324" y1="63934" x2="82324" y2="63934"/>
                        <a14:foregroundMark x1="82324" y1="63934" x2="82324" y2="63934"/>
                        <a14:foregroundMark x1="83051" y1="63934" x2="83051" y2="63934"/>
                        <a14:foregroundMark x1="83777" y1="68033" x2="83777" y2="68033"/>
                        <a14:foregroundMark x1="84019" y1="68852" x2="83293" y2="69672"/>
                        <a14:foregroundMark x1="81840" y1="68852" x2="81840" y2="68852"/>
                        <a14:foregroundMark x1="81356" y1="68852" x2="81356" y2="68852"/>
                        <a14:foregroundMark x1="81114" y1="68852" x2="80387" y2="70492"/>
                        <a14:foregroundMark x1="80145" y1="70492" x2="80145" y2="70492"/>
                        <a14:foregroundMark x1="77482" y1="69672" x2="76755" y2="68033"/>
                        <a14:foregroundMark x1="74818" y1="63934" x2="74818" y2="63934"/>
                        <a14:foregroundMark x1="74334" y1="63115" x2="74334" y2="63115"/>
                        <a14:foregroundMark x1="73850" y1="63115" x2="73850" y2="63115"/>
                        <a14:foregroundMark x1="74334" y1="63115" x2="75061" y2="65574"/>
                        <a14:foregroundMark x1="74818" y1="69672" x2="74818" y2="69672"/>
                        <a14:foregroundMark x1="74334" y1="71311" x2="74334" y2="71311"/>
                        <a14:foregroundMark x1="77482" y1="29508" x2="77482" y2="29508"/>
                        <a14:foregroundMark x1="78935" y1="35246" x2="78935" y2="35246"/>
                        <a14:foregroundMark x1="78935" y1="35246" x2="78935" y2="35246"/>
                        <a14:foregroundMark x1="78935" y1="35246" x2="78935" y2="35246"/>
                        <a14:foregroundMark x1="76513" y1="34426" x2="76513" y2="34426"/>
                        <a14:foregroundMark x1="72397" y1="38525" x2="72397" y2="38525"/>
                        <a14:foregroundMark x1="72397" y1="38525" x2="72397" y2="38525"/>
                        <a14:foregroundMark x1="72639" y1="38525" x2="72639" y2="38525"/>
                        <a14:foregroundMark x1="73608" y1="41803" x2="73608" y2="41803"/>
                        <a14:foregroundMark x1="75303" y1="41803" x2="75303" y2="41803"/>
                        <a14:foregroundMark x1="77240" y1="42623" x2="77240" y2="42623"/>
                        <a14:foregroundMark x1="77482" y1="42623" x2="77482" y2="42623"/>
                        <a14:foregroundMark x1="78935" y1="41803" x2="78935" y2="41803"/>
                        <a14:foregroundMark x1="79419" y1="41803" x2="79419" y2="41803"/>
                        <a14:foregroundMark x1="80872" y1="42623" x2="80872" y2="42623"/>
                        <a14:foregroundMark x1="81356" y1="40984" x2="81356" y2="40984"/>
                        <a14:foregroundMark x1="82324" y1="40164" x2="82324" y2="40164"/>
                        <a14:foregroundMark x1="84262" y1="40164" x2="84262" y2="40164"/>
                        <a14:foregroundMark x1="84262" y1="40164" x2="84262" y2="40164"/>
                        <a14:foregroundMark x1="84262" y1="40164" x2="84262" y2="40164"/>
                        <a14:foregroundMark x1="84746" y1="32787" x2="84019" y2="34426"/>
                        <a14:foregroundMark x1="84019" y1="34426" x2="84019" y2="34426"/>
                        <a14:foregroundMark x1="84019" y1="34426" x2="84019" y2="34426"/>
                        <a14:foregroundMark x1="83293" y1="35246" x2="81840" y2="36066"/>
                        <a14:foregroundMark x1="81840" y1="36066" x2="81840" y2="36066"/>
                        <a14:foregroundMark x1="83051" y1="41803" x2="84262" y2="45902"/>
                        <a14:foregroundMark x1="84262" y1="45902" x2="84262" y2="45902"/>
                        <a14:foregroundMark x1="84504" y1="50000" x2="84746" y2="54918"/>
                        <a14:foregroundMark x1="84746" y1="55738" x2="84504" y2="59836"/>
                        <a14:foregroundMark x1="84504" y1="59836" x2="84504" y2="59836"/>
                        <a14:foregroundMark x1="84262" y1="59836" x2="84262" y2="59836"/>
                        <a14:foregroundMark x1="84504" y1="59836" x2="84504" y2="59836"/>
                        <a14:foregroundMark x1="84746" y1="59836" x2="84746" y2="59836"/>
                        <a14:foregroundMark x1="85230" y1="66393" x2="86441" y2="67213"/>
                        <a14:foregroundMark x1="87651" y1="67213" x2="87651" y2="67213"/>
                        <a14:foregroundMark x1="89588" y1="67213" x2="89588" y2="67213"/>
                        <a14:foregroundMark x1="89588" y1="67213" x2="89588" y2="67213"/>
                        <a14:foregroundMark x1="89588" y1="61475" x2="89588" y2="61475"/>
                        <a14:foregroundMark x1="89588" y1="61475" x2="89588" y2="61475"/>
                        <a14:foregroundMark x1="89588" y1="60656" x2="89588" y2="60656"/>
                        <a14:foregroundMark x1="89346" y1="60656" x2="89346" y2="60656"/>
                        <a14:foregroundMark x1="89104" y1="60656" x2="89104" y2="60656"/>
                        <a14:foregroundMark x1="11138" y1="37705" x2="11138" y2="37705"/>
                        <a14:foregroundMark x1="10654" y1="37705" x2="9927" y2="38525"/>
                        <a14:foregroundMark x1="9927" y1="38525" x2="9927" y2="38525"/>
                        <a14:foregroundMark x1="13317" y1="34426" x2="13317" y2="34426"/>
                        <a14:foregroundMark x1="15254" y1="34426" x2="15254" y2="34426"/>
                        <a14:foregroundMark x1="16223" y1="34426" x2="16223" y2="34426"/>
                        <a14:foregroundMark x1="16465" y1="34426" x2="16465" y2="34426"/>
                        <a14:foregroundMark x1="14286" y1="34426" x2="13559" y2="33607"/>
                        <a14:foregroundMark x1="13559" y1="33607" x2="12833" y2="33607"/>
                        <a14:foregroundMark x1="12833" y1="33607" x2="12107" y2="33607"/>
                        <a14:foregroundMark x1="11864" y1="33607" x2="11864" y2="33607"/>
                        <a14:foregroundMark x1="11622" y1="33607" x2="11622" y2="33607"/>
                        <a14:foregroundMark x1="11622" y1="33607" x2="11622" y2="33607"/>
                        <a14:foregroundMark x1="11622" y1="33607" x2="11622" y2="33607"/>
                        <a14:foregroundMark x1="10169" y1="29508" x2="10169" y2="29508"/>
                        <a14:foregroundMark x1="9685" y1="29508" x2="9685" y2="29508"/>
                        <a14:foregroundMark x1="9685" y1="29508" x2="9685" y2="29508"/>
                        <a14:foregroundMark x1="9685" y1="29508" x2="9685" y2="29508"/>
                        <a14:foregroundMark x1="9685" y1="30328" x2="9685" y2="30328"/>
                        <a14:foregroundMark x1="9685" y1="30328" x2="9685" y2="30328"/>
                        <a14:foregroundMark x1="9685" y1="32787" x2="10169" y2="39344"/>
                        <a14:foregroundMark x1="10412" y1="40164" x2="10412" y2="40164"/>
                        <a14:foregroundMark x1="10412" y1="40984" x2="10412" y2="40984"/>
                        <a14:foregroundMark x1="10412" y1="41803" x2="10412" y2="41803"/>
                        <a14:foregroundMark x1="10412" y1="51639" x2="9927" y2="54918"/>
                        <a14:foregroundMark x1="10654" y1="40984" x2="10654" y2="40984"/>
                        <a14:foregroundMark x1="10169" y1="40984" x2="8959" y2="43443"/>
                        <a14:foregroundMark x1="8959" y1="43443" x2="8959" y2="43443"/>
                        <a14:foregroundMark x1="8959" y1="43443" x2="8959" y2="43443"/>
                        <a14:foregroundMark x1="8959" y1="43443" x2="8959" y2="43443"/>
                        <a14:foregroundMark x1="9201" y1="50820" x2="9201" y2="50820"/>
                        <a14:foregroundMark x1="9443" y1="51639" x2="9443" y2="55738"/>
                        <a14:foregroundMark x1="9443" y1="55738" x2="9443" y2="55738"/>
                        <a14:foregroundMark x1="9443" y1="55738" x2="9443" y2="55738"/>
                        <a14:foregroundMark x1="9443" y1="55738" x2="9443" y2="55738"/>
                        <a14:foregroundMark x1="9443" y1="55738" x2="9443" y2="55738"/>
                        <a14:foregroundMark x1="9443" y1="59836" x2="9443" y2="64754"/>
                        <a14:foregroundMark x1="9443" y1="64754" x2="9443" y2="64754"/>
                        <a14:foregroundMark x1="9443" y1="64754" x2="9443" y2="64754"/>
                        <a14:foregroundMark x1="9443" y1="64754" x2="9443" y2="64754"/>
                        <a14:foregroundMark x1="9443" y1="65574" x2="9443" y2="65574"/>
                        <a14:foregroundMark x1="9443" y1="65574" x2="9443" y2="65574"/>
                        <a14:foregroundMark x1="9443" y1="65574" x2="9443" y2="68852"/>
                        <a14:foregroundMark x1="9443" y1="68852" x2="9443" y2="68852"/>
                        <a14:foregroundMark x1="88620" y1="64754" x2="88620" y2="64754"/>
                        <a14:foregroundMark x1="88620" y1="64754" x2="88620" y2="64754"/>
                        <a14:foregroundMark x1="88136" y1="64754" x2="88136" y2="64754"/>
                        <a14:foregroundMark x1="87893" y1="61475" x2="87893" y2="61475"/>
                        <a14:foregroundMark x1="87893" y1="61475" x2="87893" y2="61475"/>
                        <a14:foregroundMark x1="87893" y1="61475" x2="89104" y2="59016"/>
                        <a14:foregroundMark x1="89831" y1="56557" x2="89831" y2="56557"/>
                        <a14:foregroundMark x1="90557" y1="56557" x2="90557" y2="56557"/>
                        <a14:foregroundMark x1="90557" y1="56557" x2="90315" y2="63115"/>
                        <a14:foregroundMark x1="90315" y1="63934" x2="90315" y2="63934"/>
                        <a14:foregroundMark x1="90315" y1="65574" x2="90557" y2="68852"/>
                        <a14:foregroundMark x1="90315" y1="66393" x2="88378" y2="68852"/>
                        <a14:foregroundMark x1="87651" y1="65574" x2="87651" y2="65574"/>
                        <a14:foregroundMark x1="87167" y1="65574" x2="87167" y2="65574"/>
                        <a14:foregroundMark x1="86925" y1="59836" x2="86925" y2="59836"/>
                        <a14:foregroundMark x1="87893" y1="54098" x2="87893" y2="54098"/>
                        <a14:foregroundMark x1="89104" y1="54098" x2="89104" y2="54098"/>
                        <a14:foregroundMark x1="89831" y1="54918" x2="89831" y2="54918"/>
                        <a14:foregroundMark x1="90073" y1="54918" x2="90073" y2="54918"/>
                      </a14:backgroundRemoval>
                    </a14:imgEffect>
                  </a14:imgLayer>
                </a14:imgProps>
              </a:ext>
              <a:ext uri="{28A0092B-C50C-407E-A947-70E740481C1C}">
                <a14:useLocalDpi xmlns:a14="http://schemas.microsoft.com/office/drawing/2010/main" val="0"/>
              </a:ext>
            </a:extLst>
          </a:blip>
          <a:stretch>
            <a:fillRect/>
          </a:stretch>
        </p:blipFill>
        <p:spPr>
          <a:xfrm>
            <a:off x="6857845" y="5265728"/>
            <a:ext cx="1371704" cy="410211"/>
          </a:xfrm>
          <a:prstGeom prst="rect">
            <a:avLst/>
          </a:prstGeom>
        </p:spPr>
      </p:pic>
      <p:pic>
        <p:nvPicPr>
          <p:cNvPr id="131" name="Picture 4" descr="CEAT Limited-Maharashtra - Company CSR Profile">
            <a:extLst>
              <a:ext uri="{FF2B5EF4-FFF2-40B4-BE49-F238E27FC236}">
                <a16:creationId xmlns:a16="http://schemas.microsoft.com/office/drawing/2014/main" id="{635DAAD0-DDEB-DFF9-3ECE-1CBD1717A9D0}"/>
              </a:ext>
            </a:extLst>
          </p:cNvPr>
          <p:cNvPicPr>
            <a:picLocks noChangeAspect="1" noChangeArrowheads="1"/>
          </p:cNvPicPr>
          <p:nvPr/>
        </p:nvPicPr>
        <p:blipFill rotWithShape="1">
          <a:blip r:embed="rId57" cstate="print">
            <a:extLst>
              <a:ext uri="{BEBA8EAE-BF5A-486C-A8C5-ECC9F3942E4B}">
                <a14:imgProps xmlns:a14="http://schemas.microsoft.com/office/drawing/2010/main">
                  <a14:imgLayer r:embed="rId58">
                    <a14:imgEffect>
                      <a14:backgroundRemoval t="8511" b="84397" l="8964" r="83473">
                        <a14:foregroundMark x1="41176" y1="65248" x2="66106" y2="49645"/>
                        <a14:foregroundMark x1="66106" y1="49645" x2="66106" y2="49645"/>
                        <a14:foregroundMark x1="66106" y1="49645" x2="57423" y2="43262"/>
                        <a14:foregroundMark x1="49860" y1="36879" x2="49860" y2="36879"/>
                        <a14:foregroundMark x1="48739" y1="36879" x2="48739" y2="36879"/>
                        <a14:foregroundMark x1="48739" y1="36879" x2="48739" y2="36879"/>
                        <a14:foregroundMark x1="48739" y1="36879" x2="48739" y2="36879"/>
                        <a14:foregroundMark x1="48739" y1="36879" x2="45098" y2="36879"/>
                        <a14:foregroundMark x1="36415" y1="40426" x2="36415" y2="40426"/>
                        <a14:foregroundMark x1="36415" y1="40426" x2="36415" y2="40426"/>
                        <a14:foregroundMark x1="36415" y1="40426" x2="36415" y2="40426"/>
                        <a14:foregroundMark x1="35014" y1="43262" x2="30252" y2="58865"/>
                        <a14:foregroundMark x1="30252" y1="58865" x2="30252" y2="58865"/>
                        <a14:foregroundMark x1="30252" y1="58865" x2="30252" y2="58865"/>
                        <a14:foregroundMark x1="30252" y1="62411" x2="31373" y2="71631"/>
                        <a14:foregroundMark x1="31373" y1="71631" x2="31373" y2="71631"/>
                        <a14:foregroundMark x1="31373" y1="71631" x2="31373" y2="71631"/>
                        <a14:foregroundMark x1="37535" y1="71631" x2="37535" y2="71631"/>
                        <a14:foregroundMark x1="45098" y1="71631" x2="45098" y2="71631"/>
                        <a14:foregroundMark x1="48739" y1="74468" x2="48739" y2="74468"/>
                        <a14:foregroundMark x1="57423" y1="74468" x2="61064" y2="74468"/>
                        <a14:foregroundMark x1="67227" y1="74468" x2="67227" y2="74468"/>
                        <a14:foregroundMark x1="79552" y1="80851" x2="83473" y2="84397"/>
                        <a14:foregroundMark x1="83473" y1="84397" x2="78431" y2="80851"/>
                        <a14:foregroundMark x1="77311" y1="80851" x2="77311" y2="80851"/>
                        <a14:foregroundMark x1="74790" y1="49645" x2="74790" y2="49645"/>
                        <a14:foregroundMark x1="74790" y1="49645" x2="74790" y2="49645"/>
                        <a14:foregroundMark x1="74790" y1="49645" x2="74790" y2="49645"/>
                        <a14:foregroundMark x1="73389" y1="49645" x2="73389" y2="49645"/>
                        <a14:foregroundMark x1="70868" y1="49645" x2="70868" y2="49645"/>
                        <a14:foregroundMark x1="70868" y1="49645" x2="70868" y2="49645"/>
                        <a14:foregroundMark x1="63585" y1="49645" x2="63585" y2="49645"/>
                        <a14:foregroundMark x1="57423" y1="49645" x2="57423" y2="49645"/>
                        <a14:foregroundMark x1="56022" y1="49645" x2="56022" y2="49645"/>
                        <a14:foregroundMark x1="52381" y1="49645" x2="52381" y2="49645"/>
                        <a14:foregroundMark x1="49860" y1="49645" x2="49860" y2="49645"/>
                        <a14:foregroundMark x1="49860" y1="49645" x2="49860" y2="49645"/>
                        <a14:foregroundMark x1="58543" y1="62411" x2="58543" y2="62411"/>
                        <a14:foregroundMark x1="58543" y1="62411" x2="58543" y2="62411"/>
                        <a14:foregroundMark x1="58543" y1="62411" x2="58543" y2="62411"/>
                        <a14:foregroundMark x1="63585" y1="62411" x2="63585" y2="62411"/>
                        <a14:foregroundMark x1="63585" y1="62411" x2="63585" y2="62411"/>
                        <a14:foregroundMark x1="67227" y1="62411" x2="67227" y2="62411"/>
                        <a14:foregroundMark x1="73389" y1="62411" x2="73389" y2="62411"/>
                        <a14:foregroundMark x1="63585" y1="71631" x2="63585" y2="71631"/>
                        <a14:foregroundMark x1="62465" y1="71631" x2="62465" y2="71631"/>
                        <a14:foregroundMark x1="62465" y1="71631" x2="62465" y2="71631"/>
                        <a14:foregroundMark x1="59944" y1="71631" x2="59944" y2="71631"/>
                        <a14:foregroundMark x1="57423" y1="71631" x2="57423" y2="71631"/>
                        <a14:foregroundMark x1="57423" y1="71631" x2="57423" y2="71631"/>
                      </a14:backgroundRemoval>
                    </a14:imgEffect>
                  </a14:imgLayer>
                </a14:imgProps>
              </a:ext>
              <a:ext uri="{28A0092B-C50C-407E-A947-70E740481C1C}">
                <a14:useLocalDpi xmlns:a14="http://schemas.microsoft.com/office/drawing/2010/main" val="0"/>
              </a:ext>
            </a:extLst>
          </a:blip>
          <a:srcRect r="9935" b="11714"/>
          <a:stretch/>
        </p:blipFill>
        <p:spPr bwMode="auto">
          <a:xfrm>
            <a:off x="5552290" y="5060023"/>
            <a:ext cx="715229" cy="276902"/>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31">
            <a:extLst>
              <a:ext uri="{FF2B5EF4-FFF2-40B4-BE49-F238E27FC236}">
                <a16:creationId xmlns:a16="http://schemas.microsoft.com/office/drawing/2014/main" id="{8FC6EBA6-D72A-1058-2C2A-8179A72B2A8B}"/>
              </a:ext>
            </a:extLst>
          </p:cNvPr>
          <p:cNvPicPr>
            <a:picLocks noChangeAspect="1"/>
          </p:cNvPicPr>
          <p:nvPr/>
        </p:nvPicPr>
        <p:blipFill rotWithShape="1">
          <a:blip r:embed="rId59">
            <a:extLst>
              <a:ext uri="{BEBA8EAE-BF5A-486C-A8C5-ECC9F3942E4B}">
                <a14:imgProps xmlns:a14="http://schemas.microsoft.com/office/drawing/2010/main">
                  <a14:imgLayer r:embed="rId60">
                    <a14:imgEffect>
                      <a14:backgroundRemoval t="30000" b="67778" l="0" r="93333">
                        <a14:foregroundMark x1="35111" y1="37778" x2="29778" y2="39333"/>
                        <a14:foregroundMark x1="27333" y1="39333" x2="27333" y2="39333"/>
                        <a14:foregroundMark x1="27333" y1="40000" x2="27333" y2="40000"/>
                        <a14:foregroundMark x1="22000" y1="41556" x2="22000" y2="41556"/>
                        <a14:foregroundMark x1="15333" y1="42444" x2="15333" y2="42444"/>
                        <a14:foregroundMark x1="14444" y1="42444" x2="11333" y2="46889"/>
                        <a14:foregroundMark x1="10667" y1="46889" x2="10667" y2="46889"/>
                        <a14:foregroundMark x1="10667" y1="46889" x2="10667" y2="46889"/>
                        <a14:foregroundMark x1="10667" y1="46889" x2="10667" y2="46889"/>
                        <a14:foregroundMark x1="10667" y1="46889" x2="10667" y2="46889"/>
                        <a14:foregroundMark x1="10667" y1="46889" x2="11333" y2="50000"/>
                        <a14:foregroundMark x1="12889" y1="50667" x2="16667" y2="54667"/>
                        <a14:foregroundMark x1="16667" y1="54667" x2="16667" y2="54667"/>
                        <a14:foregroundMark x1="17556" y1="54667" x2="17556" y2="54667"/>
                        <a14:foregroundMark x1="19111" y1="54667" x2="19111" y2="54667"/>
                        <a14:foregroundMark x1="20667" y1="55333" x2="20667" y2="55333"/>
                        <a14:foregroundMark x1="20667" y1="55333" x2="20667" y2="55333"/>
                        <a14:foregroundMark x1="20667" y1="55333" x2="20667" y2="55333"/>
                        <a14:foregroundMark x1="18222" y1="55333" x2="16000" y2="55333"/>
                        <a14:foregroundMark x1="11333" y1="53778" x2="11333" y2="53778"/>
                        <a14:foregroundMark x1="3111" y1="49333" x2="3111" y2="49333"/>
                        <a14:foregroundMark x1="6889" y1="48444" x2="49333" y2="59556"/>
                        <a14:foregroundMark x1="49333" y1="59556" x2="93333" y2="51111"/>
                        <a14:foregroundMark x1="93333" y1="51111" x2="0" y2="45333"/>
                        <a14:foregroundMark x1="19111" y1="45333" x2="19111" y2="45333"/>
                        <a14:foregroundMark x1="19111" y1="45333" x2="17556" y2="49333"/>
                        <a14:foregroundMark x1="17556" y1="50000" x2="17556" y2="50000"/>
                        <a14:foregroundMark x1="17556" y1="50667" x2="14444" y2="50667"/>
                        <a14:foregroundMark x1="14444" y1="50667" x2="10667" y2="55333"/>
                        <a14:foregroundMark x1="10667" y1="55333" x2="8444" y2="56000"/>
                        <a14:foregroundMark x1="8444" y1="56000" x2="8444" y2="56000"/>
                        <a14:foregroundMark x1="8444" y1="56000" x2="8444" y2="56000"/>
                        <a14:foregroundMark x1="14444" y1="56000" x2="14444" y2="56000"/>
                        <a14:foregroundMark x1="22000" y1="56000" x2="22000" y2="56000"/>
                        <a14:foregroundMark x1="22889" y1="56000" x2="22889" y2="56000"/>
                        <a14:foregroundMark x1="28222" y1="56889" x2="28222" y2="56889"/>
                        <a14:foregroundMark x1="34222" y1="58444" x2="34222" y2="58444"/>
                        <a14:foregroundMark x1="35778" y1="58444" x2="35778" y2="58444"/>
                        <a14:foregroundMark x1="36667" y1="59111" x2="33556" y2="59111"/>
                        <a14:foregroundMark x1="33556" y1="59111" x2="31333" y2="59111"/>
                        <a14:foregroundMark x1="31333" y1="59111" x2="31333" y2="59111"/>
                        <a14:foregroundMark x1="28889" y1="59111" x2="25111" y2="59111"/>
                        <a14:foregroundMark x1="25111" y1="59111" x2="25111" y2="59111"/>
                        <a14:foregroundMark x1="5333" y1="53111" x2="5333" y2="53111"/>
                        <a14:foregroundMark x1="5333" y1="50000" x2="5333" y2="50000"/>
                        <a14:foregroundMark x1="5333" y1="50000" x2="5333" y2="50000"/>
                        <a14:foregroundMark x1="5333" y1="50000" x2="5333" y2="50000"/>
                        <a14:foregroundMark x1="6000" y1="44667" x2="6000" y2="44667"/>
                        <a14:foregroundMark x1="9111" y1="44667" x2="9111" y2="44667"/>
                        <a14:foregroundMark x1="10000" y1="44667" x2="10000" y2="44667"/>
                        <a14:foregroundMark x1="10667" y1="44667" x2="10667" y2="44667"/>
                        <a14:foregroundMark x1="15333" y1="44000" x2="15333" y2="44000"/>
                        <a14:foregroundMark x1="20667" y1="44000" x2="20667" y2="44000"/>
                        <a14:foregroundMark x1="22889" y1="44667" x2="26000" y2="46889"/>
                        <a14:foregroundMark x1="26000" y1="46889" x2="26000" y2="46889"/>
                        <a14:foregroundMark x1="26667" y1="46889" x2="26667" y2="46889"/>
                        <a14:foregroundMark x1="28222" y1="46889" x2="32000" y2="49333"/>
                        <a14:foregroundMark x1="38889" y1="45333" x2="38889" y2="45333"/>
                        <a14:foregroundMark x1="39556" y1="45333" x2="39556" y2="45333"/>
                        <a14:foregroundMark x1="40444" y1="45333" x2="40444" y2="45333"/>
                        <a14:foregroundMark x1="40444" y1="45333" x2="40444" y2="45333"/>
                        <a14:foregroundMark x1="38889" y1="45333" x2="35778" y2="45333"/>
                        <a14:foregroundMark x1="35778" y1="45333" x2="35778" y2="45333"/>
                        <a14:foregroundMark x1="34222" y1="45333" x2="32000" y2="45333"/>
                        <a14:foregroundMark x1="29778" y1="44667" x2="29778" y2="44667"/>
                        <a14:foregroundMark x1="29778" y1="44667" x2="29778" y2="44667"/>
                        <a14:foregroundMark x1="29778" y1="44667" x2="29778" y2="44667"/>
                        <a14:foregroundMark x1="32667" y1="46222" x2="36667" y2="46889"/>
                        <a14:foregroundMark x1="38000" y1="46889" x2="38000" y2="46889"/>
                        <a14:foregroundMark x1="38000" y1="46889" x2="43556" y2="47778"/>
                        <a14:foregroundMark x1="44222" y1="47778" x2="44222" y2="47778"/>
                        <a14:foregroundMark x1="44889" y1="47778" x2="44889" y2="47778"/>
                        <a14:foregroundMark x1="44889" y1="47778" x2="48889" y2="49333"/>
                        <a14:foregroundMark x1="53333" y1="50000" x2="58000" y2="52222"/>
                        <a14:foregroundMark x1="61778" y1="52222" x2="64889" y2="52222"/>
                        <a14:foregroundMark x1="64889" y1="52222" x2="64889" y2="52222"/>
                        <a14:foregroundMark x1="62444" y1="50000" x2="62444" y2="50000"/>
                        <a14:foregroundMark x1="56444" y1="46889" x2="53333" y2="46889"/>
                        <a14:foregroundMark x1="52667" y1="46889" x2="52667" y2="46889"/>
                        <a14:foregroundMark x1="44889" y1="44000" x2="44889" y2="44000"/>
                        <a14:foregroundMark x1="44222" y1="44667" x2="46444" y2="44667"/>
                        <a14:foregroundMark x1="49556" y1="44667" x2="49556" y2="44667"/>
                        <a14:foregroundMark x1="60222" y1="44667" x2="60222" y2="44667"/>
                        <a14:foregroundMark x1="64000" y1="44667" x2="64000" y2="44667"/>
                        <a14:foregroundMark x1="65556" y1="44667" x2="65556" y2="44667"/>
                        <a14:foregroundMark x1="74000" y1="44000" x2="74000" y2="44000"/>
                        <a14:foregroundMark x1="75556" y1="44000" x2="75556" y2="44000"/>
                        <a14:foregroundMark x1="76222" y1="44000" x2="76222" y2="44000"/>
                        <a14:foregroundMark x1="76222" y1="44000" x2="71556" y2="44000"/>
                        <a14:foregroundMark x1="62444" y1="44000" x2="62444" y2="44000"/>
                        <a14:foregroundMark x1="61778" y1="44000" x2="61778" y2="44000"/>
                        <a14:foregroundMark x1="58000" y1="44000" x2="58000" y2="44000"/>
                        <a14:foregroundMark x1="56444" y1="44667" x2="56444" y2="44667"/>
                        <a14:foregroundMark x1="55556" y1="44667" x2="55556" y2="44667"/>
                        <a14:foregroundMark x1="54222" y1="44667" x2="50222" y2="44667"/>
                        <a14:foregroundMark x1="48000" y1="43111" x2="44889" y2="44667"/>
                        <a14:foregroundMark x1="44889" y1="44667" x2="44889" y2="44667"/>
                        <a14:foregroundMark x1="47333" y1="44667" x2="47333" y2="44667"/>
                        <a14:foregroundMark x1="47333" y1="46889" x2="47333" y2="46889"/>
                        <a14:foregroundMark x1="69333" y1="49333" x2="69333" y2="49333"/>
                        <a14:foregroundMark x1="76222" y1="47778" x2="76222" y2="47778"/>
                        <a14:foregroundMark x1="86889" y1="47778" x2="86889" y2="47778"/>
                        <a14:foregroundMark x1="87556" y1="47778" x2="87556" y2="47778"/>
                        <a14:foregroundMark x1="87556" y1="47778" x2="85333" y2="49333"/>
                        <a14:foregroundMark x1="76222" y1="48444" x2="76222" y2="48444"/>
                        <a14:foregroundMark x1="74667" y1="48444" x2="74667" y2="48444"/>
                        <a14:foregroundMark x1="76889" y1="47778" x2="76889" y2="47778"/>
                        <a14:foregroundMark x1="83778" y1="46222" x2="83778" y2="46222"/>
                        <a14:foregroundMark x1="83778" y1="46222" x2="83778" y2="46222"/>
                        <a14:foregroundMark x1="83778" y1="46222" x2="83778" y2="46222"/>
                        <a14:foregroundMark x1="87556" y1="46889" x2="88444" y2="50000"/>
                        <a14:foregroundMark x1="88444" y1="50667" x2="90667" y2="56000"/>
                        <a14:foregroundMark x1="90667" y1="56000" x2="90667" y2="56000"/>
                        <a14:foregroundMark x1="90000" y1="56000" x2="81556" y2="56889"/>
                        <a14:foregroundMark x1="76222" y1="55333" x2="74000" y2="55333"/>
                        <a14:foregroundMark x1="71556" y1="55333" x2="68667" y2="55333"/>
                        <a14:foregroundMark x1="68667" y1="55333" x2="68667" y2="55333"/>
                        <a14:foregroundMark x1="67778" y1="55333" x2="72444" y2="56000"/>
                        <a14:foregroundMark x1="85333" y1="53778" x2="85333" y2="53778"/>
                        <a14:foregroundMark x1="89111" y1="53778" x2="89111" y2="53778"/>
                        <a14:foregroundMark x1="92222" y1="53111" x2="92222" y2="53111"/>
                        <a14:foregroundMark x1="92222" y1="53111" x2="92222" y2="53111"/>
                        <a14:foregroundMark x1="91556" y1="51556" x2="91556" y2="51556"/>
                        <a14:foregroundMark x1="91556" y1="48444" x2="91556" y2="48444"/>
                        <a14:foregroundMark x1="90000" y1="47778" x2="86222" y2="47778"/>
                        <a14:foregroundMark x1="83778" y1="47778" x2="83778" y2="47778"/>
                        <a14:foregroundMark x1="82222" y1="47778" x2="79333" y2="47778"/>
                        <a14:foregroundMark x1="76222" y1="46889" x2="76222" y2="46889"/>
                        <a14:foregroundMark x1="74667" y1="46889" x2="74667" y2="46889"/>
                        <a14:foregroundMark x1="74667" y1="46889" x2="74667" y2="46889"/>
                        <a14:foregroundMark x1="76222" y1="46889" x2="76222" y2="46889"/>
                        <a14:foregroundMark x1="76222" y1="46889" x2="76222" y2="46889"/>
                        <a14:foregroundMark x1="78444" y1="46889" x2="78444" y2="46889"/>
                        <a14:foregroundMark x1="83111" y1="46889" x2="83111" y2="46889"/>
                        <a14:foregroundMark x1="86222" y1="46889" x2="86222" y2="46889"/>
                        <a14:foregroundMark x1="87556" y1="46889" x2="87556" y2="46889"/>
                        <a14:foregroundMark x1="88444" y1="47778" x2="88444" y2="47778"/>
                        <a14:foregroundMark x1="86889" y1="45333" x2="84667" y2="45333"/>
                        <a14:foregroundMark x1="83778" y1="45333" x2="83778" y2="45333"/>
                        <a14:foregroundMark x1="80000" y1="44667" x2="76889" y2="44667"/>
                        <a14:foregroundMark x1="76222" y1="44667" x2="76222" y2="44667"/>
                        <a14:foregroundMark x1="74667" y1="44667" x2="74667" y2="44667"/>
                        <a14:foregroundMark x1="74667" y1="44667" x2="76889" y2="44667"/>
                        <a14:foregroundMark x1="80000" y1="44667" x2="80000" y2="44667"/>
                        <a14:foregroundMark x1="80000" y1="44667" x2="80000" y2="44667"/>
                        <a14:foregroundMark x1="81556" y1="44667" x2="83111" y2="47778"/>
                        <a14:foregroundMark x1="83111" y1="47778" x2="83111" y2="47778"/>
                        <a14:foregroundMark x1="85333" y1="47778" x2="85333" y2="47778"/>
                        <a14:foregroundMark x1="87556" y1="47778" x2="87556" y2="47778"/>
                        <a14:foregroundMark x1="87556" y1="47778" x2="87556" y2="47778"/>
                        <a14:foregroundMark x1="90000" y1="47778" x2="90000" y2="47778"/>
                        <a14:foregroundMark x1="90667" y1="47778" x2="90667" y2="47778"/>
                        <a14:foregroundMark x1="92222" y1="49333" x2="92222" y2="49333"/>
                        <a14:foregroundMark x1="92889" y1="53778" x2="92889" y2="53778"/>
                        <a14:foregroundMark x1="92889" y1="55333" x2="92889" y2="55333"/>
                        <a14:foregroundMark x1="92889" y1="55333" x2="92889" y2="55333"/>
                        <a14:foregroundMark x1="92889" y1="55333" x2="92889" y2="55333"/>
                        <a14:foregroundMark x1="92889" y1="55333" x2="92889" y2="55333"/>
                        <a14:foregroundMark x1="92889" y1="55333" x2="92889" y2="55333"/>
                        <a14:foregroundMark x1="92889" y1="46889" x2="92222" y2="44667"/>
                        <a14:foregroundMark x1="92222" y1="43111" x2="92222" y2="43111"/>
                        <a14:foregroundMark x1="92222" y1="43111" x2="92222" y2="43111"/>
                        <a14:foregroundMark x1="92889" y1="46889" x2="92889" y2="46889"/>
                        <a14:foregroundMark x1="92222" y1="47778" x2="92222" y2="47778"/>
                        <a14:foregroundMark x1="89111" y1="47778" x2="89111" y2="47778"/>
                        <a14:foregroundMark x1="86889" y1="46889" x2="83778" y2="47778"/>
                        <a14:foregroundMark x1="83778" y1="47778" x2="83778" y2="47778"/>
                        <a14:foregroundMark x1="89111" y1="45333" x2="89111" y2="45333"/>
                        <a14:foregroundMark x1="90000" y1="45333" x2="90000" y2="45333"/>
                        <a14:foregroundMark x1="90667" y1="45333" x2="90667" y2="45333"/>
                        <a14:foregroundMark x1="90667" y1="46222" x2="90667" y2="46222"/>
                        <a14:foregroundMark x1="16667" y1="51556" x2="12222" y2="53778"/>
                        <a14:foregroundMark x1="13778" y1="63778" x2="13778" y2="63778"/>
                        <a14:foregroundMark x1="12889" y1="63778" x2="10000" y2="64444"/>
                        <a14:foregroundMark x1="7556" y1="56000" x2="7556" y2="56000"/>
                        <a14:foregroundMark x1="7556" y1="56000" x2="7556" y2="56000"/>
                        <a14:foregroundMark x1="6889" y1="56000" x2="6889" y2="56000"/>
                        <a14:foregroundMark x1="10000" y1="60000" x2="10000" y2="60000"/>
                        <a14:foregroundMark x1="13778" y1="59111" x2="13778" y2="59111"/>
                        <a14:foregroundMark x1="18222" y1="59111" x2="18222" y2="59111"/>
                        <a14:foregroundMark x1="21333" y1="57556" x2="21333" y2="57556"/>
                        <a14:foregroundMark x1="21333" y1="57556" x2="21333" y2="57556"/>
                        <a14:foregroundMark x1="19778" y1="57556" x2="19778" y2="57556"/>
                        <a14:foregroundMark x1="19111" y1="57556" x2="16667" y2="59111"/>
                        <a14:foregroundMark x1="16667" y1="59111" x2="16667" y2="59111"/>
                        <a14:foregroundMark x1="16000" y1="60000" x2="13778" y2="60667"/>
                        <a14:foregroundMark x1="13778" y1="60667" x2="13778" y2="60667"/>
                        <a14:foregroundMark x1="11333" y1="60000" x2="11333" y2="60000"/>
                        <a14:foregroundMark x1="6889" y1="56000" x2="6889" y2="56000"/>
                        <a14:foregroundMark x1="6000" y1="53778" x2="6000" y2="53778"/>
                        <a14:foregroundMark x1="4667" y1="53778" x2="4667" y2="53778"/>
                        <a14:foregroundMark x1="4667" y1="53778" x2="4667" y2="53778"/>
                        <a14:foregroundMark x1="4667" y1="53778" x2="4667" y2="53778"/>
                        <a14:foregroundMark x1="5333" y1="53778" x2="7556" y2="56889"/>
                        <a14:foregroundMark x1="7556" y1="57556" x2="7556" y2="57556"/>
                        <a14:foregroundMark x1="7556" y1="57556" x2="7556" y2="57556"/>
                        <a14:foregroundMark x1="7556" y1="57556" x2="7556" y2="57556"/>
                        <a14:foregroundMark x1="7556" y1="42444" x2="7556" y2="42444"/>
                        <a14:foregroundMark x1="8444" y1="42444" x2="8444" y2="42444"/>
                        <a14:foregroundMark x1="8444" y1="43111" x2="8444" y2="43111"/>
                        <a14:foregroundMark x1="10000" y1="43111" x2="10000" y2="43111"/>
                        <a14:foregroundMark x1="17556" y1="43111" x2="17556" y2="43111"/>
                        <a14:foregroundMark x1="18222" y1="44000" x2="18222" y2="44000"/>
                        <a14:foregroundMark x1="18222" y1="44000" x2="18222" y2="44000"/>
                        <a14:foregroundMark x1="18222" y1="44000" x2="18222" y2="44000"/>
                        <a14:foregroundMark x1="17556" y1="44000" x2="17556" y2="44000"/>
                        <a14:foregroundMark x1="6889" y1="57556" x2="3778" y2="58444"/>
                        <a14:foregroundMark x1="3778" y1="58444" x2="3778" y2="58444"/>
                        <a14:foregroundMark x1="3778" y1="58444" x2="3778" y2="58444"/>
                        <a14:foregroundMark x1="7556" y1="44667" x2="7556" y2="44667"/>
                        <a14:foregroundMark x1="7556" y1="44667" x2="7556" y2="44667"/>
                        <a14:foregroundMark x1="7556" y1="44667" x2="7556" y2="44667"/>
                        <a14:foregroundMark x1="7556" y1="44667" x2="7556" y2="44667"/>
                        <a14:foregroundMark x1="7556" y1="44667" x2="7556" y2="44667"/>
                        <a14:foregroundMark x1="10000" y1="44000" x2="10000" y2="44000"/>
                        <a14:foregroundMark x1="12889" y1="44000" x2="12889" y2="44000"/>
                        <a14:foregroundMark x1="15333" y1="44000" x2="15333" y2="44000"/>
                        <a14:foregroundMark x1="17556" y1="44000" x2="17556" y2="44000"/>
                        <a14:foregroundMark x1="22000" y1="44000" x2="22000" y2="44000"/>
                        <a14:foregroundMark x1="23556" y1="45333" x2="23556" y2="45333"/>
                        <a14:foregroundMark x1="23556" y1="45333" x2="23556" y2="45333"/>
                        <a14:foregroundMark x1="19778" y1="42444" x2="19778" y2="42444"/>
                        <a14:foregroundMark x1="19778" y1="42444" x2="16667" y2="42444"/>
                        <a14:foregroundMark x1="16667" y1="42444" x2="16667" y2="42444"/>
                        <a14:foregroundMark x1="10667" y1="43111" x2="8444" y2="43111"/>
                        <a14:foregroundMark x1="8444" y1="43111" x2="8444" y2="43111"/>
                        <a14:foregroundMark x1="7556" y1="43111" x2="7556" y2="43111"/>
                        <a14:foregroundMark x1="6889" y1="43111" x2="6889" y2="43111"/>
                        <a14:foregroundMark x1="4667" y1="43111" x2="4667" y2="43111"/>
                        <a14:foregroundMark x1="4667" y1="43111" x2="4667" y2="43111"/>
                        <a14:foregroundMark x1="4667" y1="43111" x2="4667" y2="43111"/>
                        <a14:foregroundMark x1="5333" y1="43111" x2="8444" y2="43111"/>
                        <a14:foregroundMark x1="13778" y1="40889" x2="13778" y2="40889"/>
                        <a14:foregroundMark x1="14444" y1="40889" x2="14444" y2="40889"/>
                        <a14:foregroundMark x1="16667" y1="40889" x2="16667" y2="40889"/>
                        <a14:foregroundMark x1="19111" y1="40889" x2="19111" y2="40889"/>
                        <a14:foregroundMark x1="6889" y1="39333" x2="6889" y2="39333"/>
                        <a14:foregroundMark x1="5333" y1="39333" x2="5333" y2="39333"/>
                        <a14:foregroundMark x1="4667" y1="39333" x2="4667" y2="39333"/>
                        <a14:foregroundMark x1="6000" y1="39333" x2="6000" y2="39333"/>
                        <a14:foregroundMark x1="10667" y1="40000" x2="10667" y2="40000"/>
                        <a14:foregroundMark x1="10667" y1="40000" x2="10667" y2="40000"/>
                        <a14:foregroundMark x1="10667" y1="40000" x2="10667" y2="40000"/>
                        <a14:foregroundMark x1="11333" y1="40000" x2="11333" y2="40000"/>
                      </a14:backgroundRemoval>
                    </a14:imgEffect>
                  </a14:imgLayer>
                </a14:imgProps>
              </a:ext>
              <a:ext uri="{28A0092B-C50C-407E-A947-70E740481C1C}">
                <a14:useLocalDpi xmlns:a14="http://schemas.microsoft.com/office/drawing/2010/main" val="0"/>
              </a:ext>
            </a:extLst>
          </a:blip>
          <a:srcRect t="25721" b="27423"/>
          <a:stretch/>
        </p:blipFill>
        <p:spPr>
          <a:xfrm>
            <a:off x="4877730" y="4781482"/>
            <a:ext cx="976807" cy="457695"/>
          </a:xfrm>
          <a:prstGeom prst="rect">
            <a:avLst/>
          </a:prstGeom>
        </p:spPr>
      </p:pic>
      <p:pic>
        <p:nvPicPr>
          <p:cNvPr id="134" name="Picture 133">
            <a:extLst>
              <a:ext uri="{FF2B5EF4-FFF2-40B4-BE49-F238E27FC236}">
                <a16:creationId xmlns:a16="http://schemas.microsoft.com/office/drawing/2014/main" id="{6747657D-A4FA-746C-969A-A1DB695D847E}"/>
              </a:ext>
            </a:extLst>
          </p:cNvPr>
          <p:cNvPicPr>
            <a:picLocks noChangeAspect="1"/>
          </p:cNvPicPr>
          <p:nvPr/>
        </p:nvPicPr>
        <p:blipFill>
          <a:blip r:embed="rId61">
            <a:extLst>
              <a:ext uri="{BEBA8EAE-BF5A-486C-A8C5-ECC9F3942E4B}">
                <a14:imgProps xmlns:a14="http://schemas.microsoft.com/office/drawing/2010/main">
                  <a14:imgLayer r:embed="rId62">
                    <a14:imgEffect>
                      <a14:backgroundRemoval t="9091" b="98052" l="5505" r="98165">
                        <a14:foregroundMark x1="45872" y1="52597" x2="24159" y2="32468"/>
                        <a14:foregroundMark x1="24159" y1="32468" x2="7645" y2="72078"/>
                        <a14:foregroundMark x1="7645" y1="72078" x2="64832" y2="55844"/>
                        <a14:foregroundMark x1="64832" y1="55844" x2="87768" y2="62987"/>
                        <a14:foregroundMark x1="87768" y1="62987" x2="66667" y2="64286"/>
                        <a14:foregroundMark x1="66667" y1="64286" x2="80122" y2="70130"/>
                        <a14:foregroundMark x1="29664" y1="55844" x2="28440" y2="61039"/>
                        <a14:foregroundMark x1="29969" y1="70779" x2="28746" y2="88961"/>
                        <a14:foregroundMark x1="28746" y1="91558" x2="28746" y2="91558"/>
                        <a14:foregroundMark x1="32722" y1="88312" x2="33028" y2="85714"/>
                        <a14:foregroundMark x1="36391" y1="80519" x2="36391" y2="80519"/>
                        <a14:foregroundMark x1="39144" y1="78571" x2="37615" y2="73377"/>
                        <a14:foregroundMark x1="36391" y1="66883" x2="36391" y2="66883"/>
                        <a14:foregroundMark x1="35168" y1="63636" x2="35168" y2="63636"/>
                        <a14:foregroundMark x1="35168" y1="63636" x2="35168" y2="63636"/>
                        <a14:foregroundMark x1="45260" y1="64286" x2="53823" y2="61688"/>
                        <a14:foregroundMark x1="60245" y1="53896" x2="59327" y2="51299"/>
                        <a14:foregroundMark x1="59633" y1="48052" x2="59633" y2="48052"/>
                        <a14:foregroundMark x1="63303" y1="48052" x2="65749" y2="46753"/>
                        <a14:foregroundMark x1="69113" y1="40260" x2="69113" y2="40260"/>
                        <a14:foregroundMark x1="66361" y1="39610" x2="61774" y2="39610"/>
                        <a14:foregroundMark x1="59021" y1="39610" x2="52294" y2="38961"/>
                        <a14:foregroundMark x1="48930" y1="36364" x2="41896" y2="34416"/>
                        <a14:foregroundMark x1="39450" y1="34416" x2="37003" y2="34416"/>
                        <a14:foregroundMark x1="37003" y1="34416" x2="37003" y2="34416"/>
                        <a14:foregroundMark x1="73700" y1="23377" x2="73700" y2="23377"/>
                        <a14:foregroundMark x1="10398" y1="98701" x2="9480" y2="98701"/>
                        <a14:foregroundMark x1="7034" y1="98701" x2="7034" y2="98701"/>
                        <a14:foregroundMark x1="5810" y1="98701" x2="5810" y2="98701"/>
                        <a14:foregroundMark x1="55046" y1="64286" x2="55046" y2="64286"/>
                        <a14:foregroundMark x1="91437" y1="41558" x2="92966" y2="41558"/>
                        <a14:foregroundMark x1="98165" y1="40260" x2="98165" y2="40260"/>
                      </a14:backgroundRemoval>
                    </a14:imgEffect>
                  </a14:imgLayer>
                </a14:imgProps>
              </a:ext>
              <a:ext uri="{28A0092B-C50C-407E-A947-70E740481C1C}">
                <a14:useLocalDpi xmlns:a14="http://schemas.microsoft.com/office/drawing/2010/main" val="0"/>
              </a:ext>
            </a:extLst>
          </a:blip>
          <a:stretch>
            <a:fillRect/>
          </a:stretch>
        </p:blipFill>
        <p:spPr>
          <a:xfrm>
            <a:off x="2457385" y="5305540"/>
            <a:ext cx="635533" cy="299303"/>
          </a:xfrm>
          <a:prstGeom prst="rect">
            <a:avLst/>
          </a:prstGeom>
        </p:spPr>
      </p:pic>
      <p:pic>
        <p:nvPicPr>
          <p:cNvPr id="135" name="Picture 134">
            <a:extLst>
              <a:ext uri="{FF2B5EF4-FFF2-40B4-BE49-F238E27FC236}">
                <a16:creationId xmlns:a16="http://schemas.microsoft.com/office/drawing/2014/main" id="{D5644BA9-2DBA-0812-D5AA-0102EC3D3F48}"/>
              </a:ext>
            </a:extLst>
          </p:cNvPr>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9313151" y="4547881"/>
            <a:ext cx="757666" cy="287351"/>
          </a:xfrm>
          <a:prstGeom prst="rect">
            <a:avLst/>
          </a:prstGeom>
        </p:spPr>
      </p:pic>
      <p:pic>
        <p:nvPicPr>
          <p:cNvPr id="136" name="Picture 135">
            <a:extLst>
              <a:ext uri="{FF2B5EF4-FFF2-40B4-BE49-F238E27FC236}">
                <a16:creationId xmlns:a16="http://schemas.microsoft.com/office/drawing/2014/main" id="{7360E25F-55E4-6681-4ADD-63D7E9C2803C}"/>
              </a:ext>
            </a:extLst>
          </p:cNvPr>
          <p:cNvPicPr>
            <a:picLocks noChangeAspect="1"/>
          </p:cNvPicPr>
          <p:nvPr/>
        </p:nvPicPr>
        <p:blipFill rotWithShape="1">
          <a:blip r:embed="rId64">
            <a:extLst>
              <a:ext uri="{BEBA8EAE-BF5A-486C-A8C5-ECC9F3942E4B}">
                <a14:imgProps xmlns:a14="http://schemas.microsoft.com/office/drawing/2010/main">
                  <a14:imgLayer r:embed="rId65">
                    <a14:imgEffect>
                      <a14:backgroundRemoval t="10000" b="90000" l="10000" r="90000">
                        <a14:foregroundMark x1="30502" y1="23711" x2="16988" y2="48969"/>
                        <a14:foregroundMark x1="16988" y1="48969" x2="52510" y2="64948"/>
                        <a14:foregroundMark x1="52510" y1="64948" x2="81853" y2="60825"/>
                        <a14:foregroundMark x1="81853" y1="60825" x2="68340" y2="27835"/>
                        <a14:foregroundMark x1="68340" y1="27835" x2="23552" y2="24742"/>
                        <a14:foregroundMark x1="39382" y1="30928" x2="86100" y2="40722"/>
                        <a14:foregroundMark x1="86100" y1="40722" x2="44402" y2="47423"/>
                        <a14:foregroundMark x1="44402" y1="47423" x2="66409" y2="52577"/>
                        <a14:foregroundMark x1="66409" y1="52577" x2="34363" y2="31959"/>
                        <a14:foregroundMark x1="34363" y1="31959" x2="38996" y2="52577"/>
                        <a14:foregroundMark x1="46332" y1="51031" x2="27027" y2="37629"/>
                        <a14:foregroundMark x1="27027" y1="37629" x2="37066" y2="40206"/>
                        <a14:foregroundMark x1="63707" y1="40722" x2="69884" y2="43299"/>
                        <a14:foregroundMark x1="59846" y1="41237" x2="62934" y2="46907"/>
                        <a14:foregroundMark x1="55212" y1="40206" x2="54054" y2="40206"/>
                        <a14:foregroundMark x1="53282" y1="40206" x2="53282" y2="40206"/>
                        <a14:foregroundMark x1="53282" y1="40206" x2="53282" y2="40206"/>
                        <a14:foregroundMark x1="40927" y1="37629" x2="40927" y2="37629"/>
                        <a14:foregroundMark x1="40541" y1="37629" x2="40541" y2="37629"/>
                        <a14:foregroundMark x1="30502" y1="37629" x2="30502" y2="37629"/>
                        <a14:foregroundMark x1="28958" y1="37629" x2="28958" y2="37629"/>
                        <a14:foregroundMark x1="27799" y1="40206" x2="26641" y2="43299"/>
                        <a14:foregroundMark x1="26641" y1="48454" x2="26641" y2="48454"/>
                        <a14:foregroundMark x1="40927" y1="46907" x2="43243" y2="46907"/>
                        <a14:foregroundMark x1="53282" y1="46907" x2="56757" y2="46907"/>
                        <a14:foregroundMark x1="66409" y1="46907" x2="66409" y2="46907"/>
                        <a14:foregroundMark x1="71429" y1="46392" x2="71429" y2="46392"/>
                        <a14:foregroundMark x1="76448" y1="46392" x2="77992" y2="46392"/>
                        <a14:foregroundMark x1="77992" y1="46392" x2="79537" y2="46907"/>
                        <a14:foregroundMark x1="75676" y1="54639" x2="75676" y2="54639"/>
                        <a14:foregroundMark x1="74903" y1="55155" x2="74903" y2="55155"/>
                        <a14:foregroundMark x1="76062" y1="55155" x2="76062" y2="55155"/>
                        <a14:foregroundMark x1="76062" y1="38660" x2="76062" y2="38660"/>
                        <a14:foregroundMark x1="76062" y1="38660" x2="76062" y2="38660"/>
                        <a14:foregroundMark x1="77606" y1="38660" x2="77606" y2="38660"/>
                        <a14:foregroundMark x1="78764" y1="38144" x2="78764" y2="38144"/>
                        <a14:foregroundMark x1="78764" y1="38144" x2="77606" y2="37629"/>
                        <a14:foregroundMark x1="76834" y1="36598" x2="76834" y2="36598"/>
                        <a14:foregroundMark x1="76834" y1="36598" x2="76834" y2="36598"/>
                        <a14:foregroundMark x1="76448" y1="36598" x2="74903" y2="34021"/>
                        <a14:foregroundMark x1="74517" y1="34021" x2="73359" y2="34021"/>
                        <a14:foregroundMark x1="72201" y1="34021" x2="72201" y2="34021"/>
                        <a14:foregroundMark x1="70270" y1="34021" x2="72587" y2="34021"/>
                        <a14:foregroundMark x1="74131" y1="34021" x2="74131" y2="34021"/>
                        <a14:foregroundMark x1="23938" y1="45876" x2="23938" y2="45876"/>
                        <a14:foregroundMark x1="23938" y1="45876" x2="23938" y2="45876"/>
                        <a14:foregroundMark x1="22780" y1="45876" x2="22780" y2="45876"/>
                        <a14:foregroundMark x1="22780" y1="45876" x2="22780" y2="45876"/>
                        <a14:foregroundMark x1="25483" y1="43299" x2="29344" y2="40206"/>
                        <a14:foregroundMark x1="29344" y1="40206" x2="25869" y2="41753"/>
                        <a14:foregroundMark x1="25869" y1="41753" x2="25869" y2="41753"/>
                        <a14:foregroundMark x1="25869" y1="41753" x2="25869" y2="41753"/>
                        <a14:foregroundMark x1="25869" y1="41753" x2="25869" y2="41753"/>
                        <a14:foregroundMark x1="25869" y1="41753" x2="25869" y2="41753"/>
                        <a14:foregroundMark x1="25097" y1="41753" x2="25097" y2="41753"/>
                        <a14:foregroundMark x1="23938" y1="41753" x2="21236" y2="41753"/>
                        <a14:foregroundMark x1="20077" y1="41237" x2="20077" y2="41237"/>
                        <a14:foregroundMark x1="18147" y1="38660" x2="18147" y2="38660"/>
                        <a14:foregroundMark x1="18147" y1="38660" x2="18147" y2="38660"/>
                        <a14:foregroundMark x1="23938" y1="44330" x2="23938" y2="44330"/>
                        <a14:foregroundMark x1="23938" y1="45876" x2="23938" y2="49485"/>
                        <a14:foregroundMark x1="23938" y1="49485" x2="23938" y2="49485"/>
                        <a14:foregroundMark x1="23552" y1="36082" x2="25097" y2="35567"/>
                        <a14:foregroundMark x1="25483" y1="35567" x2="25483" y2="35567"/>
                      </a14:backgroundRemoval>
                    </a14:imgEffect>
                  </a14:imgLayer>
                </a14:imgProps>
              </a:ext>
              <a:ext uri="{28A0092B-C50C-407E-A947-70E740481C1C}">
                <a14:useLocalDpi xmlns:a14="http://schemas.microsoft.com/office/drawing/2010/main" val="0"/>
              </a:ext>
            </a:extLst>
          </a:blip>
          <a:srcRect t="26189" r="8767" b="43089"/>
          <a:stretch/>
        </p:blipFill>
        <p:spPr>
          <a:xfrm>
            <a:off x="5763927" y="4807823"/>
            <a:ext cx="1029186" cy="247100"/>
          </a:xfrm>
          <a:prstGeom prst="rect">
            <a:avLst/>
          </a:prstGeom>
        </p:spPr>
      </p:pic>
      <p:pic>
        <p:nvPicPr>
          <p:cNvPr id="137" name="Picture 136">
            <a:extLst>
              <a:ext uri="{FF2B5EF4-FFF2-40B4-BE49-F238E27FC236}">
                <a16:creationId xmlns:a16="http://schemas.microsoft.com/office/drawing/2014/main" id="{F36A06AC-0CCD-6765-1B7B-750CBC0C98B8}"/>
              </a:ext>
            </a:extLst>
          </p:cNvPr>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9543822" y="5382384"/>
            <a:ext cx="830209" cy="165051"/>
          </a:xfrm>
          <a:prstGeom prst="rect">
            <a:avLst/>
          </a:prstGeom>
        </p:spPr>
      </p:pic>
      <p:pic>
        <p:nvPicPr>
          <p:cNvPr id="139" name="Picture 138">
            <a:extLst>
              <a:ext uri="{FF2B5EF4-FFF2-40B4-BE49-F238E27FC236}">
                <a16:creationId xmlns:a16="http://schemas.microsoft.com/office/drawing/2014/main" id="{637FA039-8CA7-77C9-2481-C4616F6CBB98}"/>
              </a:ext>
            </a:extLst>
          </p:cNvPr>
          <p:cNvPicPr>
            <a:picLocks noChangeAspect="1"/>
          </p:cNvPicPr>
          <p:nvPr/>
        </p:nvPicPr>
        <p:blipFill rotWithShape="1">
          <a:blip r:embed="rId67">
            <a:extLst>
              <a:ext uri="{BEBA8EAE-BF5A-486C-A8C5-ECC9F3942E4B}">
                <a14:imgProps xmlns:a14="http://schemas.microsoft.com/office/drawing/2010/main">
                  <a14:imgLayer r:embed="rId68">
                    <a14:imgEffect>
                      <a14:backgroundRemoval t="9948" b="89529" l="758" r="89773">
                        <a14:foregroundMark x1="2652" y1="39791" x2="91288" y2="37173"/>
                        <a14:foregroundMark x1="91288" y1="37173" x2="64773" y2="67016"/>
                        <a14:foregroundMark x1="64773" y1="67016" x2="28409" y2="68063"/>
                        <a14:foregroundMark x1="28409" y1="68063" x2="758" y2="43455"/>
                        <a14:foregroundMark x1="758" y1="43455" x2="75000" y2="35079"/>
                      </a14:backgroundRemoval>
                    </a14:imgEffect>
                  </a14:imgLayer>
                </a14:imgProps>
              </a:ext>
              <a:ext uri="{28A0092B-C50C-407E-A947-70E740481C1C}">
                <a14:useLocalDpi xmlns:a14="http://schemas.microsoft.com/office/drawing/2010/main" val="0"/>
              </a:ext>
            </a:extLst>
          </a:blip>
          <a:srcRect t="24964" b="25136"/>
          <a:stretch/>
        </p:blipFill>
        <p:spPr>
          <a:xfrm>
            <a:off x="8465356" y="5028722"/>
            <a:ext cx="767270" cy="321973"/>
          </a:xfrm>
          <a:prstGeom prst="rect">
            <a:avLst/>
          </a:prstGeom>
        </p:spPr>
      </p:pic>
      <p:pic>
        <p:nvPicPr>
          <p:cNvPr id="140" name="Picture 139">
            <a:extLst>
              <a:ext uri="{FF2B5EF4-FFF2-40B4-BE49-F238E27FC236}">
                <a16:creationId xmlns:a16="http://schemas.microsoft.com/office/drawing/2014/main" id="{89AE74FD-BBC4-3013-2EC5-61F0233684F1}"/>
              </a:ext>
            </a:extLst>
          </p:cNvPr>
          <p:cNvPicPr>
            <a:picLocks noChangeAspect="1"/>
          </p:cNvPicPr>
          <p:nvPr/>
        </p:nvPicPr>
        <p:blipFill rotWithShape="1">
          <a:blip r:embed="rId69">
            <a:extLst>
              <a:ext uri="{BEBA8EAE-BF5A-486C-A8C5-ECC9F3942E4B}">
                <a14:imgProps xmlns:a14="http://schemas.microsoft.com/office/drawing/2010/main">
                  <a14:imgLayer r:embed="rId70">
                    <a14:imgEffect>
                      <a14:backgroundRemoval t="10000" b="90000" l="10000" r="90000">
                        <a14:foregroundMark x1="30077" y1="27132" x2="34190" y2="76744"/>
                        <a14:foregroundMark x1="34190" y1="76744" x2="49614" y2="79845"/>
                        <a14:foregroundMark x1="49614" y1="79845" x2="67095" y2="75194"/>
                        <a14:foregroundMark x1="67095" y1="75194" x2="76607" y2="48062"/>
                        <a14:foregroundMark x1="76607" y1="48062" x2="53728" y2="23256"/>
                        <a14:foregroundMark x1="53728" y1="23256" x2="24936" y2="30233"/>
                        <a14:foregroundMark x1="30077" y1="38760" x2="64010" y2="51163"/>
                        <a14:foregroundMark x1="64010" y1="51163" x2="44730" y2="65116"/>
                        <a14:foregroundMark x1="33676" y1="54264" x2="45758" y2="51163"/>
                        <a14:foregroundMark x1="70951" y1="37984" x2="70951" y2="37984"/>
                        <a14:foregroundMark x1="67609" y1="37984" x2="63753" y2="37984"/>
                        <a14:foregroundMark x1="62211" y1="34109" x2="79434" y2="34109"/>
                        <a14:foregroundMark x1="68895" y1="28682" x2="78406" y2="31783"/>
                        <a14:foregroundMark x1="69409" y1="31783" x2="58612" y2="30233"/>
                        <a14:foregroundMark x1="25450" y1="34884" x2="31620" y2="75969"/>
                        <a14:foregroundMark x1="31620" y1="75969" x2="44216" y2="75194"/>
                        <a14:foregroundMark x1="39332" y1="37984" x2="48072" y2="35659"/>
                        <a14:foregroundMark x1="34961" y1="38760" x2="46272" y2="34109"/>
                        <a14:foregroundMark x1="33933" y1="36434" x2="59126" y2="39535"/>
                        <a14:foregroundMark x1="59126" y1="39535" x2="75321" y2="37984"/>
                        <a14:foregroundMark x1="75321" y1="37984" x2="55784" y2="50388"/>
                      </a14:backgroundRemoval>
                    </a14:imgEffect>
                  </a14:imgLayer>
                </a14:imgProps>
              </a:ext>
              <a:ext uri="{28A0092B-C50C-407E-A947-70E740481C1C}">
                <a14:useLocalDpi xmlns:a14="http://schemas.microsoft.com/office/drawing/2010/main" val="0"/>
              </a:ext>
            </a:extLst>
          </a:blip>
          <a:srcRect l="15359" t="21726" b="30433"/>
          <a:stretch/>
        </p:blipFill>
        <p:spPr>
          <a:xfrm>
            <a:off x="9256104" y="5113164"/>
            <a:ext cx="1080701" cy="202565"/>
          </a:xfrm>
          <a:prstGeom prst="rect">
            <a:avLst/>
          </a:prstGeom>
        </p:spPr>
      </p:pic>
      <p:pic>
        <p:nvPicPr>
          <p:cNvPr id="142" name="Picture 141">
            <a:extLst>
              <a:ext uri="{FF2B5EF4-FFF2-40B4-BE49-F238E27FC236}">
                <a16:creationId xmlns:a16="http://schemas.microsoft.com/office/drawing/2014/main" id="{39DD4CB7-1099-7C6A-E802-AF84B84480C9}"/>
              </a:ext>
            </a:extLst>
          </p:cNvPr>
          <p:cNvPicPr>
            <a:picLocks noChangeAspect="1"/>
          </p:cNvPicPr>
          <p:nvPr/>
        </p:nvPicPr>
        <p:blipFill>
          <a:blip r:embed="rId71">
            <a:extLst>
              <a:ext uri="{BEBA8EAE-BF5A-486C-A8C5-ECC9F3942E4B}">
                <a14:imgProps xmlns:a14="http://schemas.microsoft.com/office/drawing/2010/main">
                  <a14:imgLayer r:embed="rId72">
                    <a14:imgEffect>
                      <a14:backgroundRemoval t="9744" b="89744" l="8915" r="93411">
                        <a14:foregroundMark x1="57752" y1="70256" x2="57752" y2="70256"/>
                        <a14:foregroundMark x1="57752" y1="70256" x2="60853" y2="62564"/>
                        <a14:foregroundMark x1="67442" y1="49231" x2="67442" y2="51795"/>
                        <a14:foregroundMark x1="67442" y1="51795" x2="67442" y2="51795"/>
                        <a14:foregroundMark x1="58527" y1="69744" x2="58527" y2="69744"/>
                        <a14:foregroundMark x1="47287" y1="75385" x2="47287" y2="75385"/>
                        <a14:foregroundMark x1="46899" y1="75385" x2="46899" y2="75385"/>
                        <a14:foregroundMark x1="44961" y1="75385" x2="36434" y2="70256"/>
                        <a14:foregroundMark x1="27907" y1="68205" x2="27907" y2="68205"/>
                        <a14:foregroundMark x1="27907" y1="72308" x2="27907" y2="72308"/>
                        <a14:foregroundMark x1="27907" y1="82051" x2="27907" y2="82051"/>
                        <a14:foregroundMark x1="27907" y1="82051" x2="27907" y2="82051"/>
                        <a14:foregroundMark x1="27907" y1="82051" x2="27907" y2="82051"/>
                        <a14:foregroundMark x1="30233" y1="82051" x2="30233" y2="82051"/>
                        <a14:foregroundMark x1="31395" y1="82051" x2="31395" y2="82051"/>
                        <a14:foregroundMark x1="35271" y1="82051" x2="35271" y2="82051"/>
                        <a14:foregroundMark x1="36434" y1="82051" x2="36434" y2="82051"/>
                        <a14:foregroundMark x1="35659" y1="82051" x2="35659" y2="82051"/>
                        <a14:foregroundMark x1="33333" y1="81026" x2="31395" y2="81026"/>
                        <a14:foregroundMark x1="31395" y1="81026" x2="31395" y2="81026"/>
                        <a14:foregroundMark x1="31395" y1="80000" x2="31395" y2="76410"/>
                        <a14:foregroundMark x1="33333" y1="72821" x2="33333" y2="72821"/>
                        <a14:foregroundMark x1="44186" y1="72821" x2="44186" y2="72821"/>
                        <a14:foregroundMark x1="44961" y1="72821" x2="44961" y2="72821"/>
                        <a14:foregroundMark x1="49225" y1="73846" x2="49225" y2="73846"/>
                        <a14:foregroundMark x1="57752" y1="75385" x2="57752" y2="75385"/>
                        <a14:foregroundMark x1="57752" y1="75385" x2="57752" y2="75385"/>
                        <a14:foregroundMark x1="62791" y1="74359" x2="62791" y2="74359"/>
                        <a14:foregroundMark x1="62791" y1="76923" x2="62791" y2="76923"/>
                        <a14:foregroundMark x1="71318" y1="73846" x2="76744" y2="71282"/>
                        <a14:foregroundMark x1="77907" y1="72821" x2="77907" y2="72821"/>
                        <a14:foregroundMark x1="78682" y1="72821" x2="78682" y2="72821"/>
                        <a14:foregroundMark x1="80620" y1="73846" x2="80620" y2="73846"/>
                        <a14:foregroundMark x1="93411" y1="80000" x2="93411" y2="80000"/>
                        <a14:foregroundMark x1="87209" y1="46154" x2="87209" y2="46154"/>
                        <a14:foregroundMark x1="87209" y1="46154" x2="87209" y2="46154"/>
                        <a14:foregroundMark x1="83333" y1="47692" x2="81008" y2="47692"/>
                        <a14:foregroundMark x1="77907" y1="47692" x2="74806" y2="47692"/>
                        <a14:foregroundMark x1="69380" y1="46154" x2="67054" y2="46154"/>
                        <a14:foregroundMark x1="63953" y1="44615" x2="58527" y2="43590"/>
                        <a14:foregroundMark x1="56589" y1="43077" x2="51163" y2="42051"/>
                        <a14:foregroundMark x1="48450" y1="41538" x2="48450" y2="41538"/>
                        <a14:foregroundMark x1="48062" y1="41538" x2="45736" y2="41538"/>
                        <a14:foregroundMark x1="45736" y1="41538" x2="45736" y2="41538"/>
                        <a14:foregroundMark x1="45736" y1="41538" x2="43798" y2="41538"/>
                        <a14:foregroundMark x1="38372" y1="41538" x2="36434" y2="41538"/>
                        <a14:foregroundMark x1="28295" y1="45641" x2="28295" y2="45641"/>
                        <a14:foregroundMark x1="28295" y1="46154" x2="28295" y2="46154"/>
                        <a14:foregroundMark x1="36434" y1="54359" x2="36434" y2="54359"/>
                        <a14:foregroundMark x1="34109" y1="53333" x2="34109" y2="53333"/>
                        <a14:foregroundMark x1="33333" y1="61026" x2="33333" y2="61026"/>
                        <a14:foregroundMark x1="31008" y1="58462" x2="31008" y2="58462"/>
                        <a14:foregroundMark x1="31008" y1="55897" x2="31008" y2="55897"/>
                        <a14:foregroundMark x1="31008" y1="44615" x2="31008" y2="44615"/>
                        <a14:foregroundMark x1="31008" y1="43590" x2="31008" y2="43590"/>
                        <a14:foregroundMark x1="35271" y1="47692" x2="35271" y2="47692"/>
                        <a14:foregroundMark x1="35271" y1="48718" x2="35271" y2="48718"/>
                        <a14:foregroundMark x1="35271" y1="48718" x2="35271" y2="48718"/>
                        <a14:foregroundMark x1="48062" y1="54359" x2="48062" y2="54359"/>
                        <a14:foregroundMark x1="48062" y1="55897" x2="48062" y2="55897"/>
                        <a14:foregroundMark x1="54651" y1="55385" x2="54651" y2="55385"/>
                        <a14:foregroundMark x1="65891" y1="47692" x2="65891" y2="47692"/>
                        <a14:foregroundMark x1="63953" y1="47692" x2="63953" y2="47692"/>
                        <a14:foregroundMark x1="58527" y1="45641" x2="58527" y2="45641"/>
                        <a14:foregroundMark x1="53488" y1="42051" x2="51163" y2="42051"/>
                        <a14:foregroundMark x1="51163" y1="42051" x2="51163" y2="42051"/>
                        <a14:foregroundMark x1="51163" y1="42051" x2="51163" y2="42051"/>
                        <a14:foregroundMark x1="48062" y1="40513" x2="48062" y2="40513"/>
                        <a14:foregroundMark x1="46124" y1="42051" x2="45736" y2="46154"/>
                        <a14:foregroundMark x1="45736" y1="46154" x2="45736" y2="46154"/>
                        <a14:foregroundMark x1="43023" y1="53333" x2="43023" y2="53333"/>
                        <a14:foregroundMark x1="41860" y1="55385" x2="44186" y2="55897"/>
                        <a14:foregroundMark x1="48062" y1="55897" x2="50388" y2="55897"/>
                        <a14:foregroundMark x1="61628" y1="54359" x2="63953" y2="54359"/>
                        <a14:foregroundMark x1="68992" y1="51795" x2="68992" y2="51795"/>
                        <a14:foregroundMark x1="76744" y1="63077" x2="76744" y2="63077"/>
                        <a14:foregroundMark x1="77519" y1="54359" x2="77519" y2="54359"/>
                        <a14:foregroundMark x1="78682" y1="54359" x2="78682" y2="54359"/>
                        <a14:foregroundMark x1="78682" y1="54359" x2="78682" y2="54359"/>
                        <a14:foregroundMark x1="78682" y1="54359" x2="87984" y2="54359"/>
                        <a14:foregroundMark x1="87984" y1="54359" x2="90698" y2="51282"/>
                        <a14:foregroundMark x1="74419" y1="54359" x2="74419" y2="54359"/>
                        <a14:foregroundMark x1="70155" y1="64103" x2="70155" y2="64103"/>
                        <a14:foregroundMark x1="70155" y1="64103" x2="70155" y2="64103"/>
                        <a14:foregroundMark x1="77519" y1="75385" x2="77907" y2="79487"/>
                        <a14:foregroundMark x1="82171" y1="81026" x2="82171" y2="81026"/>
                        <a14:foregroundMark x1="83333" y1="81026" x2="89147" y2="82051"/>
                        <a14:foregroundMark x1="89147" y1="82051" x2="89147" y2="82051"/>
                        <a14:foregroundMark x1="89147" y1="80000" x2="89147" y2="80000"/>
                        <a14:foregroundMark x1="90698" y1="69744" x2="90698" y2="69744"/>
                        <a14:foregroundMark x1="90698" y1="69744" x2="90698" y2="69744"/>
                        <a14:foregroundMark x1="86434" y1="67179" x2="86434" y2="67179"/>
                        <a14:foregroundMark x1="76744" y1="63077" x2="76744" y2="63077"/>
                        <a14:foregroundMark x1="87209" y1="58974" x2="87209" y2="58974"/>
                        <a14:foregroundMark x1="87984" y1="58974" x2="87984" y2="68205"/>
                        <a14:foregroundMark x1="67442" y1="73846" x2="67442" y2="73846"/>
                        <a14:foregroundMark x1="68992" y1="82051" x2="68992" y2="82051"/>
                        <a14:foregroundMark x1="73643" y1="85641" x2="73643" y2="85641"/>
                        <a14:foregroundMark x1="65116" y1="82564" x2="65116" y2="82564"/>
                        <a14:foregroundMark x1="53488" y1="71282" x2="53488" y2="71282"/>
                        <a14:foregroundMark x1="53101" y1="79487" x2="53101" y2="79487"/>
                        <a14:foregroundMark x1="53488" y1="83590" x2="53488" y2="83590"/>
                        <a14:foregroundMark x1="54264" y1="83590" x2="54264" y2="83590"/>
                        <a14:foregroundMark x1="55814" y1="84103" x2="55814" y2="84103"/>
                        <a14:foregroundMark x1="50000" y1="73846" x2="50000" y2="73846"/>
                        <a14:foregroundMark x1="46124" y1="77949" x2="46124" y2="77949"/>
                        <a14:foregroundMark x1="39922" y1="81026" x2="39922" y2="81026"/>
                        <a14:foregroundMark x1="43023" y1="83590" x2="43023" y2="83590"/>
                        <a14:foregroundMark x1="46899" y1="83590" x2="46899" y2="83590"/>
                        <a14:foregroundMark x1="48450" y1="82051" x2="48450" y2="82051"/>
                        <a14:foregroundMark x1="84109" y1="51795" x2="84109" y2="51795"/>
                        <a14:foregroundMark x1="87209" y1="37436" x2="87209" y2="37436"/>
                        <a14:foregroundMark x1="82171" y1="40513" x2="82171" y2="40513"/>
                        <a14:foregroundMark x1="81783" y1="40513" x2="81783" y2="40513"/>
                        <a14:foregroundMark x1="70155" y1="42051" x2="70155" y2="42051"/>
                        <a14:foregroundMark x1="70155" y1="42051" x2="70155" y2="42051"/>
                        <a14:foregroundMark x1="58915" y1="42051" x2="58915" y2="42051"/>
                        <a14:foregroundMark x1="41473" y1="45641" x2="41473" y2="45641"/>
                        <a14:foregroundMark x1="46899" y1="45641" x2="46899" y2="45641"/>
                        <a14:foregroundMark x1="50000" y1="45641" x2="50000" y2="45641"/>
                        <a14:foregroundMark x1="61628" y1="51282" x2="61628" y2="51282"/>
                        <a14:foregroundMark x1="27132" y1="37436" x2="27132" y2="37436"/>
                        <a14:foregroundMark x1="20930" y1="38974" x2="16667" y2="38974"/>
                        <a14:foregroundMark x1="16279" y1="38974" x2="16279" y2="38974"/>
                        <a14:foregroundMark x1="13178" y1="26667" x2="13178" y2="26667"/>
                        <a14:foregroundMark x1="8915" y1="13846" x2="8915" y2="13846"/>
                        <a14:foregroundMark x1="15116" y1="14872" x2="15116" y2="14872"/>
                        <a14:foregroundMark x1="19767" y1="14872" x2="19767" y2="14872"/>
                        <a14:foregroundMark x1="27907" y1="23590" x2="27907" y2="23590"/>
                        <a14:foregroundMark x1="24031" y1="30256" x2="24031" y2="30256"/>
                        <a14:foregroundMark x1="24031" y1="30256" x2="24031" y2="30256"/>
                        <a14:foregroundMark x1="24806" y1="31795" x2="24806" y2="31795"/>
                        <a14:foregroundMark x1="24806" y1="31795" x2="24806" y2="31795"/>
                        <a14:foregroundMark x1="24806" y1="31795" x2="25581" y2="40513"/>
                        <a14:foregroundMark x1="22481" y1="49231" x2="22481" y2="49231"/>
                        <a14:foregroundMark x1="20543" y1="49231" x2="20543" y2="49231"/>
                        <a14:foregroundMark x1="19767" y1="46154" x2="19767" y2="46154"/>
                        <a14:foregroundMark x1="18605" y1="35897" x2="18605" y2="35897"/>
                        <a14:foregroundMark x1="18605" y1="33846" x2="18605" y2="33846"/>
                        <a14:foregroundMark x1="16667" y1="14872" x2="17442" y2="15385"/>
                        <a14:foregroundMark x1="11240" y1="20513" x2="11240" y2="20513"/>
                        <a14:foregroundMark x1="11240" y1="20513" x2="11240" y2="20513"/>
                        <a14:foregroundMark x1="11240" y1="20513" x2="11240" y2="22564"/>
                        <a14:foregroundMark x1="12016" y1="22564" x2="12016" y2="22564"/>
                        <a14:foregroundMark x1="12016" y1="22564" x2="14341" y2="27692"/>
                        <a14:foregroundMark x1="17442" y1="19487" x2="17442" y2="19487"/>
                        <a14:foregroundMark x1="16667" y1="14872" x2="16667" y2="14872"/>
                        <a14:foregroundMark x1="16667" y1="14872" x2="16667" y2="14872"/>
                        <a14:foregroundMark x1="10078" y1="37949" x2="10078" y2="37949"/>
                        <a14:foregroundMark x1="29070" y1="47179" x2="29070" y2="47179"/>
                        <a14:foregroundMark x1="49225" y1="47179" x2="49225" y2="47179"/>
                        <a14:foregroundMark x1="49225" y1="47179" x2="49225" y2="47179"/>
                        <a14:foregroundMark x1="49225" y1="47179" x2="49225" y2="47179"/>
                        <a14:foregroundMark x1="63178" y1="45641" x2="63178" y2="45641"/>
                        <a14:foregroundMark x1="63178" y1="45641" x2="63178" y2="45641"/>
                        <a14:foregroundMark x1="63953" y1="45641" x2="63953" y2="45641"/>
                        <a14:foregroundMark x1="63953" y1="45641" x2="63953" y2="45641"/>
                        <a14:foregroundMark x1="84109" y1="43077" x2="84109" y2="43077"/>
                        <a14:foregroundMark x1="84109" y1="43077" x2="84109" y2="43077"/>
                        <a14:foregroundMark x1="84109" y1="43077" x2="84109" y2="43077"/>
                        <a14:foregroundMark x1="79070" y1="49231" x2="79070" y2="49231"/>
                        <a14:foregroundMark x1="73256" y1="56923" x2="73256" y2="56923"/>
                        <a14:foregroundMark x1="73256" y1="56923" x2="73256" y2="56923"/>
                        <a14:foregroundMark x1="73256" y1="58462" x2="74419" y2="63077"/>
                        <a14:foregroundMark x1="71705" y1="75385" x2="71705" y2="75385"/>
                        <a14:foregroundMark x1="84884" y1="72821" x2="84884" y2="72821"/>
                        <a14:foregroundMark x1="85271" y1="72821" x2="85271" y2="72821"/>
                        <a14:foregroundMark x1="29070" y1="47179" x2="29070" y2="47179"/>
                        <a14:foregroundMark x1="29070" y1="69744" x2="29070" y2="69744"/>
                        <a14:foregroundMark x1="30233" y1="83590" x2="32171" y2="83590"/>
                        <a14:foregroundMark x1="39535" y1="83590" x2="39535" y2="83590"/>
                        <a14:foregroundMark x1="39922" y1="83590" x2="39922" y2="83590"/>
                        <a14:foregroundMark x1="39922" y1="83590" x2="39922" y2="83590"/>
                        <a14:foregroundMark x1="54651" y1="76923" x2="54651" y2="76923"/>
                        <a14:foregroundMark x1="65116" y1="76410" x2="65116" y2="76410"/>
                      </a14:backgroundRemoval>
                    </a14:imgEffect>
                  </a14:imgLayer>
                </a14:imgProps>
              </a:ext>
              <a:ext uri="{28A0092B-C50C-407E-A947-70E740481C1C}">
                <a14:useLocalDpi xmlns:a14="http://schemas.microsoft.com/office/drawing/2010/main" val="0"/>
              </a:ext>
            </a:extLst>
          </a:blip>
          <a:stretch>
            <a:fillRect/>
          </a:stretch>
        </p:blipFill>
        <p:spPr>
          <a:xfrm>
            <a:off x="10070817" y="4916753"/>
            <a:ext cx="617728" cy="466887"/>
          </a:xfrm>
          <a:prstGeom prst="rect">
            <a:avLst/>
          </a:prstGeom>
        </p:spPr>
      </p:pic>
      <p:pic>
        <p:nvPicPr>
          <p:cNvPr id="143" name="Picture 142">
            <a:extLst>
              <a:ext uri="{FF2B5EF4-FFF2-40B4-BE49-F238E27FC236}">
                <a16:creationId xmlns:a16="http://schemas.microsoft.com/office/drawing/2014/main" id="{D92096BC-E5E6-B1F3-DD94-B14BFA23384E}"/>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0216849" y="4507851"/>
            <a:ext cx="464784" cy="464178"/>
          </a:xfrm>
          <a:prstGeom prst="rect">
            <a:avLst/>
          </a:prstGeom>
        </p:spPr>
      </p:pic>
      <p:pic>
        <p:nvPicPr>
          <p:cNvPr id="144" name="Picture 143">
            <a:extLst>
              <a:ext uri="{FF2B5EF4-FFF2-40B4-BE49-F238E27FC236}">
                <a16:creationId xmlns:a16="http://schemas.microsoft.com/office/drawing/2014/main" id="{42E53ACC-C741-A720-6BD9-62264F6E27E4}"/>
              </a:ext>
            </a:extLst>
          </p:cNvPr>
          <p:cNvPicPr>
            <a:picLocks noChangeAspect="1"/>
          </p:cNvPicPr>
          <p:nvPr/>
        </p:nvPicPr>
        <p:blipFill>
          <a:blip r:embed="rId74">
            <a:lum bright="70000" contrast="-70000"/>
            <a:extLst>
              <a:ext uri="{BEBA8EAE-BF5A-486C-A8C5-ECC9F3942E4B}">
                <a14:imgProps xmlns:a14="http://schemas.microsoft.com/office/drawing/2010/main">
                  <a14:imgLayer r:embed="rId75">
                    <a14:imgEffect>
                      <a14:colorTemperature colorTemp="5300"/>
                    </a14:imgEffect>
                  </a14:imgLayer>
                </a14:imgProps>
              </a:ext>
              <a:ext uri="{28A0092B-C50C-407E-A947-70E740481C1C}">
                <a14:useLocalDpi xmlns:a14="http://schemas.microsoft.com/office/drawing/2010/main" val="0"/>
              </a:ext>
            </a:extLst>
          </a:blip>
          <a:stretch>
            <a:fillRect/>
          </a:stretch>
        </p:blipFill>
        <p:spPr>
          <a:xfrm>
            <a:off x="6829721" y="1247627"/>
            <a:ext cx="339367" cy="339367"/>
          </a:xfrm>
          <a:prstGeom prst="rect">
            <a:avLst/>
          </a:prstGeom>
        </p:spPr>
      </p:pic>
      <p:pic>
        <p:nvPicPr>
          <p:cNvPr id="145" name="Picture 144">
            <a:extLst>
              <a:ext uri="{FF2B5EF4-FFF2-40B4-BE49-F238E27FC236}">
                <a16:creationId xmlns:a16="http://schemas.microsoft.com/office/drawing/2014/main" id="{8F606570-26A1-F7C3-7F33-215DE3902BF3}"/>
              </a:ext>
            </a:extLst>
          </p:cNvPr>
          <p:cNvPicPr>
            <a:picLocks noChangeAspect="1"/>
          </p:cNvPicPr>
          <p:nvPr/>
        </p:nvPicPr>
        <p:blipFill>
          <a:blip r:embed="rId76">
            <a:lum bright="70000" contrast="-70000"/>
            <a:extLst>
              <a:ext uri="{28A0092B-C50C-407E-A947-70E740481C1C}">
                <a14:useLocalDpi xmlns:a14="http://schemas.microsoft.com/office/drawing/2010/main" val="0"/>
              </a:ext>
            </a:extLst>
          </a:blip>
          <a:stretch>
            <a:fillRect/>
          </a:stretch>
        </p:blipFill>
        <p:spPr>
          <a:xfrm>
            <a:off x="7410290" y="1830865"/>
            <a:ext cx="295791" cy="295791"/>
          </a:xfrm>
          <a:prstGeom prst="rect">
            <a:avLst/>
          </a:prstGeom>
        </p:spPr>
      </p:pic>
      <p:pic>
        <p:nvPicPr>
          <p:cNvPr id="146" name="Picture 145">
            <a:extLst>
              <a:ext uri="{FF2B5EF4-FFF2-40B4-BE49-F238E27FC236}">
                <a16:creationId xmlns:a16="http://schemas.microsoft.com/office/drawing/2014/main" id="{F73AB4F6-EB98-2C3F-1812-2CC6EC97DCE1}"/>
              </a:ext>
            </a:extLst>
          </p:cNvPr>
          <p:cNvPicPr>
            <a:picLocks noChangeAspect="1"/>
          </p:cNvPicPr>
          <p:nvPr/>
        </p:nvPicPr>
        <p:blipFill>
          <a:blip r:embed="rId77">
            <a:lum bright="70000" contrast="-70000"/>
            <a:extLst>
              <a:ext uri="{28A0092B-C50C-407E-A947-70E740481C1C}">
                <a14:useLocalDpi xmlns:a14="http://schemas.microsoft.com/office/drawing/2010/main" val="0"/>
              </a:ext>
            </a:extLst>
          </a:blip>
          <a:stretch>
            <a:fillRect/>
          </a:stretch>
        </p:blipFill>
        <p:spPr>
          <a:xfrm>
            <a:off x="7375161" y="2595123"/>
            <a:ext cx="316690" cy="316690"/>
          </a:xfrm>
          <a:prstGeom prst="rect">
            <a:avLst/>
          </a:prstGeom>
        </p:spPr>
      </p:pic>
      <p:pic>
        <p:nvPicPr>
          <p:cNvPr id="147" name="Picture 146">
            <a:extLst>
              <a:ext uri="{FF2B5EF4-FFF2-40B4-BE49-F238E27FC236}">
                <a16:creationId xmlns:a16="http://schemas.microsoft.com/office/drawing/2014/main" id="{31C2F457-486A-F0B4-7ED0-C7813BC54857}"/>
              </a:ext>
            </a:extLst>
          </p:cNvPr>
          <p:cNvPicPr>
            <a:picLocks noChangeAspect="1"/>
          </p:cNvPicPr>
          <p:nvPr/>
        </p:nvPicPr>
        <p:blipFill>
          <a:blip r:embed="rId78">
            <a:lum bright="70000" contrast="-70000"/>
            <a:extLst>
              <a:ext uri="{28A0092B-C50C-407E-A947-70E740481C1C}">
                <a14:useLocalDpi xmlns:a14="http://schemas.microsoft.com/office/drawing/2010/main" val="0"/>
              </a:ext>
            </a:extLst>
          </a:blip>
          <a:stretch>
            <a:fillRect/>
          </a:stretch>
        </p:blipFill>
        <p:spPr>
          <a:xfrm>
            <a:off x="6872884" y="3150268"/>
            <a:ext cx="284576" cy="284576"/>
          </a:xfrm>
          <a:prstGeom prst="rect">
            <a:avLst/>
          </a:prstGeom>
        </p:spPr>
      </p:pic>
      <p:pic>
        <p:nvPicPr>
          <p:cNvPr id="149" name="Picture 148">
            <a:extLst>
              <a:ext uri="{FF2B5EF4-FFF2-40B4-BE49-F238E27FC236}">
                <a16:creationId xmlns:a16="http://schemas.microsoft.com/office/drawing/2014/main" id="{C9B5F047-3DA5-7BF0-D13D-FDC6C83196C0}"/>
              </a:ext>
            </a:extLst>
          </p:cNvPr>
          <p:cNvPicPr>
            <a:picLocks noChangeAspect="1"/>
          </p:cNvPicPr>
          <p:nvPr/>
        </p:nvPicPr>
        <p:blipFill>
          <a:blip r:embed="rId79">
            <a:lum bright="70000" contrast="-70000"/>
            <a:extLst>
              <a:ext uri="{28A0092B-C50C-407E-A947-70E740481C1C}">
                <a14:useLocalDpi xmlns:a14="http://schemas.microsoft.com/office/drawing/2010/main" val="0"/>
              </a:ext>
            </a:extLst>
          </a:blip>
          <a:stretch>
            <a:fillRect/>
          </a:stretch>
        </p:blipFill>
        <p:spPr>
          <a:xfrm>
            <a:off x="5540312" y="2581837"/>
            <a:ext cx="316690" cy="316690"/>
          </a:xfrm>
          <a:prstGeom prst="rect">
            <a:avLst/>
          </a:prstGeom>
        </p:spPr>
      </p:pic>
      <p:pic>
        <p:nvPicPr>
          <p:cNvPr id="150" name="Picture 149">
            <a:extLst>
              <a:ext uri="{FF2B5EF4-FFF2-40B4-BE49-F238E27FC236}">
                <a16:creationId xmlns:a16="http://schemas.microsoft.com/office/drawing/2014/main" id="{6199AB02-2316-9A67-36A3-BCFFB477C436}"/>
              </a:ext>
            </a:extLst>
          </p:cNvPr>
          <p:cNvPicPr>
            <a:picLocks noChangeAspect="1"/>
          </p:cNvPicPr>
          <p:nvPr/>
        </p:nvPicPr>
        <p:blipFill>
          <a:blip r:embed="rId80">
            <a:lum bright="70000" contrast="-70000"/>
            <a:extLst>
              <a:ext uri="{28A0092B-C50C-407E-A947-70E740481C1C}">
                <a14:useLocalDpi xmlns:a14="http://schemas.microsoft.com/office/drawing/2010/main" val="0"/>
              </a:ext>
            </a:extLst>
          </a:blip>
          <a:stretch>
            <a:fillRect/>
          </a:stretch>
        </p:blipFill>
        <p:spPr>
          <a:xfrm>
            <a:off x="5562599" y="1864997"/>
            <a:ext cx="267707" cy="267707"/>
          </a:xfrm>
          <a:prstGeom prst="rect">
            <a:avLst/>
          </a:prstGeom>
        </p:spPr>
      </p:pic>
      <p:pic>
        <p:nvPicPr>
          <p:cNvPr id="151" name="Picture 150">
            <a:extLst>
              <a:ext uri="{FF2B5EF4-FFF2-40B4-BE49-F238E27FC236}">
                <a16:creationId xmlns:a16="http://schemas.microsoft.com/office/drawing/2014/main" id="{2C5D64CA-0191-804A-04C2-F49ED87CF174}"/>
              </a:ext>
            </a:extLst>
          </p:cNvPr>
          <p:cNvPicPr>
            <a:picLocks noChangeAspect="1"/>
          </p:cNvPicPr>
          <p:nvPr/>
        </p:nvPicPr>
        <p:blipFill>
          <a:blip r:embed="rId81">
            <a:lum bright="70000" contrast="-70000"/>
            <a:extLst>
              <a:ext uri="{28A0092B-C50C-407E-A947-70E740481C1C}">
                <a14:useLocalDpi xmlns:a14="http://schemas.microsoft.com/office/drawing/2010/main" val="0"/>
              </a:ext>
            </a:extLst>
          </a:blip>
          <a:stretch>
            <a:fillRect/>
          </a:stretch>
        </p:blipFill>
        <p:spPr>
          <a:xfrm>
            <a:off x="6119797" y="1230443"/>
            <a:ext cx="331588" cy="331588"/>
          </a:xfrm>
          <a:prstGeom prst="rect">
            <a:avLst/>
          </a:prstGeom>
        </p:spPr>
      </p:pic>
    </p:spTree>
    <p:extLst>
      <p:ext uri="{BB962C8B-B14F-4D97-AF65-F5344CB8AC3E}">
        <p14:creationId xmlns:p14="http://schemas.microsoft.com/office/powerpoint/2010/main" val="3495003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36B320-9417-4726-3D35-82FA331FA251}"/>
              </a:ext>
            </a:extLst>
          </p:cNvPr>
          <p:cNvSpPr>
            <a:spLocks noGrp="1"/>
          </p:cNvSpPr>
          <p:nvPr>
            <p:ph type="sldNum" sz="quarter" idx="12"/>
          </p:nvPr>
        </p:nvSpPr>
        <p:spPr>
          <a:xfrm>
            <a:off x="174023" y="4977970"/>
            <a:ext cx="287698" cy="410210"/>
          </a:xfrm>
        </p:spPr>
        <p:txBody>
          <a:bodyPr/>
          <a:lstStyle/>
          <a:p>
            <a:fld id="{4898AEC0-503E-4FA4-859C-D0F72D6E3F79}" type="slidenum">
              <a:rPr lang="en-US" noProof="1" smtClean="0"/>
              <a:pPr/>
              <a:t>20</a:t>
            </a:fld>
            <a:endParaRPr lang="en-US" noProof="1"/>
          </a:p>
        </p:txBody>
      </p:sp>
      <p:sp>
        <p:nvSpPr>
          <p:cNvPr id="5" name="object 3">
            <a:extLst>
              <a:ext uri="{FF2B5EF4-FFF2-40B4-BE49-F238E27FC236}">
                <a16:creationId xmlns:a16="http://schemas.microsoft.com/office/drawing/2014/main" id="{1C21DD60-35F9-4823-B16A-05961DC02711}"/>
              </a:ext>
            </a:extLst>
          </p:cNvPr>
          <p:cNvSpPr txBox="1"/>
          <p:nvPr/>
        </p:nvSpPr>
        <p:spPr>
          <a:xfrm>
            <a:off x="277404" y="38507"/>
            <a:ext cx="7311033" cy="399209"/>
          </a:xfrm>
          <a:prstGeom prst="rect">
            <a:avLst/>
          </a:prstGeom>
        </p:spPr>
        <p:txBody>
          <a:bodyPr vert="horz" wrap="square" lIns="0" tIns="11427"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22777" fontAlgn="auto">
              <a:spcBef>
                <a:spcPts val="0"/>
              </a:spcBef>
              <a:spcAft>
                <a:spcPts val="0"/>
              </a:spcAft>
              <a:defRPr/>
            </a:pPr>
            <a:r>
              <a:rPr lang="en-US" sz="2519" spc="-49" err="1">
                <a:solidFill>
                  <a:srgbClr val="BE1B84"/>
                </a:solidFill>
                <a:latin typeface="Bosch Sans Bold" panose="020B0704020202020204" pitchFamily="34" charset="0"/>
                <a:cs typeface="Arial"/>
              </a:rPr>
              <a:t>ProCodex</a:t>
            </a:r>
            <a:r>
              <a:rPr lang="en-US" sz="2519" spc="-49">
                <a:solidFill>
                  <a:srgbClr val="BE1B84"/>
                </a:solidFill>
                <a:latin typeface="Bosch Sans Bold" panose="020B0704020202020204" pitchFamily="34" charset="0"/>
                <a:cs typeface="Arial"/>
              </a:rPr>
              <a:t> Functional Safety</a:t>
            </a:r>
            <a:endParaRPr lang="en-US" sz="2519">
              <a:solidFill>
                <a:srgbClr val="BE1B84"/>
              </a:solidFill>
              <a:latin typeface="Bosch Sans Bold" panose="020B0704020202020204" pitchFamily="34" charset="0"/>
              <a:cs typeface="Arial"/>
            </a:endParaRPr>
          </a:p>
        </p:txBody>
      </p:sp>
      <p:sp>
        <p:nvSpPr>
          <p:cNvPr id="6" name="object 3">
            <a:extLst>
              <a:ext uri="{FF2B5EF4-FFF2-40B4-BE49-F238E27FC236}">
                <a16:creationId xmlns:a16="http://schemas.microsoft.com/office/drawing/2014/main" id="{137D53A8-E4D9-4AB2-8A51-E26E390D6C56}"/>
              </a:ext>
            </a:extLst>
          </p:cNvPr>
          <p:cNvSpPr txBox="1"/>
          <p:nvPr/>
        </p:nvSpPr>
        <p:spPr>
          <a:xfrm>
            <a:off x="274138" y="531122"/>
            <a:ext cx="5142177" cy="306491"/>
          </a:xfrm>
          <a:prstGeom prst="rect">
            <a:avLst/>
          </a:prstGeom>
        </p:spPr>
        <p:txBody>
          <a:bodyPr vert="horz" wrap="square" lIns="0" tIns="11427"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22777" fontAlgn="auto">
              <a:lnSpc>
                <a:spcPts val="2276"/>
              </a:lnSpc>
              <a:spcBef>
                <a:spcPts val="0"/>
              </a:spcBef>
              <a:spcAft>
                <a:spcPts val="0"/>
              </a:spcAft>
              <a:defRPr/>
            </a:pPr>
            <a:r>
              <a:rPr lang="en-US" sz="2160">
                <a:solidFill>
                  <a:srgbClr val="008380"/>
                </a:solidFill>
                <a:latin typeface="Bosch Office Sans" pitchFamily="2" charset="0"/>
                <a:cs typeface="Arial"/>
              </a:rPr>
              <a:t>Solution Flow Diagram</a:t>
            </a:r>
            <a:endParaRPr sz="2160">
              <a:solidFill>
                <a:srgbClr val="008380"/>
              </a:solidFill>
              <a:latin typeface="Bosch Office Sans" pitchFamily="2" charset="0"/>
              <a:cs typeface="Arial"/>
            </a:endParaRPr>
          </a:p>
        </p:txBody>
      </p:sp>
      <p:grpSp>
        <p:nvGrpSpPr>
          <p:cNvPr id="2" name="Group 1">
            <a:extLst>
              <a:ext uri="{FF2B5EF4-FFF2-40B4-BE49-F238E27FC236}">
                <a16:creationId xmlns:a16="http://schemas.microsoft.com/office/drawing/2014/main" id="{5D629BFA-A06C-519D-3E5E-792EB9B27D44}"/>
              </a:ext>
            </a:extLst>
          </p:cNvPr>
          <p:cNvGrpSpPr/>
          <p:nvPr/>
        </p:nvGrpSpPr>
        <p:grpSpPr>
          <a:xfrm>
            <a:off x="-19667" y="1005049"/>
            <a:ext cx="10889007" cy="3758160"/>
            <a:chOff x="-34362" y="1117009"/>
            <a:chExt cx="12102009" cy="4176808"/>
          </a:xfrm>
        </p:grpSpPr>
        <p:cxnSp>
          <p:nvCxnSpPr>
            <p:cNvPr id="7" name="Straight Arrow Connector 6">
              <a:extLst>
                <a:ext uri="{FF2B5EF4-FFF2-40B4-BE49-F238E27FC236}">
                  <a16:creationId xmlns:a16="http://schemas.microsoft.com/office/drawing/2014/main" id="{8DDB8404-B18C-BD4D-0BAA-3D0183DCF195}"/>
                </a:ext>
              </a:extLst>
            </p:cNvPr>
            <p:cNvCxnSpPr>
              <a:cxnSpLocks/>
              <a:stCxn id="32" idx="3"/>
              <a:endCxn id="8" idx="1"/>
            </p:cNvCxnSpPr>
            <p:nvPr/>
          </p:nvCxnSpPr>
          <p:spPr>
            <a:xfrm flipV="1">
              <a:off x="5849416" y="2231327"/>
              <a:ext cx="381903" cy="61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F6646C97-A427-3D90-EDC8-7935949102BC}"/>
                </a:ext>
              </a:extLst>
            </p:cNvPr>
            <p:cNvSpPr/>
            <p:nvPr/>
          </p:nvSpPr>
          <p:spPr>
            <a:xfrm>
              <a:off x="6231319" y="1810013"/>
              <a:ext cx="1379621" cy="842628"/>
            </a:xfrm>
            <a:prstGeom prst="roundRect">
              <a:avLst/>
            </a:prstGeom>
            <a:noFill/>
            <a:ln w="12700" cap="flat" cmpd="sng" algn="ctr">
              <a:solidFill>
                <a:schemeClr val="accent1"/>
              </a:solidFill>
              <a:prstDash val="solid"/>
            </a:ln>
            <a:effectLst>
              <a:outerShdw blurRad="63500" sx="102000" sy="102000" algn="ctr" rotWithShape="0">
                <a:prstClr val="black">
                  <a:alpha val="4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2777" fontAlgn="auto">
                <a:spcBef>
                  <a:spcPts val="0"/>
                </a:spcBef>
                <a:spcAft>
                  <a:spcPts val="0"/>
                </a:spcAft>
              </a:pPr>
              <a:r>
                <a:rPr lang="en-US" sz="990" b="1" kern="0">
                  <a:solidFill>
                    <a:srgbClr val="000000"/>
                  </a:solidFill>
                  <a:latin typeface="Roboto" panose="02000000000000000000" pitchFamily="2" charset="0"/>
                  <a:ea typeface="Roboto" panose="02000000000000000000" pitchFamily="2" charset="0"/>
                  <a:cs typeface="Calibri" panose="020F0502020204030204" pitchFamily="34" charset="0"/>
                </a:rPr>
                <a:t>Classification Model</a:t>
              </a:r>
              <a:endParaRPr lang="en-US" sz="900" kern="0">
                <a:solidFill>
                  <a:srgbClr val="000000"/>
                </a:solidFill>
                <a:latin typeface="Roboto" panose="02000000000000000000" pitchFamily="2" charset="0"/>
                <a:ea typeface="Roboto" panose="02000000000000000000" pitchFamily="2"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EE4F7FFA-9639-A491-A41F-50064456381B}"/>
                </a:ext>
              </a:extLst>
            </p:cNvPr>
            <p:cNvCxnSpPr>
              <a:cxnSpLocks/>
              <a:stCxn id="8" idx="3"/>
              <a:endCxn id="10" idx="1"/>
            </p:cNvCxnSpPr>
            <p:nvPr/>
          </p:nvCxnSpPr>
          <p:spPr>
            <a:xfrm flipV="1">
              <a:off x="7610940" y="2226502"/>
              <a:ext cx="270484" cy="48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Diamond 9">
              <a:extLst>
                <a:ext uri="{FF2B5EF4-FFF2-40B4-BE49-F238E27FC236}">
                  <a16:creationId xmlns:a16="http://schemas.microsoft.com/office/drawing/2014/main" id="{F02619EF-9B71-020D-7D1F-8D148C71310E}"/>
                </a:ext>
              </a:extLst>
            </p:cNvPr>
            <p:cNvSpPr/>
            <p:nvPr/>
          </p:nvSpPr>
          <p:spPr>
            <a:xfrm>
              <a:off x="7881424" y="1426402"/>
              <a:ext cx="1600200" cy="1600200"/>
            </a:xfrm>
            <a:prstGeom prst="diamond">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45" b="1">
                  <a:solidFill>
                    <a:schemeClr val="tx1"/>
                  </a:solidFill>
                  <a:latin typeface="Roboto" panose="02000000000000000000" pitchFamily="2" charset="0"/>
                  <a:ea typeface="Roboto" panose="02000000000000000000" pitchFamily="2" charset="0"/>
                </a:rPr>
                <a:t>Is Safety Relevant?</a:t>
              </a:r>
              <a:endParaRPr lang="en-IN" sz="945" b="1">
                <a:solidFill>
                  <a:schemeClr val="tx1"/>
                </a:solidFill>
                <a:latin typeface="Roboto" panose="02000000000000000000" pitchFamily="2" charset="0"/>
                <a:ea typeface="Roboto" panose="02000000000000000000" pitchFamily="2" charset="0"/>
              </a:endParaRPr>
            </a:p>
          </p:txBody>
        </p:sp>
        <p:cxnSp>
          <p:nvCxnSpPr>
            <p:cNvPr id="11" name="Straight Arrow Connector 10">
              <a:extLst>
                <a:ext uri="{FF2B5EF4-FFF2-40B4-BE49-F238E27FC236}">
                  <a16:creationId xmlns:a16="http://schemas.microsoft.com/office/drawing/2014/main" id="{BE58552A-00FF-6FC1-7315-9C3443A4C787}"/>
                </a:ext>
              </a:extLst>
            </p:cNvPr>
            <p:cNvCxnSpPr>
              <a:cxnSpLocks/>
              <a:stCxn id="10" idx="3"/>
              <a:endCxn id="13" idx="1"/>
            </p:cNvCxnSpPr>
            <p:nvPr/>
          </p:nvCxnSpPr>
          <p:spPr>
            <a:xfrm>
              <a:off x="9481624" y="2226502"/>
              <a:ext cx="540967" cy="48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482CA2B8-DC1F-200C-671B-281AA1A7E355}"/>
                </a:ext>
              </a:extLst>
            </p:cNvPr>
            <p:cNvSpPr/>
            <p:nvPr/>
          </p:nvSpPr>
          <p:spPr>
            <a:xfrm>
              <a:off x="9036181" y="2004729"/>
              <a:ext cx="1379621" cy="436572"/>
            </a:xfrm>
            <a:prstGeom prst="roundRect">
              <a:avLst/>
            </a:prstGeom>
            <a:noFill/>
            <a:ln w="12700" cap="flat" cmpd="sng" algn="ctr">
              <a:noFill/>
              <a:prstDash val="solid"/>
            </a:ln>
            <a:effectLst>
              <a:outerShdw blurRad="63500" sx="102000" sy="102000" algn="ctr" rotWithShape="0">
                <a:prstClr val="black">
                  <a:alpha val="40000"/>
                </a:prstClr>
              </a:outerShdw>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2777" fontAlgn="auto">
                <a:spcBef>
                  <a:spcPts val="0"/>
                </a:spcBef>
                <a:spcAft>
                  <a:spcPts val="0"/>
                </a:spcAft>
              </a:pPr>
              <a:r>
                <a:rPr lang="en-US" sz="990" b="1" kern="0">
                  <a:solidFill>
                    <a:srgbClr val="000000"/>
                  </a:solidFill>
                  <a:latin typeface="Roboto" panose="02000000000000000000" pitchFamily="2" charset="0"/>
                  <a:ea typeface="Roboto" panose="02000000000000000000" pitchFamily="2" charset="0"/>
                  <a:cs typeface="Calibri" panose="020F0502020204030204" pitchFamily="34" charset="0"/>
                </a:rPr>
                <a:t>No</a:t>
              </a:r>
              <a:endParaRPr lang="en-US" sz="900" kern="0">
                <a:solidFill>
                  <a:srgbClr val="000000"/>
                </a:solidFill>
                <a:latin typeface="Roboto" panose="02000000000000000000" pitchFamily="2" charset="0"/>
                <a:ea typeface="Roboto" panose="02000000000000000000" pitchFamily="2" charset="0"/>
                <a:cs typeface="Calibri" panose="020F0502020204030204" pitchFamily="34" charset="0"/>
              </a:endParaRPr>
            </a:p>
          </p:txBody>
        </p:sp>
        <p:sp>
          <p:nvSpPr>
            <p:cNvPr id="13" name="Rectangle: Rounded Corners 12">
              <a:extLst>
                <a:ext uri="{FF2B5EF4-FFF2-40B4-BE49-F238E27FC236}">
                  <a16:creationId xmlns:a16="http://schemas.microsoft.com/office/drawing/2014/main" id="{CA422D03-A056-7D2C-6FDA-41853B070907}"/>
                </a:ext>
              </a:extLst>
            </p:cNvPr>
            <p:cNvSpPr/>
            <p:nvPr/>
          </p:nvSpPr>
          <p:spPr>
            <a:xfrm>
              <a:off x="10022591" y="2013041"/>
              <a:ext cx="2045056" cy="436572"/>
            </a:xfrm>
            <a:prstGeom prst="roundRect">
              <a:avLst/>
            </a:prstGeom>
            <a:noFill/>
            <a:ln w="12700" cap="flat" cmpd="sng" algn="ctr">
              <a:solidFill>
                <a:srgbClr val="0070C0"/>
              </a:solidFill>
              <a:prstDash val="solid"/>
            </a:ln>
            <a:effectLst>
              <a:outerShdw blurRad="63500" sx="102000" sy="102000" algn="ctr" rotWithShape="0">
                <a:prstClr val="black">
                  <a:alpha val="40000"/>
                </a:prstClr>
              </a:outerShdw>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2777" fontAlgn="auto">
                <a:spcBef>
                  <a:spcPts val="0"/>
                </a:spcBef>
                <a:spcAft>
                  <a:spcPts val="0"/>
                </a:spcAft>
              </a:pPr>
              <a:r>
                <a:rPr lang="en-US" sz="990" b="1" kern="0">
                  <a:solidFill>
                    <a:srgbClr val="000000"/>
                  </a:solidFill>
                  <a:latin typeface="Roboto" panose="02000000000000000000" pitchFamily="2" charset="0"/>
                  <a:ea typeface="Roboto" panose="02000000000000000000" pitchFamily="2" charset="0"/>
                  <a:cs typeface="Calibri" panose="020F0502020204030204" pitchFamily="34" charset="0"/>
                </a:rPr>
                <a:t>Classifies as Non-Safety Relevant</a:t>
              </a:r>
              <a:endParaRPr lang="en-US" sz="900" kern="0">
                <a:solidFill>
                  <a:srgbClr val="000000"/>
                </a:solidFill>
                <a:latin typeface="Roboto" panose="02000000000000000000" pitchFamily="2" charset="0"/>
                <a:ea typeface="Roboto" panose="02000000000000000000" pitchFamily="2" charset="0"/>
                <a:cs typeface="Calibri" panose="020F0502020204030204" pitchFamily="34" charset="0"/>
              </a:endParaRPr>
            </a:p>
          </p:txBody>
        </p:sp>
        <p:cxnSp>
          <p:nvCxnSpPr>
            <p:cNvPr id="14" name="Straight Arrow Connector 13">
              <a:extLst>
                <a:ext uri="{FF2B5EF4-FFF2-40B4-BE49-F238E27FC236}">
                  <a16:creationId xmlns:a16="http://schemas.microsoft.com/office/drawing/2014/main" id="{0124DA57-7417-F5FB-616E-CF052E426196}"/>
                </a:ext>
              </a:extLst>
            </p:cNvPr>
            <p:cNvCxnSpPr>
              <a:cxnSpLocks/>
              <a:stCxn id="10" idx="2"/>
            </p:cNvCxnSpPr>
            <p:nvPr/>
          </p:nvCxnSpPr>
          <p:spPr>
            <a:xfrm>
              <a:off x="8681524" y="3026602"/>
              <a:ext cx="0" cy="7140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62C11E5D-D6E2-821A-ACAD-3EF82AAC8928}"/>
                </a:ext>
              </a:extLst>
            </p:cNvPr>
            <p:cNvSpPr/>
            <p:nvPr/>
          </p:nvSpPr>
          <p:spPr>
            <a:xfrm>
              <a:off x="7737284" y="3134664"/>
              <a:ext cx="1379621" cy="436572"/>
            </a:xfrm>
            <a:prstGeom prst="roundRect">
              <a:avLst/>
            </a:prstGeom>
            <a:noFill/>
            <a:ln w="12700" cap="flat" cmpd="sng" algn="ctr">
              <a:noFill/>
              <a:prstDash val="solid"/>
            </a:ln>
            <a:effectLst>
              <a:outerShdw blurRad="63500" sx="102000" sy="102000" algn="ctr" rotWithShape="0">
                <a:prstClr val="black">
                  <a:alpha val="40000"/>
                </a:prstClr>
              </a:outerShdw>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2777" fontAlgn="auto">
                <a:spcBef>
                  <a:spcPts val="0"/>
                </a:spcBef>
                <a:spcAft>
                  <a:spcPts val="0"/>
                </a:spcAft>
              </a:pPr>
              <a:r>
                <a:rPr lang="en-US" sz="990" b="1" kern="0">
                  <a:solidFill>
                    <a:srgbClr val="000000"/>
                  </a:solidFill>
                  <a:latin typeface="Roboto" panose="02000000000000000000" pitchFamily="2" charset="0"/>
                  <a:ea typeface="Roboto" panose="02000000000000000000" pitchFamily="2" charset="0"/>
                  <a:cs typeface="Calibri" panose="020F0502020204030204" pitchFamily="34" charset="0"/>
                </a:rPr>
                <a:t>Yes</a:t>
              </a:r>
              <a:endParaRPr lang="en-US" sz="900" kern="0">
                <a:solidFill>
                  <a:srgbClr val="000000"/>
                </a:solidFill>
                <a:latin typeface="Roboto" panose="02000000000000000000" pitchFamily="2" charset="0"/>
                <a:ea typeface="Roboto" panose="02000000000000000000" pitchFamily="2" charset="0"/>
                <a:cs typeface="Calibri" panose="020F0502020204030204" pitchFamily="34" charset="0"/>
              </a:endParaRPr>
            </a:p>
          </p:txBody>
        </p:sp>
        <p:sp>
          <p:nvSpPr>
            <p:cNvPr id="16" name="Rectangle: Rounded Corners 15">
              <a:extLst>
                <a:ext uri="{FF2B5EF4-FFF2-40B4-BE49-F238E27FC236}">
                  <a16:creationId xmlns:a16="http://schemas.microsoft.com/office/drawing/2014/main" id="{1CCFA195-5DB8-D944-EF62-19DEC6750772}"/>
                </a:ext>
              </a:extLst>
            </p:cNvPr>
            <p:cNvSpPr/>
            <p:nvPr/>
          </p:nvSpPr>
          <p:spPr>
            <a:xfrm>
              <a:off x="8017506" y="3742831"/>
              <a:ext cx="1379621" cy="842628"/>
            </a:xfrm>
            <a:prstGeom prst="roundRect">
              <a:avLst/>
            </a:prstGeom>
            <a:noFill/>
            <a:ln w="12700" cap="flat" cmpd="sng" algn="ctr">
              <a:solidFill>
                <a:schemeClr val="accent1"/>
              </a:solidFill>
              <a:prstDash val="solid"/>
            </a:ln>
            <a:effectLst>
              <a:outerShdw blurRad="63500" sx="102000" sy="102000" algn="ctr" rotWithShape="0">
                <a:prstClr val="black">
                  <a:alpha val="4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2777" fontAlgn="auto">
                <a:spcBef>
                  <a:spcPts val="0"/>
                </a:spcBef>
                <a:spcAft>
                  <a:spcPts val="0"/>
                </a:spcAft>
              </a:pPr>
              <a:r>
                <a:rPr lang="en-US" sz="990" b="1" kern="0">
                  <a:solidFill>
                    <a:srgbClr val="000000"/>
                  </a:solidFill>
                  <a:latin typeface="Roboto" panose="02000000000000000000" pitchFamily="2" charset="0"/>
                  <a:ea typeface="Roboto" panose="02000000000000000000" pitchFamily="2" charset="0"/>
                  <a:cs typeface="Calibri" panose="020F0502020204030204" pitchFamily="34" charset="0"/>
                </a:rPr>
                <a:t>Requirement Extraction Algorithm</a:t>
              </a:r>
              <a:endParaRPr lang="en-US" sz="900" kern="0">
                <a:solidFill>
                  <a:srgbClr val="000000"/>
                </a:solidFill>
                <a:latin typeface="Roboto" panose="02000000000000000000" pitchFamily="2" charset="0"/>
                <a:ea typeface="Roboto" panose="02000000000000000000" pitchFamily="2" charset="0"/>
                <a:cs typeface="Calibri" panose="020F0502020204030204" pitchFamily="34" charset="0"/>
              </a:endParaRPr>
            </a:p>
          </p:txBody>
        </p:sp>
        <p:grpSp>
          <p:nvGrpSpPr>
            <p:cNvPr id="17" name="Group 16">
              <a:extLst>
                <a:ext uri="{FF2B5EF4-FFF2-40B4-BE49-F238E27FC236}">
                  <a16:creationId xmlns:a16="http://schemas.microsoft.com/office/drawing/2014/main" id="{D0AF3A35-8AD6-8EAD-55B5-4E583354CC2C}"/>
                </a:ext>
              </a:extLst>
            </p:cNvPr>
            <p:cNvGrpSpPr/>
            <p:nvPr/>
          </p:nvGrpSpPr>
          <p:grpSpPr>
            <a:xfrm>
              <a:off x="-34362" y="1778929"/>
              <a:ext cx="878424" cy="992671"/>
              <a:chOff x="392149" y="1781026"/>
              <a:chExt cx="1379621" cy="1251174"/>
            </a:xfrm>
          </p:grpSpPr>
          <p:sp>
            <p:nvSpPr>
              <p:cNvPr id="42" name="Rectangle: Rounded Corners 41">
                <a:extLst>
                  <a:ext uri="{FF2B5EF4-FFF2-40B4-BE49-F238E27FC236}">
                    <a16:creationId xmlns:a16="http://schemas.microsoft.com/office/drawing/2014/main" id="{C06B0929-52B2-153C-17A2-E679EB22F795}"/>
                  </a:ext>
                </a:extLst>
              </p:cNvPr>
              <p:cNvSpPr/>
              <p:nvPr/>
            </p:nvSpPr>
            <p:spPr>
              <a:xfrm>
                <a:off x="392149" y="2595628"/>
                <a:ext cx="1379621" cy="436572"/>
              </a:xfrm>
              <a:prstGeom prst="roundRect">
                <a:avLst/>
              </a:prstGeom>
              <a:noFill/>
              <a:ln w="12700" cap="flat" cmpd="sng" algn="ctr">
                <a:noFill/>
                <a:prstDash val="solid"/>
              </a:ln>
              <a:effectLst>
                <a:outerShdw blurRad="63500" sx="102000" sy="102000" algn="ctr" rotWithShape="0">
                  <a:prstClr val="black">
                    <a:alpha val="40000"/>
                  </a:prstClr>
                </a:outerShdw>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2777" fontAlgn="auto">
                  <a:spcBef>
                    <a:spcPts val="0"/>
                  </a:spcBef>
                  <a:spcAft>
                    <a:spcPts val="0"/>
                  </a:spcAft>
                </a:pPr>
                <a:r>
                  <a:rPr lang="en-US" sz="990" b="1" kern="0">
                    <a:solidFill>
                      <a:srgbClr val="000000"/>
                    </a:solidFill>
                    <a:latin typeface="Roboto" panose="02000000000000000000" pitchFamily="2" charset="0"/>
                    <a:ea typeface="Roboto" panose="02000000000000000000" pitchFamily="2" charset="0"/>
                    <a:cs typeface="Calibri" panose="020F0502020204030204" pitchFamily="34" charset="0"/>
                  </a:rPr>
                  <a:t>Safety </a:t>
                </a:r>
              </a:p>
              <a:p>
                <a:pPr algn="ctr" defTabSz="822777" fontAlgn="auto">
                  <a:spcBef>
                    <a:spcPts val="0"/>
                  </a:spcBef>
                  <a:spcAft>
                    <a:spcPts val="0"/>
                  </a:spcAft>
                </a:pPr>
                <a:r>
                  <a:rPr lang="en-US" sz="990" b="1" kern="0">
                    <a:solidFill>
                      <a:srgbClr val="000000"/>
                    </a:solidFill>
                    <a:latin typeface="Roboto" panose="02000000000000000000" pitchFamily="2" charset="0"/>
                    <a:ea typeface="Roboto" panose="02000000000000000000" pitchFamily="2" charset="0"/>
                    <a:cs typeface="Calibri" panose="020F0502020204030204" pitchFamily="34" charset="0"/>
                  </a:rPr>
                  <a:t>Document</a:t>
                </a:r>
                <a:endParaRPr lang="en-US" sz="900" kern="0">
                  <a:solidFill>
                    <a:srgbClr val="000000"/>
                  </a:solidFill>
                  <a:latin typeface="Roboto" panose="02000000000000000000" pitchFamily="2" charset="0"/>
                  <a:ea typeface="Roboto" panose="02000000000000000000" pitchFamily="2" charset="0"/>
                  <a:cs typeface="Calibri" panose="020F0502020204030204" pitchFamily="34" charset="0"/>
                </a:endParaRPr>
              </a:p>
            </p:txBody>
          </p:sp>
          <p:pic>
            <p:nvPicPr>
              <p:cNvPr id="43" name="Graphic 32" descr="Document with solid fill">
                <a:extLst>
                  <a:ext uri="{FF2B5EF4-FFF2-40B4-BE49-F238E27FC236}">
                    <a16:creationId xmlns:a16="http://schemas.microsoft.com/office/drawing/2014/main" id="{667F5412-0980-B363-676A-B2C5FB5109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760" y="1781026"/>
                <a:ext cx="914400" cy="914400"/>
              </a:xfrm>
              <a:prstGeom prst="rect">
                <a:avLst/>
              </a:prstGeom>
            </p:spPr>
          </p:pic>
        </p:grpSp>
        <p:grpSp>
          <p:nvGrpSpPr>
            <p:cNvPr id="18" name="Group 17">
              <a:extLst>
                <a:ext uri="{FF2B5EF4-FFF2-40B4-BE49-F238E27FC236}">
                  <a16:creationId xmlns:a16="http://schemas.microsoft.com/office/drawing/2014/main" id="{F37A31B8-9191-CABA-4780-EF37E586137E}"/>
                </a:ext>
              </a:extLst>
            </p:cNvPr>
            <p:cNvGrpSpPr/>
            <p:nvPr/>
          </p:nvGrpSpPr>
          <p:grpSpPr>
            <a:xfrm>
              <a:off x="5999801" y="3601595"/>
              <a:ext cx="1379621" cy="1350743"/>
              <a:chOff x="2563324" y="3756887"/>
              <a:chExt cx="1379621" cy="1350743"/>
            </a:xfrm>
          </p:grpSpPr>
          <p:pic>
            <p:nvPicPr>
              <p:cNvPr id="40" name="Picture 39">
                <a:extLst>
                  <a:ext uri="{FF2B5EF4-FFF2-40B4-BE49-F238E27FC236}">
                    <a16:creationId xmlns:a16="http://schemas.microsoft.com/office/drawing/2014/main" id="{07CCA7A6-F6C9-3997-0EAA-1E66173444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0578" y="3756887"/>
                <a:ext cx="950444" cy="950444"/>
              </a:xfrm>
              <a:prstGeom prst="rect">
                <a:avLst/>
              </a:prstGeom>
            </p:spPr>
          </p:pic>
          <p:sp>
            <p:nvSpPr>
              <p:cNvPr id="41" name="Rectangle: Rounded Corners 40">
                <a:extLst>
                  <a:ext uri="{FF2B5EF4-FFF2-40B4-BE49-F238E27FC236}">
                    <a16:creationId xmlns:a16="http://schemas.microsoft.com/office/drawing/2014/main" id="{5DDED31A-838A-E4E5-91FE-BAF495A2BEF2}"/>
                  </a:ext>
                </a:extLst>
              </p:cNvPr>
              <p:cNvSpPr/>
              <p:nvPr/>
            </p:nvSpPr>
            <p:spPr>
              <a:xfrm>
                <a:off x="2563324" y="4671058"/>
                <a:ext cx="1379621" cy="436572"/>
              </a:xfrm>
              <a:prstGeom prst="roundRect">
                <a:avLst/>
              </a:prstGeom>
              <a:noFill/>
              <a:ln w="12700" cap="flat" cmpd="sng" algn="ctr">
                <a:noFill/>
                <a:prstDash val="solid"/>
              </a:ln>
              <a:effectLst>
                <a:outerShdw blurRad="63500" sx="102000" sy="102000" algn="ctr" rotWithShape="0">
                  <a:prstClr val="black">
                    <a:alpha val="40000"/>
                  </a:prstClr>
                </a:outerShdw>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2777" fontAlgn="auto">
                  <a:spcBef>
                    <a:spcPts val="0"/>
                  </a:spcBef>
                  <a:spcAft>
                    <a:spcPts val="0"/>
                  </a:spcAft>
                </a:pPr>
                <a:r>
                  <a:rPr lang="en-US" sz="990" b="1" kern="0">
                    <a:solidFill>
                      <a:srgbClr val="000000"/>
                    </a:solidFill>
                    <a:latin typeface="Roboto" panose="02000000000000000000" pitchFamily="2" charset="0"/>
                    <a:ea typeface="Roboto" panose="02000000000000000000" pitchFamily="2" charset="0"/>
                    <a:cs typeface="Calibri" panose="020F0502020204030204" pitchFamily="34" charset="0"/>
                  </a:rPr>
                  <a:t>Requirements Database from PCLP Tool</a:t>
                </a:r>
                <a:endParaRPr lang="en-US" sz="900" kern="0">
                  <a:solidFill>
                    <a:srgbClr val="000000"/>
                  </a:solidFill>
                  <a:latin typeface="Roboto" panose="02000000000000000000" pitchFamily="2" charset="0"/>
                  <a:ea typeface="Roboto" panose="02000000000000000000" pitchFamily="2" charset="0"/>
                  <a:cs typeface="Calibri" panose="020F0502020204030204" pitchFamily="34" charset="0"/>
                </a:endParaRPr>
              </a:p>
            </p:txBody>
          </p:sp>
        </p:grpSp>
        <p:cxnSp>
          <p:nvCxnSpPr>
            <p:cNvPr id="19" name="Straight Arrow Connector 18">
              <a:extLst>
                <a:ext uri="{FF2B5EF4-FFF2-40B4-BE49-F238E27FC236}">
                  <a16:creationId xmlns:a16="http://schemas.microsoft.com/office/drawing/2014/main" id="{F7C258F8-40C6-572A-28BD-698CC5C0E742}"/>
                </a:ext>
              </a:extLst>
            </p:cNvPr>
            <p:cNvCxnSpPr>
              <a:cxnSpLocks/>
            </p:cNvCxnSpPr>
            <p:nvPr/>
          </p:nvCxnSpPr>
          <p:spPr>
            <a:xfrm>
              <a:off x="7190630" y="4161090"/>
              <a:ext cx="82982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1BFDAA87-7431-DA22-FB32-C0C602455F2B}"/>
                </a:ext>
              </a:extLst>
            </p:cNvPr>
            <p:cNvSpPr/>
            <p:nvPr/>
          </p:nvSpPr>
          <p:spPr>
            <a:xfrm>
              <a:off x="9987547" y="3675392"/>
              <a:ext cx="2080100" cy="482447"/>
            </a:xfrm>
            <a:prstGeom prst="roundRect">
              <a:avLst/>
            </a:prstGeom>
            <a:noFill/>
            <a:ln w="12700" cap="flat" cmpd="sng" algn="ctr">
              <a:solidFill>
                <a:srgbClr val="0070C0"/>
              </a:solidFill>
              <a:prstDash val="solid"/>
            </a:ln>
            <a:effectLst>
              <a:outerShdw blurRad="63500" sx="102000" sy="102000" algn="ctr" rotWithShape="0">
                <a:prstClr val="black">
                  <a:alpha val="40000"/>
                </a:prstClr>
              </a:outerShdw>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22777" fontAlgn="auto">
                <a:spcBef>
                  <a:spcPts val="0"/>
                </a:spcBef>
                <a:spcAft>
                  <a:spcPts val="0"/>
                </a:spcAft>
              </a:pPr>
              <a:r>
                <a:rPr lang="en-US" sz="990" b="1" kern="0">
                  <a:solidFill>
                    <a:srgbClr val="000000"/>
                  </a:solidFill>
                  <a:latin typeface="Roboto" panose="02000000000000000000" pitchFamily="2" charset="0"/>
                  <a:ea typeface="Roboto" panose="02000000000000000000" pitchFamily="2" charset="0"/>
                  <a:cs typeface="Calibri" panose="020F0502020204030204" pitchFamily="34" charset="0"/>
                </a:rPr>
                <a:t>Extracted requirements shown in UI</a:t>
              </a:r>
              <a:endParaRPr lang="en-US" sz="900" kern="0">
                <a:solidFill>
                  <a:srgbClr val="000000"/>
                </a:solidFill>
                <a:latin typeface="Roboto" panose="02000000000000000000" pitchFamily="2" charset="0"/>
                <a:ea typeface="Roboto" panose="02000000000000000000" pitchFamily="2" charset="0"/>
                <a:cs typeface="Calibri" panose="020F0502020204030204" pitchFamily="34" charset="0"/>
              </a:endParaRPr>
            </a:p>
          </p:txBody>
        </p:sp>
        <p:sp>
          <p:nvSpPr>
            <p:cNvPr id="21" name="Rectangle: Rounded Corners 20">
              <a:extLst>
                <a:ext uri="{FF2B5EF4-FFF2-40B4-BE49-F238E27FC236}">
                  <a16:creationId xmlns:a16="http://schemas.microsoft.com/office/drawing/2014/main" id="{C07DADC9-C3E4-0501-3D55-A3BBBDA839C8}"/>
                </a:ext>
              </a:extLst>
            </p:cNvPr>
            <p:cNvSpPr/>
            <p:nvPr/>
          </p:nvSpPr>
          <p:spPr>
            <a:xfrm>
              <a:off x="9987547" y="4235623"/>
              <a:ext cx="2080100" cy="482447"/>
            </a:xfrm>
            <a:prstGeom prst="roundRect">
              <a:avLst/>
            </a:prstGeom>
            <a:noFill/>
            <a:ln w="12700" cap="flat" cmpd="sng" algn="ctr">
              <a:solidFill>
                <a:srgbClr val="0070C0"/>
              </a:solidFill>
              <a:prstDash val="solid"/>
            </a:ln>
            <a:effectLst>
              <a:outerShdw blurRad="63500" sx="102000" sy="102000" algn="ctr" rotWithShape="0">
                <a:prstClr val="black">
                  <a:alpha val="40000"/>
                </a:prstClr>
              </a:outerShdw>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22777" fontAlgn="auto">
                <a:spcBef>
                  <a:spcPts val="0"/>
                </a:spcBef>
                <a:spcAft>
                  <a:spcPts val="0"/>
                </a:spcAft>
              </a:pPr>
              <a:r>
                <a:rPr lang="en-US" sz="990" b="1" kern="0">
                  <a:solidFill>
                    <a:srgbClr val="000000"/>
                  </a:solidFill>
                  <a:latin typeface="Roboto" panose="02000000000000000000" pitchFamily="2" charset="0"/>
                  <a:ea typeface="Roboto" panose="02000000000000000000" pitchFamily="2" charset="0"/>
                  <a:cs typeface="Calibri" panose="020F0502020204030204" pitchFamily="34" charset="0"/>
                </a:rPr>
                <a:t>All requirements available as a downloadable excel</a:t>
              </a:r>
              <a:endParaRPr lang="en-US" sz="900" kern="0">
                <a:solidFill>
                  <a:srgbClr val="000000"/>
                </a:solidFill>
                <a:latin typeface="Roboto" panose="02000000000000000000" pitchFamily="2" charset="0"/>
                <a:ea typeface="Roboto" panose="02000000000000000000" pitchFamily="2" charset="0"/>
                <a:cs typeface="Calibri" panose="020F0502020204030204" pitchFamily="34" charset="0"/>
              </a:endParaRPr>
            </a:p>
          </p:txBody>
        </p:sp>
        <p:cxnSp>
          <p:nvCxnSpPr>
            <p:cNvPr id="22" name="Connector: Elbow 21">
              <a:extLst>
                <a:ext uri="{FF2B5EF4-FFF2-40B4-BE49-F238E27FC236}">
                  <a16:creationId xmlns:a16="http://schemas.microsoft.com/office/drawing/2014/main" id="{45B12EFF-BEBE-9870-2ED0-9D421387F2C2}"/>
                </a:ext>
              </a:extLst>
            </p:cNvPr>
            <p:cNvCxnSpPr>
              <a:stCxn id="16" idx="3"/>
              <a:endCxn id="20" idx="1"/>
            </p:cNvCxnSpPr>
            <p:nvPr/>
          </p:nvCxnSpPr>
          <p:spPr>
            <a:xfrm flipV="1">
              <a:off x="9397127" y="3916616"/>
              <a:ext cx="590420" cy="24752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49AB48B7-99A0-1A79-8ABC-1D6F84103C02}"/>
                </a:ext>
              </a:extLst>
            </p:cNvPr>
            <p:cNvCxnSpPr>
              <a:stCxn id="16" idx="3"/>
              <a:endCxn id="21" idx="1"/>
            </p:cNvCxnSpPr>
            <p:nvPr/>
          </p:nvCxnSpPr>
          <p:spPr>
            <a:xfrm>
              <a:off x="9397127" y="4164145"/>
              <a:ext cx="590420" cy="312702"/>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Diamond 23">
              <a:extLst>
                <a:ext uri="{FF2B5EF4-FFF2-40B4-BE49-F238E27FC236}">
                  <a16:creationId xmlns:a16="http://schemas.microsoft.com/office/drawing/2014/main" id="{7F4AB5B7-7415-7514-D74A-EBB11A44AD7A}"/>
                </a:ext>
              </a:extLst>
            </p:cNvPr>
            <p:cNvSpPr/>
            <p:nvPr/>
          </p:nvSpPr>
          <p:spPr>
            <a:xfrm>
              <a:off x="1901665" y="1437344"/>
              <a:ext cx="1600200" cy="1600200"/>
            </a:xfrm>
            <a:prstGeom prst="diamond">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45" b="1">
                  <a:solidFill>
                    <a:schemeClr val="tx1"/>
                  </a:solidFill>
                  <a:latin typeface="Roboto" panose="02000000000000000000" pitchFamily="2" charset="0"/>
                  <a:ea typeface="Roboto" panose="02000000000000000000" pitchFamily="2" charset="0"/>
                </a:rPr>
                <a:t>Is Duplicate Document?</a:t>
              </a:r>
              <a:endParaRPr lang="en-IN" sz="945" b="1">
                <a:solidFill>
                  <a:schemeClr val="tx1"/>
                </a:solidFill>
                <a:latin typeface="Roboto" panose="02000000000000000000" pitchFamily="2" charset="0"/>
                <a:ea typeface="Roboto" panose="02000000000000000000" pitchFamily="2" charset="0"/>
              </a:endParaRPr>
            </a:p>
          </p:txBody>
        </p:sp>
        <p:cxnSp>
          <p:nvCxnSpPr>
            <p:cNvPr id="25" name="Straight Arrow Connector 24">
              <a:extLst>
                <a:ext uri="{FF2B5EF4-FFF2-40B4-BE49-F238E27FC236}">
                  <a16:creationId xmlns:a16="http://schemas.microsoft.com/office/drawing/2014/main" id="{4BC94DDC-49DE-F92D-A836-A9A8D4027C6E}"/>
                </a:ext>
              </a:extLst>
            </p:cNvPr>
            <p:cNvCxnSpPr>
              <a:cxnSpLocks/>
              <a:stCxn id="24" idx="2"/>
            </p:cNvCxnSpPr>
            <p:nvPr/>
          </p:nvCxnSpPr>
          <p:spPr>
            <a:xfrm>
              <a:off x="2701765" y="3037544"/>
              <a:ext cx="0" cy="590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AA986F98-410B-B1DC-26A6-C1A4DA1F1336}"/>
                </a:ext>
              </a:extLst>
            </p:cNvPr>
            <p:cNvSpPr/>
            <p:nvPr/>
          </p:nvSpPr>
          <p:spPr>
            <a:xfrm>
              <a:off x="5318787" y="1981117"/>
              <a:ext cx="1379621" cy="436572"/>
            </a:xfrm>
            <a:prstGeom prst="roundRect">
              <a:avLst/>
            </a:prstGeom>
            <a:noFill/>
            <a:ln w="12700" cap="flat" cmpd="sng" algn="ctr">
              <a:noFill/>
              <a:prstDash val="solid"/>
            </a:ln>
            <a:effectLst>
              <a:outerShdw blurRad="63500" sx="102000" sy="102000" algn="ctr" rotWithShape="0">
                <a:prstClr val="black">
                  <a:alpha val="40000"/>
                </a:prstClr>
              </a:outerShdw>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2777" fontAlgn="auto">
                <a:spcBef>
                  <a:spcPts val="0"/>
                </a:spcBef>
                <a:spcAft>
                  <a:spcPts val="0"/>
                </a:spcAft>
              </a:pPr>
              <a:r>
                <a:rPr lang="en-US" sz="990" b="1" kern="0">
                  <a:solidFill>
                    <a:srgbClr val="000000"/>
                  </a:solidFill>
                  <a:latin typeface="Roboto" panose="02000000000000000000" pitchFamily="2" charset="0"/>
                  <a:ea typeface="Roboto" panose="02000000000000000000" pitchFamily="2" charset="0"/>
                  <a:cs typeface="Calibri" panose="020F0502020204030204" pitchFamily="34" charset="0"/>
                </a:rPr>
                <a:t>Yes</a:t>
              </a:r>
              <a:endParaRPr lang="en-US" sz="900" kern="0">
                <a:solidFill>
                  <a:srgbClr val="000000"/>
                </a:solidFill>
                <a:latin typeface="Roboto" panose="02000000000000000000" pitchFamily="2" charset="0"/>
                <a:ea typeface="Roboto" panose="02000000000000000000" pitchFamily="2" charset="0"/>
                <a:cs typeface="Calibri" panose="020F0502020204030204" pitchFamily="34" charset="0"/>
              </a:endParaRPr>
            </a:p>
          </p:txBody>
        </p:sp>
        <p:sp>
          <p:nvSpPr>
            <p:cNvPr id="27" name="Rectangle: Rounded Corners 26">
              <a:extLst>
                <a:ext uri="{FF2B5EF4-FFF2-40B4-BE49-F238E27FC236}">
                  <a16:creationId xmlns:a16="http://schemas.microsoft.com/office/drawing/2014/main" id="{B0887512-49F2-C9A3-9BB2-3E5BD6AFA812}"/>
                </a:ext>
              </a:extLst>
            </p:cNvPr>
            <p:cNvSpPr/>
            <p:nvPr/>
          </p:nvSpPr>
          <p:spPr>
            <a:xfrm>
              <a:off x="1840790" y="3095283"/>
              <a:ext cx="1379621" cy="436572"/>
            </a:xfrm>
            <a:prstGeom prst="roundRect">
              <a:avLst/>
            </a:prstGeom>
            <a:noFill/>
            <a:ln w="12700" cap="flat" cmpd="sng" algn="ctr">
              <a:noFill/>
              <a:prstDash val="solid"/>
            </a:ln>
            <a:effectLst>
              <a:outerShdw blurRad="63500" sx="102000" sy="102000" algn="ctr" rotWithShape="0">
                <a:prstClr val="black">
                  <a:alpha val="40000"/>
                </a:prstClr>
              </a:outerShdw>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2777" fontAlgn="auto">
                <a:spcBef>
                  <a:spcPts val="0"/>
                </a:spcBef>
                <a:spcAft>
                  <a:spcPts val="0"/>
                </a:spcAft>
              </a:pPr>
              <a:r>
                <a:rPr lang="en-US" sz="990" b="1" kern="0">
                  <a:solidFill>
                    <a:srgbClr val="000000"/>
                  </a:solidFill>
                  <a:latin typeface="Roboto" panose="02000000000000000000" pitchFamily="2" charset="0"/>
                  <a:ea typeface="Roboto" panose="02000000000000000000" pitchFamily="2" charset="0"/>
                  <a:cs typeface="Calibri" panose="020F0502020204030204" pitchFamily="34" charset="0"/>
                </a:rPr>
                <a:t>Yes</a:t>
              </a:r>
              <a:endParaRPr lang="en-US" sz="900" kern="0">
                <a:solidFill>
                  <a:srgbClr val="000000"/>
                </a:solidFill>
                <a:latin typeface="Roboto" panose="02000000000000000000" pitchFamily="2" charset="0"/>
                <a:ea typeface="Roboto" panose="02000000000000000000" pitchFamily="2" charset="0"/>
                <a:cs typeface="Calibri" panose="020F0502020204030204" pitchFamily="34" charset="0"/>
              </a:endParaRPr>
            </a:p>
          </p:txBody>
        </p:sp>
        <p:cxnSp>
          <p:nvCxnSpPr>
            <p:cNvPr id="28" name="Straight Arrow Connector 27">
              <a:extLst>
                <a:ext uri="{FF2B5EF4-FFF2-40B4-BE49-F238E27FC236}">
                  <a16:creationId xmlns:a16="http://schemas.microsoft.com/office/drawing/2014/main" id="{D84A2A41-1958-50B4-CE5E-D744DFCB0E04}"/>
                </a:ext>
              </a:extLst>
            </p:cNvPr>
            <p:cNvCxnSpPr>
              <a:cxnSpLocks/>
              <a:endCxn id="24" idx="1"/>
            </p:cNvCxnSpPr>
            <p:nvPr/>
          </p:nvCxnSpPr>
          <p:spPr>
            <a:xfrm>
              <a:off x="664883" y="2237444"/>
              <a:ext cx="123678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1008DA5C-F6C6-27AE-83C5-A754DC08A4CB}"/>
                </a:ext>
              </a:extLst>
            </p:cNvPr>
            <p:cNvSpPr/>
            <p:nvPr/>
          </p:nvSpPr>
          <p:spPr>
            <a:xfrm>
              <a:off x="2046388" y="3668045"/>
              <a:ext cx="1379621" cy="991932"/>
            </a:xfrm>
            <a:prstGeom prst="roundRect">
              <a:avLst/>
            </a:prstGeom>
            <a:noFill/>
            <a:ln w="12700" cap="flat" cmpd="sng" algn="ctr">
              <a:solidFill>
                <a:srgbClr val="0070C0"/>
              </a:solidFill>
              <a:prstDash val="solid"/>
            </a:ln>
            <a:effectLst>
              <a:outerShdw blurRad="63500" sx="102000" sy="102000" algn="ctr" rotWithShape="0">
                <a:prstClr val="black">
                  <a:alpha val="40000"/>
                </a:prstClr>
              </a:outerShdw>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2777" fontAlgn="auto">
                <a:spcBef>
                  <a:spcPts val="0"/>
                </a:spcBef>
                <a:spcAft>
                  <a:spcPts val="0"/>
                </a:spcAft>
              </a:pPr>
              <a:r>
                <a:rPr lang="en-US" sz="990" b="1" kern="0">
                  <a:solidFill>
                    <a:srgbClr val="000000"/>
                  </a:solidFill>
                  <a:latin typeface="Roboto" panose="02000000000000000000" pitchFamily="2" charset="0"/>
                  <a:ea typeface="Roboto" panose="02000000000000000000" pitchFamily="2" charset="0"/>
                  <a:cs typeface="Calibri" panose="020F0502020204030204" pitchFamily="34" charset="0"/>
                </a:rPr>
                <a:t>Flags as Duplicate – No further processing required</a:t>
              </a:r>
              <a:endParaRPr lang="en-US" sz="900" kern="0">
                <a:solidFill>
                  <a:srgbClr val="000000"/>
                </a:solidFill>
                <a:latin typeface="Roboto" panose="02000000000000000000" pitchFamily="2" charset="0"/>
                <a:ea typeface="Roboto" panose="02000000000000000000" pitchFamily="2" charset="0"/>
                <a:cs typeface="Calibri" panose="020F0502020204030204" pitchFamily="34" charset="0"/>
              </a:endParaRPr>
            </a:p>
          </p:txBody>
        </p:sp>
        <p:sp>
          <p:nvSpPr>
            <p:cNvPr id="30" name="Rectangle: Rounded Corners 29">
              <a:extLst>
                <a:ext uri="{FF2B5EF4-FFF2-40B4-BE49-F238E27FC236}">
                  <a16:creationId xmlns:a16="http://schemas.microsoft.com/office/drawing/2014/main" id="{2EFCB687-70D4-6238-CDD1-88FFE470EFE5}"/>
                </a:ext>
              </a:extLst>
            </p:cNvPr>
            <p:cNvSpPr/>
            <p:nvPr/>
          </p:nvSpPr>
          <p:spPr>
            <a:xfrm>
              <a:off x="9987547" y="4857245"/>
              <a:ext cx="2080100" cy="436572"/>
            </a:xfrm>
            <a:prstGeom prst="roundRect">
              <a:avLst/>
            </a:prstGeom>
            <a:noFill/>
            <a:ln w="12700" cap="flat" cmpd="sng" algn="ctr">
              <a:solidFill>
                <a:srgbClr val="0070C0"/>
              </a:solidFill>
              <a:prstDash val="solid"/>
            </a:ln>
            <a:effectLst>
              <a:outerShdw blurRad="63500" sx="102000" sy="102000" algn="ctr" rotWithShape="0">
                <a:prstClr val="black">
                  <a:alpha val="40000"/>
                </a:prstClr>
              </a:outerShdw>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22777" fontAlgn="auto">
                <a:spcBef>
                  <a:spcPts val="0"/>
                </a:spcBef>
                <a:spcAft>
                  <a:spcPts val="0"/>
                </a:spcAft>
              </a:pPr>
              <a:r>
                <a:rPr lang="en-US" sz="990" b="1" kern="0">
                  <a:solidFill>
                    <a:srgbClr val="000000"/>
                  </a:solidFill>
                  <a:latin typeface="Roboto" panose="02000000000000000000" pitchFamily="2" charset="0"/>
                  <a:ea typeface="Roboto" panose="02000000000000000000" pitchFamily="2" charset="0"/>
                  <a:cs typeface="Calibri" panose="020F0502020204030204" pitchFamily="34" charset="0"/>
                </a:rPr>
                <a:t>Provides Classification Score </a:t>
              </a:r>
              <a:endParaRPr lang="en-US" sz="900" kern="0">
                <a:solidFill>
                  <a:srgbClr val="000000"/>
                </a:solidFill>
                <a:latin typeface="Roboto" panose="02000000000000000000" pitchFamily="2" charset="0"/>
                <a:ea typeface="Roboto" panose="02000000000000000000" pitchFamily="2" charset="0"/>
                <a:cs typeface="Calibri" panose="020F0502020204030204" pitchFamily="34" charset="0"/>
              </a:endParaRPr>
            </a:p>
          </p:txBody>
        </p:sp>
        <p:sp>
          <p:nvSpPr>
            <p:cNvPr id="31" name="Rectangle: Rounded Corners 30">
              <a:extLst>
                <a:ext uri="{FF2B5EF4-FFF2-40B4-BE49-F238E27FC236}">
                  <a16:creationId xmlns:a16="http://schemas.microsoft.com/office/drawing/2014/main" id="{152F56B7-BA5A-2427-BB1D-F811617BFE65}"/>
                </a:ext>
              </a:extLst>
            </p:cNvPr>
            <p:cNvSpPr/>
            <p:nvPr/>
          </p:nvSpPr>
          <p:spPr>
            <a:xfrm>
              <a:off x="578258" y="2002630"/>
              <a:ext cx="1379621" cy="436572"/>
            </a:xfrm>
            <a:prstGeom prst="roundRect">
              <a:avLst/>
            </a:prstGeom>
            <a:noFill/>
            <a:ln w="12700" cap="flat" cmpd="sng" algn="ctr">
              <a:noFill/>
              <a:prstDash val="solid"/>
            </a:ln>
            <a:effectLst>
              <a:outerShdw blurRad="63500" sx="102000" sy="102000" algn="ctr" rotWithShape="0">
                <a:prstClr val="black">
                  <a:alpha val="40000"/>
                </a:prstClr>
              </a:outerShdw>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2777" fontAlgn="auto">
                <a:spcBef>
                  <a:spcPts val="0"/>
                </a:spcBef>
                <a:spcAft>
                  <a:spcPts val="0"/>
                </a:spcAft>
              </a:pPr>
              <a:r>
                <a:rPr lang="en-US" sz="990" b="1" kern="0">
                  <a:solidFill>
                    <a:srgbClr val="000000"/>
                  </a:solidFill>
                  <a:latin typeface="Roboto" panose="02000000000000000000" pitchFamily="2" charset="0"/>
                  <a:ea typeface="Roboto" panose="02000000000000000000" pitchFamily="2" charset="0"/>
                  <a:cs typeface="Calibri" panose="020F0502020204030204" pitchFamily="34" charset="0"/>
                </a:rPr>
                <a:t>Duplicate Check Algorithm</a:t>
              </a:r>
              <a:endParaRPr lang="en-US" sz="900" kern="0">
                <a:solidFill>
                  <a:srgbClr val="000000"/>
                </a:solidFill>
                <a:latin typeface="Roboto" panose="02000000000000000000" pitchFamily="2" charset="0"/>
                <a:ea typeface="Roboto" panose="02000000000000000000" pitchFamily="2" charset="0"/>
                <a:cs typeface="Calibri" panose="020F0502020204030204" pitchFamily="34" charset="0"/>
              </a:endParaRPr>
            </a:p>
          </p:txBody>
        </p:sp>
        <p:sp>
          <p:nvSpPr>
            <p:cNvPr id="32" name="Diamond 31">
              <a:extLst>
                <a:ext uri="{FF2B5EF4-FFF2-40B4-BE49-F238E27FC236}">
                  <a16:creationId xmlns:a16="http://schemas.microsoft.com/office/drawing/2014/main" id="{CA1453A5-52FD-988F-B7D4-13A03B1F28D9}"/>
                </a:ext>
              </a:extLst>
            </p:cNvPr>
            <p:cNvSpPr/>
            <p:nvPr/>
          </p:nvSpPr>
          <p:spPr>
            <a:xfrm>
              <a:off x="4249216" y="1437344"/>
              <a:ext cx="1600200" cy="1600200"/>
            </a:xfrm>
            <a:prstGeom prst="diamond">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45" b="1">
                  <a:solidFill>
                    <a:schemeClr val="tx1"/>
                  </a:solidFill>
                  <a:latin typeface="Roboto" panose="02000000000000000000" pitchFamily="2" charset="0"/>
                  <a:ea typeface="Roboto" panose="02000000000000000000" pitchFamily="2" charset="0"/>
                </a:rPr>
                <a:t>Is Document in English ?</a:t>
              </a:r>
              <a:endParaRPr lang="en-IN" sz="945" b="1">
                <a:solidFill>
                  <a:schemeClr val="tx1"/>
                </a:solidFill>
                <a:latin typeface="Roboto" panose="02000000000000000000" pitchFamily="2" charset="0"/>
                <a:ea typeface="Roboto" panose="02000000000000000000" pitchFamily="2" charset="0"/>
              </a:endParaRPr>
            </a:p>
          </p:txBody>
        </p:sp>
        <p:sp>
          <p:nvSpPr>
            <p:cNvPr id="33" name="Rectangle: Rounded Corners 32">
              <a:extLst>
                <a:ext uri="{FF2B5EF4-FFF2-40B4-BE49-F238E27FC236}">
                  <a16:creationId xmlns:a16="http://schemas.microsoft.com/office/drawing/2014/main" id="{9FCB8E3B-C808-BF5A-0E83-ECAFA761A611}"/>
                </a:ext>
              </a:extLst>
            </p:cNvPr>
            <p:cNvSpPr/>
            <p:nvPr/>
          </p:nvSpPr>
          <p:spPr>
            <a:xfrm>
              <a:off x="3111501" y="1117009"/>
              <a:ext cx="1205286" cy="693004"/>
            </a:xfrm>
            <a:prstGeom prst="roundRect">
              <a:avLst/>
            </a:prstGeom>
            <a:noFill/>
            <a:ln w="12700" cap="flat" cmpd="sng" algn="ctr">
              <a:solidFill>
                <a:srgbClr val="0070C0"/>
              </a:solidFill>
              <a:prstDash val="solid"/>
            </a:ln>
            <a:effectLst>
              <a:outerShdw blurRad="63500" sx="102000" sy="102000" algn="ctr" rotWithShape="0">
                <a:prstClr val="black">
                  <a:alpha val="40000"/>
                </a:prstClr>
              </a:outerShdw>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2777" fontAlgn="auto">
                <a:spcBef>
                  <a:spcPts val="0"/>
                </a:spcBef>
                <a:spcAft>
                  <a:spcPts val="0"/>
                </a:spcAft>
              </a:pPr>
              <a:r>
                <a:rPr lang="en-US" sz="990" b="1" kern="0">
                  <a:solidFill>
                    <a:srgbClr val="000000"/>
                  </a:solidFill>
                  <a:latin typeface="Roboto" panose="02000000000000000000" pitchFamily="2" charset="0"/>
                  <a:ea typeface="Roboto" panose="02000000000000000000" pitchFamily="2" charset="0"/>
                  <a:cs typeface="Calibri" panose="020F0502020204030204" pitchFamily="34" charset="0"/>
                </a:rPr>
                <a:t>Language Classification Model</a:t>
              </a:r>
              <a:endParaRPr lang="en-US" sz="900" kern="0">
                <a:solidFill>
                  <a:srgbClr val="000000"/>
                </a:solidFill>
                <a:latin typeface="Roboto" panose="02000000000000000000" pitchFamily="2" charset="0"/>
                <a:ea typeface="Roboto" panose="02000000000000000000" pitchFamily="2" charset="0"/>
                <a:cs typeface="Calibri" panose="020F0502020204030204" pitchFamily="34" charset="0"/>
              </a:endParaRPr>
            </a:p>
          </p:txBody>
        </p:sp>
        <p:sp>
          <p:nvSpPr>
            <p:cNvPr id="34" name="Rectangle: Rounded Corners 33">
              <a:extLst>
                <a:ext uri="{FF2B5EF4-FFF2-40B4-BE49-F238E27FC236}">
                  <a16:creationId xmlns:a16="http://schemas.microsoft.com/office/drawing/2014/main" id="{C7359DDA-17F3-43BE-2632-1BF63E32BFA7}"/>
                </a:ext>
              </a:extLst>
            </p:cNvPr>
            <p:cNvSpPr/>
            <p:nvPr/>
          </p:nvSpPr>
          <p:spPr>
            <a:xfrm>
              <a:off x="3034776" y="1867752"/>
              <a:ext cx="1379621" cy="436572"/>
            </a:xfrm>
            <a:prstGeom prst="roundRect">
              <a:avLst/>
            </a:prstGeom>
            <a:noFill/>
            <a:ln w="12700" cap="flat" cmpd="sng" algn="ctr">
              <a:noFill/>
              <a:prstDash val="solid"/>
            </a:ln>
            <a:effectLst>
              <a:outerShdw blurRad="63500" sx="102000" sy="102000" algn="ctr" rotWithShape="0">
                <a:prstClr val="black">
                  <a:alpha val="40000"/>
                </a:prstClr>
              </a:outerShdw>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2777" fontAlgn="auto">
                <a:spcBef>
                  <a:spcPts val="0"/>
                </a:spcBef>
                <a:spcAft>
                  <a:spcPts val="0"/>
                </a:spcAft>
              </a:pPr>
              <a:r>
                <a:rPr lang="en-US" sz="990" b="1" kern="0">
                  <a:solidFill>
                    <a:srgbClr val="000000"/>
                  </a:solidFill>
                  <a:latin typeface="Roboto" panose="02000000000000000000" pitchFamily="2" charset="0"/>
                  <a:ea typeface="Roboto" panose="02000000000000000000" pitchFamily="2" charset="0"/>
                  <a:cs typeface="Calibri" panose="020F0502020204030204" pitchFamily="34" charset="0"/>
                </a:rPr>
                <a:t>No</a:t>
              </a:r>
              <a:endParaRPr lang="en-US" sz="900" kern="0">
                <a:solidFill>
                  <a:srgbClr val="000000"/>
                </a:solidFill>
                <a:latin typeface="Roboto" panose="02000000000000000000" pitchFamily="2" charset="0"/>
                <a:ea typeface="Roboto" panose="02000000000000000000" pitchFamily="2" charset="0"/>
                <a:cs typeface="Calibri" panose="020F0502020204030204" pitchFamily="34" charset="0"/>
              </a:endParaRPr>
            </a:p>
          </p:txBody>
        </p:sp>
        <p:cxnSp>
          <p:nvCxnSpPr>
            <p:cNvPr id="35" name="Connector: Elbow 34">
              <a:extLst>
                <a:ext uri="{FF2B5EF4-FFF2-40B4-BE49-F238E27FC236}">
                  <a16:creationId xmlns:a16="http://schemas.microsoft.com/office/drawing/2014/main" id="{44F2EC16-07FD-CF1D-D50C-40993C990E4D}"/>
                </a:ext>
              </a:extLst>
            </p:cNvPr>
            <p:cNvCxnSpPr>
              <a:cxnSpLocks/>
              <a:stCxn id="24" idx="3"/>
              <a:endCxn id="33" idx="2"/>
            </p:cNvCxnSpPr>
            <p:nvPr/>
          </p:nvCxnSpPr>
          <p:spPr>
            <a:xfrm flipV="1">
              <a:off x="3501865" y="1810013"/>
              <a:ext cx="212279" cy="427431"/>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5204054-CCAF-EF5F-6ADA-BECFC43F6B91}"/>
                </a:ext>
              </a:extLst>
            </p:cNvPr>
            <p:cNvCxnSpPr>
              <a:cxnSpLocks/>
              <a:stCxn id="33" idx="3"/>
            </p:cNvCxnSpPr>
            <p:nvPr/>
          </p:nvCxnSpPr>
          <p:spPr>
            <a:xfrm>
              <a:off x="4316787" y="1463511"/>
              <a:ext cx="394316" cy="3465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E2E9FAE4-BB9B-2213-BF77-9A27E3C75584}"/>
                </a:ext>
              </a:extLst>
            </p:cNvPr>
            <p:cNvSpPr/>
            <p:nvPr/>
          </p:nvSpPr>
          <p:spPr>
            <a:xfrm>
              <a:off x="9987547" y="2990407"/>
              <a:ext cx="2080100" cy="580829"/>
            </a:xfrm>
            <a:prstGeom prst="roundRect">
              <a:avLst/>
            </a:prstGeom>
            <a:noFill/>
            <a:ln w="12700" cap="flat" cmpd="sng" algn="ctr">
              <a:solidFill>
                <a:srgbClr val="0070C0"/>
              </a:solidFill>
              <a:prstDash val="solid"/>
            </a:ln>
            <a:effectLst>
              <a:outerShdw blurRad="63500" sx="102000" sy="102000" algn="ctr" rotWithShape="0">
                <a:prstClr val="black">
                  <a:alpha val="40000"/>
                </a:prstClr>
              </a:outerShdw>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22777" fontAlgn="auto">
                <a:spcBef>
                  <a:spcPts val="0"/>
                </a:spcBef>
                <a:spcAft>
                  <a:spcPts val="0"/>
                </a:spcAft>
              </a:pPr>
              <a:r>
                <a:rPr lang="en-US" sz="990" b="1" kern="0">
                  <a:solidFill>
                    <a:srgbClr val="000000"/>
                  </a:solidFill>
                  <a:latin typeface="Roboto" panose="02000000000000000000" pitchFamily="2" charset="0"/>
                  <a:ea typeface="Roboto" panose="02000000000000000000" pitchFamily="2" charset="0"/>
                  <a:cs typeface="Calibri" panose="020F0502020204030204" pitchFamily="34" charset="0"/>
                </a:rPr>
                <a:t>Provides Document Relevancy – High, Medium or Low</a:t>
              </a:r>
              <a:endParaRPr lang="en-US" sz="900" kern="0">
                <a:solidFill>
                  <a:srgbClr val="000000"/>
                </a:solidFill>
                <a:latin typeface="Roboto" panose="02000000000000000000" pitchFamily="2" charset="0"/>
                <a:ea typeface="Roboto" panose="02000000000000000000" pitchFamily="2" charset="0"/>
                <a:cs typeface="Calibri" panose="020F0502020204030204" pitchFamily="34" charset="0"/>
              </a:endParaRPr>
            </a:p>
          </p:txBody>
        </p:sp>
        <p:cxnSp>
          <p:nvCxnSpPr>
            <p:cNvPr id="38" name="Connector: Elbow 37">
              <a:extLst>
                <a:ext uri="{FF2B5EF4-FFF2-40B4-BE49-F238E27FC236}">
                  <a16:creationId xmlns:a16="http://schemas.microsoft.com/office/drawing/2014/main" id="{F29B74DC-2C67-C729-AE13-BFD7334D01C8}"/>
                </a:ext>
              </a:extLst>
            </p:cNvPr>
            <p:cNvCxnSpPr>
              <a:stCxn id="16" idx="3"/>
              <a:endCxn id="37" idx="1"/>
            </p:cNvCxnSpPr>
            <p:nvPr/>
          </p:nvCxnSpPr>
          <p:spPr>
            <a:xfrm flipV="1">
              <a:off x="9397127" y="3280822"/>
              <a:ext cx="590420" cy="883323"/>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028C506-B942-E510-52F0-6FD2D2E41505}"/>
                </a:ext>
              </a:extLst>
            </p:cNvPr>
            <p:cNvCxnSpPr>
              <a:stCxn id="16" idx="3"/>
              <a:endCxn id="30" idx="1"/>
            </p:cNvCxnSpPr>
            <p:nvPr/>
          </p:nvCxnSpPr>
          <p:spPr>
            <a:xfrm>
              <a:off x="9397127" y="4164145"/>
              <a:ext cx="590420" cy="911386"/>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35541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AE47B86-3F64-343F-EF56-92A3A00FE369}"/>
              </a:ext>
            </a:extLst>
          </p:cNvPr>
          <p:cNvPicPr>
            <a:picLocks noChangeAspect="1"/>
          </p:cNvPicPr>
          <p:nvPr/>
        </p:nvPicPr>
        <p:blipFill rotWithShape="1">
          <a:blip r:embed="rId3">
            <a:extLst>
              <a:ext uri="{28A0092B-C50C-407E-A947-70E740481C1C}">
                <a14:useLocalDpi xmlns:a14="http://schemas.microsoft.com/office/drawing/2010/main" val="0"/>
              </a:ext>
            </a:extLst>
          </a:blip>
          <a:srcRect l="26460" r="27373"/>
          <a:stretch/>
        </p:blipFill>
        <p:spPr>
          <a:xfrm>
            <a:off x="6706400" y="-19886"/>
            <a:ext cx="4262873" cy="6190301"/>
          </a:xfrm>
          <a:prstGeom prst="rect">
            <a:avLst/>
          </a:prstGeom>
        </p:spPr>
      </p:pic>
      <p:sp>
        <p:nvSpPr>
          <p:cNvPr id="16" name="Rectangle 15">
            <a:extLst>
              <a:ext uri="{FF2B5EF4-FFF2-40B4-BE49-F238E27FC236}">
                <a16:creationId xmlns:a16="http://schemas.microsoft.com/office/drawing/2014/main" id="{9AC204B3-945D-4ECD-A12D-66B1A58F11F2}"/>
              </a:ext>
            </a:extLst>
          </p:cNvPr>
          <p:cNvSpPr/>
          <p:nvPr/>
        </p:nvSpPr>
        <p:spPr>
          <a:xfrm>
            <a:off x="6710365" y="200"/>
            <a:ext cx="4254516" cy="6170216"/>
          </a:xfrm>
          <a:prstGeom prst="rect">
            <a:avLst/>
          </a:prstGeom>
          <a:solidFill>
            <a:schemeClr val="tx1">
              <a:lumMod val="50000"/>
              <a:lumOff val="50000"/>
              <a:alpha val="50000"/>
            </a:schemeClr>
          </a:solidFill>
          <a:ln w="9525" cap="flat" cmpd="sng" algn="ctr">
            <a:noFill/>
            <a:prstDash val="solid"/>
          </a:ln>
          <a:effectLst/>
        </p:spPr>
        <p:txBody>
          <a:bodyPr rtlCol="0" anchor="ctr"/>
          <a:lstStyle/>
          <a:p>
            <a:pPr algn="ctr" defTabSz="914266">
              <a:defRPr/>
            </a:pPr>
            <a:endParaRPr lang="en-US" kern="0">
              <a:solidFill>
                <a:srgbClr val="000000"/>
              </a:solidFill>
              <a:latin typeface="Bosch Office Sans"/>
            </a:endParaRPr>
          </a:p>
        </p:txBody>
      </p:sp>
      <p:sp>
        <p:nvSpPr>
          <p:cNvPr id="4" name="Slide Number Placeholder 3">
            <a:extLst>
              <a:ext uri="{FF2B5EF4-FFF2-40B4-BE49-F238E27FC236}">
                <a16:creationId xmlns:a16="http://schemas.microsoft.com/office/drawing/2014/main" id="{E1B2159E-F255-B31C-0365-71ECC204F05F}"/>
              </a:ext>
            </a:extLst>
          </p:cNvPr>
          <p:cNvSpPr>
            <a:spLocks noGrp="1"/>
          </p:cNvSpPr>
          <p:nvPr>
            <p:ph type="sldNum" sz="quarter" idx="12"/>
          </p:nvPr>
        </p:nvSpPr>
        <p:spPr/>
        <p:txBody>
          <a:bodyPr/>
          <a:lstStyle/>
          <a:p>
            <a:pPr defTabSz="914266">
              <a:defRPr/>
            </a:pPr>
            <a:fld id="{4898AEC0-503E-4FA4-859C-D0F72D6E3F79}" type="slidenum">
              <a:rPr lang="en-US" noProof="1">
                <a:latin typeface="Bosch Office Sans"/>
              </a:rPr>
              <a:pPr defTabSz="914266">
                <a:defRPr/>
              </a:pPr>
              <a:t>21</a:t>
            </a:fld>
            <a:endParaRPr lang="en-US" noProof="1">
              <a:latin typeface="Bosch Office Sans"/>
            </a:endParaRPr>
          </a:p>
        </p:txBody>
      </p:sp>
      <p:sp>
        <p:nvSpPr>
          <p:cNvPr id="9" name="Rectangle 8">
            <a:extLst>
              <a:ext uri="{FF2B5EF4-FFF2-40B4-BE49-F238E27FC236}">
                <a16:creationId xmlns:a16="http://schemas.microsoft.com/office/drawing/2014/main" id="{3AA69AFE-EBC6-1CE9-3C2F-76AF9553FBA4}"/>
              </a:ext>
            </a:extLst>
          </p:cNvPr>
          <p:cNvSpPr/>
          <p:nvPr/>
        </p:nvSpPr>
        <p:spPr>
          <a:xfrm>
            <a:off x="353" y="200"/>
            <a:ext cx="6714404" cy="6170216"/>
          </a:xfrm>
          <a:prstGeom prst="rect">
            <a:avLst/>
          </a:prstGeom>
          <a:solidFill>
            <a:schemeClr val="tx2">
              <a:lumMod val="75000"/>
              <a:lumOff val="25000"/>
            </a:schemeClr>
          </a:solidFill>
          <a:ln w="9525" cap="flat" cmpd="sng" algn="ctr">
            <a:noFill/>
            <a:prstDash val="solid"/>
          </a:ln>
          <a:effectLst/>
        </p:spPr>
        <p:txBody>
          <a:bodyPr rtlCol="0" anchor="ctr"/>
          <a:lstStyle/>
          <a:p>
            <a:pPr defTabSz="914266">
              <a:defRPr/>
            </a:pPr>
            <a:endParaRPr lang="en-US" kern="0" dirty="0">
              <a:solidFill>
                <a:srgbClr val="000000"/>
              </a:solidFill>
              <a:latin typeface="Bosch Office Sans"/>
            </a:endParaRPr>
          </a:p>
        </p:txBody>
      </p:sp>
      <p:sp>
        <p:nvSpPr>
          <p:cNvPr id="13" name="Text Placeholder 2">
            <a:extLst>
              <a:ext uri="{FF2B5EF4-FFF2-40B4-BE49-F238E27FC236}">
                <a16:creationId xmlns:a16="http://schemas.microsoft.com/office/drawing/2014/main" id="{35192BF5-519C-40AD-D86E-229FF5935C51}"/>
              </a:ext>
            </a:extLst>
          </p:cNvPr>
          <p:cNvSpPr>
            <a:spLocks noGrp="1"/>
          </p:cNvSpPr>
          <p:nvPr>
            <p:ph type="body" sz="quarter" idx="15"/>
          </p:nvPr>
        </p:nvSpPr>
        <p:spPr>
          <a:xfrm>
            <a:off x="148707" y="222439"/>
            <a:ext cx="6714404" cy="467121"/>
          </a:xfrm>
        </p:spPr>
        <p:txBody>
          <a:bodyPr/>
          <a:lstStyle/>
          <a:p>
            <a:r>
              <a:rPr lang="en-US" sz="2800" kern="1200">
                <a:solidFill>
                  <a:schemeClr val="bg1"/>
                </a:solidFill>
                <a:latin typeface="Bosch Sans Bold" panose="020B0704020202020204" pitchFamily="34" charset="0"/>
              </a:rPr>
              <a:t>Gen AI for Intelligent Diagnosis</a:t>
            </a:r>
          </a:p>
        </p:txBody>
      </p:sp>
      <p:sp>
        <p:nvSpPr>
          <p:cNvPr id="19" name="TextBox 18">
            <a:extLst>
              <a:ext uri="{FF2B5EF4-FFF2-40B4-BE49-F238E27FC236}">
                <a16:creationId xmlns:a16="http://schemas.microsoft.com/office/drawing/2014/main" id="{CB57A83E-CBFD-66F8-C39B-4A601404251A}"/>
              </a:ext>
            </a:extLst>
          </p:cNvPr>
          <p:cNvSpPr txBox="1"/>
          <p:nvPr/>
        </p:nvSpPr>
        <p:spPr>
          <a:xfrm>
            <a:off x="148708" y="905824"/>
            <a:ext cx="6253770" cy="838503"/>
          </a:xfrm>
          <a:prstGeom prst="rect">
            <a:avLst/>
          </a:prstGeom>
          <a:noFill/>
        </p:spPr>
        <p:txBody>
          <a:bodyPr wrap="square" lIns="0" tIns="0" rIns="0" bIns="0" rtlCol="0">
            <a:noAutofit/>
          </a:bodyPr>
          <a:lstStyle/>
          <a:p>
            <a:pPr defTabSz="914266">
              <a:spcBef>
                <a:spcPts val="500"/>
              </a:spcBef>
              <a:defRPr/>
            </a:pPr>
            <a:r>
              <a:rPr lang="en-US" sz="1350">
                <a:solidFill>
                  <a:schemeClr val="bg1"/>
                </a:solidFill>
                <a:latin typeface="+mj-lt"/>
              </a:rPr>
              <a:t>The problem centers around finding an efficient method to analyze customer-reported issues from verbatim feedback and deliver accurate, data-driven recommendations to technicians, streamlining the repair and maintenance process for improved speed and precision.</a:t>
            </a:r>
            <a:r>
              <a:rPr lang="en-US" sz="1350" kern="0">
                <a:solidFill>
                  <a:schemeClr val="bg1"/>
                </a:solidFill>
                <a:latin typeface="+mj-lt"/>
              </a:rPr>
              <a:t>. </a:t>
            </a:r>
          </a:p>
        </p:txBody>
      </p:sp>
      <p:sp>
        <p:nvSpPr>
          <p:cNvPr id="22" name="TextBox 21">
            <a:extLst>
              <a:ext uri="{FF2B5EF4-FFF2-40B4-BE49-F238E27FC236}">
                <a16:creationId xmlns:a16="http://schemas.microsoft.com/office/drawing/2014/main" id="{D0573A5F-F926-41AD-6C54-C1806CA92216}"/>
              </a:ext>
            </a:extLst>
          </p:cNvPr>
          <p:cNvSpPr txBox="1"/>
          <p:nvPr/>
        </p:nvSpPr>
        <p:spPr>
          <a:xfrm>
            <a:off x="148707" y="1956760"/>
            <a:ext cx="6253770" cy="618295"/>
          </a:xfrm>
          <a:prstGeom prst="rect">
            <a:avLst/>
          </a:prstGeom>
          <a:noFill/>
        </p:spPr>
        <p:txBody>
          <a:bodyPr wrap="square" lIns="0" tIns="0" rIns="0" bIns="0" rtlCol="0">
            <a:noAutofit/>
          </a:bodyPr>
          <a:lstStyle/>
          <a:p>
            <a:pPr defTabSz="914266">
              <a:spcBef>
                <a:spcPts val="500"/>
              </a:spcBef>
              <a:defRPr/>
            </a:pPr>
            <a:r>
              <a:rPr lang="en-US" sz="1400" kern="0">
                <a:solidFill>
                  <a:prstClr val="white"/>
                </a:solidFill>
              </a:rPr>
              <a:t>Developed a Gen AI based application that accepts customer verbatims and recommends the top 3 possible causes along with recommendations to fix the issues</a:t>
            </a:r>
            <a:endParaRPr lang="en-US" sz="1400" b="1" kern="0">
              <a:solidFill>
                <a:prstClr val="white"/>
              </a:solidFill>
            </a:endParaRPr>
          </a:p>
        </p:txBody>
      </p:sp>
      <p:sp>
        <p:nvSpPr>
          <p:cNvPr id="23" name="TextBox 22">
            <a:extLst>
              <a:ext uri="{FF2B5EF4-FFF2-40B4-BE49-F238E27FC236}">
                <a16:creationId xmlns:a16="http://schemas.microsoft.com/office/drawing/2014/main" id="{BC6EB759-ED86-D594-4020-9808B62BF467}"/>
              </a:ext>
            </a:extLst>
          </p:cNvPr>
          <p:cNvSpPr txBox="1"/>
          <p:nvPr/>
        </p:nvSpPr>
        <p:spPr>
          <a:xfrm>
            <a:off x="312986" y="2798066"/>
            <a:ext cx="1922476" cy="932813"/>
          </a:xfrm>
          <a:prstGeom prst="rect">
            <a:avLst/>
          </a:prstGeom>
          <a:noFill/>
        </p:spPr>
        <p:txBody>
          <a:bodyPr wrap="square" lIns="0" tIns="0" rIns="0" bIns="0" rtlCol="0">
            <a:noAutofit/>
          </a:bodyPr>
          <a:lstStyle/>
          <a:p>
            <a:pPr defTabSz="914266">
              <a:spcBef>
                <a:spcPts val="500"/>
              </a:spcBef>
              <a:defRPr/>
            </a:pPr>
            <a:r>
              <a:rPr lang="en-US" sz="1400" kern="0" dirty="0">
                <a:solidFill>
                  <a:prstClr val="white"/>
                </a:solidFill>
              </a:rPr>
              <a:t>Accelerated service of cars by</a:t>
            </a:r>
            <a:r>
              <a:rPr lang="en-US" sz="1400" b="1" kern="0" dirty="0">
                <a:solidFill>
                  <a:srgbClr val="006861">
                    <a:lumMod val="60000"/>
                    <a:lumOff val="40000"/>
                  </a:srgbClr>
                </a:solidFill>
              </a:rPr>
              <a:t> up-to 30%</a:t>
            </a:r>
          </a:p>
        </p:txBody>
      </p:sp>
      <p:sp>
        <p:nvSpPr>
          <p:cNvPr id="24" name="TextBox 23">
            <a:extLst>
              <a:ext uri="{FF2B5EF4-FFF2-40B4-BE49-F238E27FC236}">
                <a16:creationId xmlns:a16="http://schemas.microsoft.com/office/drawing/2014/main" id="{5BEB4300-BAD6-42A1-B659-951144C0883F}"/>
              </a:ext>
            </a:extLst>
          </p:cNvPr>
          <p:cNvSpPr txBox="1"/>
          <p:nvPr/>
        </p:nvSpPr>
        <p:spPr>
          <a:xfrm>
            <a:off x="312987" y="3891073"/>
            <a:ext cx="1626649" cy="932813"/>
          </a:xfrm>
          <a:prstGeom prst="rect">
            <a:avLst/>
          </a:prstGeom>
          <a:noFill/>
        </p:spPr>
        <p:txBody>
          <a:bodyPr wrap="square" lIns="0" tIns="0" rIns="0" bIns="0" rtlCol="0">
            <a:noAutofit/>
          </a:bodyPr>
          <a:lstStyle/>
          <a:p>
            <a:pPr defTabSz="914266">
              <a:spcBef>
                <a:spcPts val="500"/>
              </a:spcBef>
              <a:defRPr/>
            </a:pPr>
            <a:r>
              <a:rPr lang="en-US" sz="1400" kern="0">
                <a:solidFill>
                  <a:prstClr val="white"/>
                </a:solidFill>
              </a:rPr>
              <a:t>Improved customer satisfaction</a:t>
            </a:r>
          </a:p>
        </p:txBody>
      </p:sp>
      <p:sp>
        <p:nvSpPr>
          <p:cNvPr id="26" name="TextBox 25">
            <a:extLst>
              <a:ext uri="{FF2B5EF4-FFF2-40B4-BE49-F238E27FC236}">
                <a16:creationId xmlns:a16="http://schemas.microsoft.com/office/drawing/2014/main" id="{5DF8721D-DAEF-B661-9DA6-330FBE941C63}"/>
              </a:ext>
            </a:extLst>
          </p:cNvPr>
          <p:cNvSpPr txBox="1"/>
          <p:nvPr/>
        </p:nvSpPr>
        <p:spPr>
          <a:xfrm>
            <a:off x="3308831" y="2798065"/>
            <a:ext cx="2085211" cy="738664"/>
          </a:xfrm>
          <a:prstGeom prst="rect">
            <a:avLst/>
          </a:prstGeom>
          <a:noFill/>
        </p:spPr>
        <p:txBody>
          <a:bodyPr wrap="square">
            <a:spAutoFit/>
          </a:bodyPr>
          <a:lstStyle/>
          <a:p>
            <a:pPr defTabSz="914266">
              <a:defRPr/>
            </a:pPr>
            <a:r>
              <a:rPr lang="en-US" sz="1400">
                <a:solidFill>
                  <a:prstClr val="white"/>
                </a:solidFill>
              </a:rPr>
              <a:t>Reduced turn around time for vehicles in the workshop</a:t>
            </a:r>
          </a:p>
        </p:txBody>
      </p:sp>
      <p:sp>
        <p:nvSpPr>
          <p:cNvPr id="29" name="Rectangle: Rounded Corners 28">
            <a:extLst>
              <a:ext uri="{FF2B5EF4-FFF2-40B4-BE49-F238E27FC236}">
                <a16:creationId xmlns:a16="http://schemas.microsoft.com/office/drawing/2014/main" id="{335F2BED-DD73-4945-D923-2CF8DE2084CE}"/>
              </a:ext>
            </a:extLst>
          </p:cNvPr>
          <p:cNvSpPr/>
          <p:nvPr/>
        </p:nvSpPr>
        <p:spPr>
          <a:xfrm>
            <a:off x="275840" y="5158189"/>
            <a:ext cx="6126637" cy="666367"/>
          </a:xfrm>
          <a:prstGeom prst="roundRect">
            <a:avLst>
              <a:gd name="adj" fmla="val 50000"/>
            </a:avLst>
          </a:prstGeom>
          <a:solidFill>
            <a:schemeClr val="bg1"/>
          </a:solidFill>
          <a:ln w="9525" cap="flat" cmpd="sng" algn="ctr">
            <a:noFill/>
            <a:prstDash val="solid"/>
          </a:ln>
          <a:effectLst/>
        </p:spPr>
        <p:txBody>
          <a:bodyPr rtlCol="0" anchor="ctr"/>
          <a:lstStyle/>
          <a:p>
            <a:pPr algn="ctr" defTabSz="914266">
              <a:defRPr/>
            </a:pPr>
            <a:endParaRPr lang="en-US" kern="0" dirty="0">
              <a:solidFill>
                <a:srgbClr val="000000"/>
              </a:solidFill>
              <a:latin typeface="Bosch Office Sans"/>
            </a:endParaRPr>
          </a:p>
        </p:txBody>
      </p:sp>
      <p:pic>
        <p:nvPicPr>
          <p:cNvPr id="3076" name="Picture 4" descr="Labour icon">
            <a:extLst>
              <a:ext uri="{FF2B5EF4-FFF2-40B4-BE49-F238E27FC236}">
                <a16:creationId xmlns:a16="http://schemas.microsoft.com/office/drawing/2014/main" id="{F769C493-F45E-6794-5F29-5091F3F81915}"/>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271074" y="3918739"/>
            <a:ext cx="548605" cy="5486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a:extLst>
              <a:ext uri="{FF2B5EF4-FFF2-40B4-BE49-F238E27FC236}">
                <a16:creationId xmlns:a16="http://schemas.microsoft.com/office/drawing/2014/main" id="{3645848A-CE62-EC2F-49DE-8E268A18E9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2608" y="5331995"/>
            <a:ext cx="359639" cy="3657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ownload Mahindra &amp; Mahindra Logo in ...">
            <a:extLst>
              <a:ext uri="{FF2B5EF4-FFF2-40B4-BE49-F238E27FC236}">
                <a16:creationId xmlns:a16="http://schemas.microsoft.com/office/drawing/2014/main" id="{2F07469F-0319-50CF-DFCA-760944EF983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8055" b="28957"/>
          <a:stretch/>
        </p:blipFill>
        <p:spPr bwMode="auto">
          <a:xfrm>
            <a:off x="9556437" y="232579"/>
            <a:ext cx="1086357" cy="3830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Medical icon">
            <a:extLst>
              <a:ext uri="{FF2B5EF4-FFF2-40B4-BE49-F238E27FC236}">
                <a16:creationId xmlns:a16="http://schemas.microsoft.com/office/drawing/2014/main" id="{13616829-2FDB-4E89-1B76-76314C7434C0}"/>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2273793" y="2781031"/>
            <a:ext cx="548605" cy="54860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atisfaction scale icon">
            <a:extLst>
              <a:ext uri="{FF2B5EF4-FFF2-40B4-BE49-F238E27FC236}">
                <a16:creationId xmlns:a16="http://schemas.microsoft.com/office/drawing/2014/main" id="{565DE313-5A97-C144-F6D7-C1C63A112770}"/>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5394043" y="2894245"/>
            <a:ext cx="548605" cy="54860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582060F8-48EC-3104-14AA-73522207F3DF}"/>
              </a:ext>
            </a:extLst>
          </p:cNvPr>
          <p:cNvGrpSpPr/>
          <p:nvPr/>
        </p:nvGrpSpPr>
        <p:grpSpPr>
          <a:xfrm>
            <a:off x="10206058" y="5393120"/>
            <a:ext cx="786892" cy="757520"/>
            <a:chOff x="10206361" y="5393268"/>
            <a:chExt cx="786942" cy="757568"/>
          </a:xfrm>
        </p:grpSpPr>
        <p:sp>
          <p:nvSpPr>
            <p:cNvPr id="12" name="Rectangle 11">
              <a:extLst>
                <a:ext uri="{FF2B5EF4-FFF2-40B4-BE49-F238E27FC236}">
                  <a16:creationId xmlns:a16="http://schemas.microsoft.com/office/drawing/2014/main" id="{948580C5-42B7-D348-551F-FDA42AE11759}"/>
                </a:ext>
              </a:extLst>
            </p:cNvPr>
            <p:cNvSpPr/>
            <p:nvPr/>
          </p:nvSpPr>
          <p:spPr>
            <a:xfrm>
              <a:off x="10206361" y="5393268"/>
              <a:ext cx="738149" cy="737792"/>
            </a:xfrm>
            <a:prstGeom prst="rect">
              <a:avLst/>
            </a:prstGeom>
            <a:solidFill>
              <a:schemeClr val="bg1">
                <a:lumMod val="95000"/>
                <a:alpha val="68000"/>
              </a:schemeClr>
            </a:solidFill>
            <a:ln w="9525" cap="flat" cmpd="sng" algn="ctr">
              <a:solidFill>
                <a:srgbClr val="3F136C"/>
              </a:solidFill>
              <a:prstDash val="solid"/>
            </a:ln>
            <a:effectLst/>
          </p:spPr>
          <p:txBody>
            <a:bodyPr rtlCol="0" anchor="ctr"/>
            <a:lstStyle/>
            <a:p>
              <a:pPr algn="ctr" defTabSz="914266"/>
              <a:endParaRPr lang="en-US" kern="0">
                <a:solidFill>
                  <a:srgbClr val="000000"/>
                </a:solidFill>
                <a:latin typeface="Bosch Office Sans"/>
              </a:endParaRPr>
            </a:p>
          </p:txBody>
        </p:sp>
        <p:pic>
          <p:nvPicPr>
            <p:cNvPr id="14" name="Picture 13">
              <a:hlinkClick r:id="rId9"/>
              <a:extLst>
                <a:ext uri="{FF2B5EF4-FFF2-40B4-BE49-F238E27FC236}">
                  <a16:creationId xmlns:a16="http://schemas.microsoft.com/office/drawing/2014/main" id="{412E8660-D5AE-6491-6792-11183CB30139}"/>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55511" y="5413044"/>
              <a:ext cx="737792" cy="737792"/>
            </a:xfrm>
            <a:prstGeom prst="rect">
              <a:avLst/>
            </a:prstGeom>
          </p:spPr>
        </p:pic>
      </p:grpSp>
      <p:pic>
        <p:nvPicPr>
          <p:cNvPr id="20" name="Picture 19">
            <a:extLst>
              <a:ext uri="{FF2B5EF4-FFF2-40B4-BE49-F238E27FC236}">
                <a16:creationId xmlns:a16="http://schemas.microsoft.com/office/drawing/2014/main" id="{5BF50C6D-A1E6-1F16-E5D1-06F9B7A36B54}"/>
              </a:ext>
            </a:extLst>
          </p:cNvPr>
          <p:cNvPicPr>
            <a:picLocks noChangeAspect="1"/>
          </p:cNvPicPr>
          <p:nvPr/>
        </p:nvPicPr>
        <p:blipFill>
          <a:blip r:embed="rId11"/>
          <a:stretch>
            <a:fillRect/>
          </a:stretch>
        </p:blipFill>
        <p:spPr>
          <a:xfrm>
            <a:off x="850988" y="5309872"/>
            <a:ext cx="545441" cy="387860"/>
          </a:xfrm>
          <a:prstGeom prst="rect">
            <a:avLst/>
          </a:prstGeom>
        </p:spPr>
      </p:pic>
      <p:pic>
        <p:nvPicPr>
          <p:cNvPr id="25" name="Picture 24">
            <a:extLst>
              <a:ext uri="{FF2B5EF4-FFF2-40B4-BE49-F238E27FC236}">
                <a16:creationId xmlns:a16="http://schemas.microsoft.com/office/drawing/2014/main" id="{6BB803BE-B597-6388-FAE3-636F8F0379CF}"/>
              </a:ext>
            </a:extLst>
          </p:cNvPr>
          <p:cNvPicPr>
            <a:picLocks noChangeAspect="1"/>
          </p:cNvPicPr>
          <p:nvPr/>
        </p:nvPicPr>
        <p:blipFill>
          <a:blip r:embed="rId12"/>
          <a:stretch>
            <a:fillRect/>
          </a:stretch>
        </p:blipFill>
        <p:spPr>
          <a:xfrm>
            <a:off x="2964373" y="5408640"/>
            <a:ext cx="1048624" cy="246132"/>
          </a:xfrm>
          <a:prstGeom prst="rect">
            <a:avLst/>
          </a:prstGeom>
        </p:spPr>
      </p:pic>
      <p:pic>
        <p:nvPicPr>
          <p:cNvPr id="28" name="Picture 27">
            <a:extLst>
              <a:ext uri="{FF2B5EF4-FFF2-40B4-BE49-F238E27FC236}">
                <a16:creationId xmlns:a16="http://schemas.microsoft.com/office/drawing/2014/main" id="{FD0A55EA-D946-93F1-25DE-9CE90995BD50}"/>
              </a:ext>
            </a:extLst>
          </p:cNvPr>
          <p:cNvPicPr>
            <a:picLocks noChangeAspect="1"/>
          </p:cNvPicPr>
          <p:nvPr/>
        </p:nvPicPr>
        <p:blipFill>
          <a:blip r:embed="rId13"/>
          <a:stretch>
            <a:fillRect/>
          </a:stretch>
        </p:blipFill>
        <p:spPr>
          <a:xfrm>
            <a:off x="4517740" y="5318013"/>
            <a:ext cx="1352051" cy="413006"/>
          </a:xfrm>
          <a:prstGeom prst="rect">
            <a:avLst/>
          </a:prstGeom>
        </p:spPr>
      </p:pic>
    </p:spTree>
    <p:extLst>
      <p:ext uri="{BB962C8B-B14F-4D97-AF65-F5344CB8AC3E}">
        <p14:creationId xmlns:p14="http://schemas.microsoft.com/office/powerpoint/2010/main" val="450218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AC3E0-279D-0E55-46B3-5D3A4ACA7233}"/>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AD9E0D5-AAC4-999C-88F1-D96701662ECD}"/>
              </a:ext>
            </a:extLst>
          </p:cNvPr>
          <p:cNvSpPr/>
          <p:nvPr/>
        </p:nvSpPr>
        <p:spPr>
          <a:xfrm>
            <a:off x="44131" y="88136"/>
            <a:ext cx="10786798" cy="510010"/>
          </a:xfrm>
          <a:prstGeom prst="roundRect">
            <a:avLst/>
          </a:prstGeom>
          <a:gradFill flip="none" rotWithShape="1">
            <a:gsLst>
              <a:gs pos="32000">
                <a:srgbClr val="C00C79"/>
              </a:gs>
              <a:gs pos="72000">
                <a:srgbClr val="604B7F"/>
              </a:gs>
              <a:gs pos="100000">
                <a:srgbClr val="008985"/>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686" fontAlgn="auto">
              <a:spcBef>
                <a:spcPts val="0"/>
              </a:spcBef>
              <a:spcAft>
                <a:spcPts val="0"/>
              </a:spcAft>
              <a:defRPr/>
            </a:pPr>
            <a:endParaRPr lang="en-US" sz="2159">
              <a:solidFill>
                <a:prstClr val="white"/>
              </a:solidFill>
              <a:latin typeface="Bosch Office Sans"/>
            </a:endParaRPr>
          </a:p>
        </p:txBody>
      </p:sp>
      <p:sp>
        <p:nvSpPr>
          <p:cNvPr id="5" name="TextBox 4">
            <a:extLst>
              <a:ext uri="{FF2B5EF4-FFF2-40B4-BE49-F238E27FC236}">
                <a16:creationId xmlns:a16="http://schemas.microsoft.com/office/drawing/2014/main" id="{FCE46D64-6B6B-D0E9-032D-3EAA24CF09D6}"/>
              </a:ext>
            </a:extLst>
          </p:cNvPr>
          <p:cNvSpPr txBox="1"/>
          <p:nvPr/>
        </p:nvSpPr>
        <p:spPr>
          <a:xfrm>
            <a:off x="137237" y="159657"/>
            <a:ext cx="10374497" cy="429196"/>
          </a:xfrm>
          <a:prstGeom prst="rect">
            <a:avLst/>
          </a:prstGeom>
          <a:noFill/>
        </p:spPr>
        <p:txBody>
          <a:bodyPr wrap="square" lIns="82272" tIns="41136" rIns="82272" bIns="41136" rtlCol="0" anchor="t">
            <a:spAutoFit/>
          </a:bodyPr>
          <a:lstStyle/>
          <a:p>
            <a:pPr>
              <a:defRPr/>
            </a:pPr>
            <a:r>
              <a:rPr lang="en-US" sz="2249" b="1" dirty="0">
                <a:solidFill>
                  <a:prstClr val="white"/>
                </a:solidFill>
                <a:latin typeface="Bosch Office Sans"/>
              </a:rPr>
              <a:t>Mahindra VoC NLP Flow</a:t>
            </a:r>
            <a:endParaRPr lang="en-US" dirty="0">
              <a:solidFill>
                <a:prstClr val="white"/>
              </a:solidFill>
              <a:ea typeface="Calibri"/>
              <a:cs typeface="Calibri"/>
            </a:endParaRPr>
          </a:p>
        </p:txBody>
      </p:sp>
      <p:sp>
        <p:nvSpPr>
          <p:cNvPr id="7" name="Title 1">
            <a:extLst>
              <a:ext uri="{FF2B5EF4-FFF2-40B4-BE49-F238E27FC236}">
                <a16:creationId xmlns:a16="http://schemas.microsoft.com/office/drawing/2014/main" id="{3779AC1B-DD55-D486-7609-9B2246A9091E}"/>
              </a:ext>
            </a:extLst>
          </p:cNvPr>
          <p:cNvSpPr txBox="1">
            <a:spLocks/>
          </p:cNvSpPr>
          <p:nvPr/>
        </p:nvSpPr>
        <p:spPr>
          <a:xfrm>
            <a:off x="270888" y="726247"/>
            <a:ext cx="9841680" cy="369725"/>
          </a:xfrm>
          <a:prstGeom prst="rect">
            <a:avLst/>
          </a:prstGeom>
        </p:spPr>
        <p:txBody>
          <a:bodyPr vert="horz" lIns="0" tIns="0" rIns="0" bIns="0" rtlCol="0" anchor="ctr" anchorCtr="0">
            <a:noAutofit/>
          </a:bodyPr>
          <a:lstStyle>
            <a:lvl1pPr algn="l" defTabSz="912374" rtl="0" eaLnBrk="1" latinLnBrk="0" hangingPunct="1">
              <a:lnSpc>
                <a:spcPct val="90000"/>
              </a:lnSpc>
              <a:spcBef>
                <a:spcPct val="0"/>
              </a:spcBef>
              <a:buNone/>
              <a:defRPr sz="3991" i="1" kern="1200">
                <a:solidFill>
                  <a:schemeClr val="accent1"/>
                </a:solidFill>
                <a:latin typeface="+mj-lt"/>
                <a:ea typeface="+mj-ea"/>
                <a:cs typeface="+mj-cs"/>
              </a:defRPr>
            </a:lvl1pPr>
          </a:lstStyle>
          <a:p>
            <a:pPr defTabSz="822656">
              <a:defRPr/>
            </a:pPr>
            <a:r>
              <a:rPr lang="en-US" sz="2249" b="1" i="0" dirty="0">
                <a:solidFill>
                  <a:schemeClr val="tx1"/>
                </a:solidFill>
                <a:latin typeface="Bosch Office Sans"/>
              </a:rPr>
              <a:t>VoC System Flow (NLP)</a:t>
            </a:r>
            <a:endParaRPr lang="en-US" sz="1799" i="0" dirty="0">
              <a:solidFill>
                <a:schemeClr val="tx1"/>
              </a:solidFill>
              <a:latin typeface="Bosch Office Sans" pitchFamily="2" charset="0"/>
            </a:endParaRPr>
          </a:p>
        </p:txBody>
      </p:sp>
      <p:sp>
        <p:nvSpPr>
          <p:cNvPr id="3" name="Rectangle 2">
            <a:extLst>
              <a:ext uri="{FF2B5EF4-FFF2-40B4-BE49-F238E27FC236}">
                <a16:creationId xmlns:a16="http://schemas.microsoft.com/office/drawing/2014/main" id="{6CDA93DD-33DA-2D43-A8C8-48E4D6E8607C}"/>
              </a:ext>
            </a:extLst>
          </p:cNvPr>
          <p:cNvSpPr/>
          <p:nvPr/>
        </p:nvSpPr>
        <p:spPr>
          <a:xfrm>
            <a:off x="742061" y="2055813"/>
            <a:ext cx="1105028" cy="3549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80" dirty="0">
                <a:latin typeface="Bosch Office Sans" pitchFamily="2" charset="0"/>
              </a:rPr>
              <a:t>Text Verbatim</a:t>
            </a:r>
          </a:p>
        </p:txBody>
      </p:sp>
      <p:sp>
        <p:nvSpPr>
          <p:cNvPr id="6" name="Rectangle 5">
            <a:extLst>
              <a:ext uri="{FF2B5EF4-FFF2-40B4-BE49-F238E27FC236}">
                <a16:creationId xmlns:a16="http://schemas.microsoft.com/office/drawing/2014/main" id="{9431B3C3-EB0E-5F23-D3C6-705B202BB242}"/>
              </a:ext>
            </a:extLst>
          </p:cNvPr>
          <p:cNvSpPr/>
          <p:nvPr/>
        </p:nvSpPr>
        <p:spPr>
          <a:xfrm>
            <a:off x="742061" y="2637649"/>
            <a:ext cx="1105029" cy="70173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80" dirty="0">
                <a:latin typeface="Bosch Office Sans" pitchFamily="2" charset="0"/>
              </a:rPr>
              <a:t>Voice Verbatim( Whatsapp)</a:t>
            </a:r>
          </a:p>
        </p:txBody>
      </p:sp>
      <p:cxnSp>
        <p:nvCxnSpPr>
          <p:cNvPr id="11" name="Straight Arrow Connector 10">
            <a:extLst>
              <a:ext uri="{FF2B5EF4-FFF2-40B4-BE49-F238E27FC236}">
                <a16:creationId xmlns:a16="http://schemas.microsoft.com/office/drawing/2014/main" id="{8F027878-1101-A8B2-41AB-ED5D9AE5C106}"/>
              </a:ext>
            </a:extLst>
          </p:cNvPr>
          <p:cNvCxnSpPr>
            <a:stCxn id="6" idx="3"/>
          </p:cNvCxnSpPr>
          <p:nvPr/>
        </p:nvCxnSpPr>
        <p:spPr>
          <a:xfrm flipV="1">
            <a:off x="1847089" y="2984482"/>
            <a:ext cx="451691" cy="4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B362527-27C9-3417-98F5-710A2972A2A7}"/>
              </a:ext>
            </a:extLst>
          </p:cNvPr>
          <p:cNvSpPr/>
          <p:nvPr/>
        </p:nvSpPr>
        <p:spPr>
          <a:xfrm>
            <a:off x="2314911" y="2807032"/>
            <a:ext cx="1105028" cy="3549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80" dirty="0">
                <a:latin typeface="Bosch Office Sans" pitchFamily="2" charset="0"/>
              </a:rPr>
              <a:t>Google STT API</a:t>
            </a:r>
          </a:p>
        </p:txBody>
      </p:sp>
      <p:cxnSp>
        <p:nvCxnSpPr>
          <p:cNvPr id="13" name="Straight Arrow Connector 12">
            <a:extLst>
              <a:ext uri="{FF2B5EF4-FFF2-40B4-BE49-F238E27FC236}">
                <a16:creationId xmlns:a16="http://schemas.microsoft.com/office/drawing/2014/main" id="{C8535040-B056-9F37-364E-C7B2F625E7A4}"/>
              </a:ext>
            </a:extLst>
          </p:cNvPr>
          <p:cNvCxnSpPr/>
          <p:nvPr/>
        </p:nvCxnSpPr>
        <p:spPr>
          <a:xfrm flipV="1">
            <a:off x="3436071" y="2984481"/>
            <a:ext cx="451691" cy="4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8AA1F2A-62DF-A879-1CF9-C80124DF5A47}"/>
              </a:ext>
            </a:extLst>
          </p:cNvPr>
          <p:cNvSpPr/>
          <p:nvPr/>
        </p:nvSpPr>
        <p:spPr>
          <a:xfrm>
            <a:off x="3903893" y="2815097"/>
            <a:ext cx="1105028" cy="3549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80" dirty="0">
                <a:latin typeface="Bosch Office Sans" pitchFamily="2" charset="0"/>
              </a:rPr>
              <a:t>Text Verbatim</a:t>
            </a:r>
          </a:p>
        </p:txBody>
      </p:sp>
      <p:sp>
        <p:nvSpPr>
          <p:cNvPr id="26" name="Diamond 25">
            <a:extLst>
              <a:ext uri="{FF2B5EF4-FFF2-40B4-BE49-F238E27FC236}">
                <a16:creationId xmlns:a16="http://schemas.microsoft.com/office/drawing/2014/main" id="{EEDC0E89-A047-1544-8C34-B642E7925F9D}"/>
              </a:ext>
            </a:extLst>
          </p:cNvPr>
          <p:cNvSpPr/>
          <p:nvPr/>
        </p:nvSpPr>
        <p:spPr>
          <a:xfrm>
            <a:off x="4073278" y="1934826"/>
            <a:ext cx="774327" cy="621072"/>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45" dirty="0">
                <a:latin typeface="Bosch Office Sans" pitchFamily="2" charset="0"/>
              </a:rPr>
              <a:t>Is Eng </a:t>
            </a:r>
          </a:p>
        </p:txBody>
      </p:sp>
      <p:cxnSp>
        <p:nvCxnSpPr>
          <p:cNvPr id="27" name="Straight Arrow Connector 26">
            <a:extLst>
              <a:ext uri="{FF2B5EF4-FFF2-40B4-BE49-F238E27FC236}">
                <a16:creationId xmlns:a16="http://schemas.microsoft.com/office/drawing/2014/main" id="{B42511F3-10A7-0F86-8225-BBC52DAA6215}"/>
              </a:ext>
            </a:extLst>
          </p:cNvPr>
          <p:cNvCxnSpPr/>
          <p:nvPr/>
        </p:nvCxnSpPr>
        <p:spPr>
          <a:xfrm flipV="1">
            <a:off x="4840651" y="2237296"/>
            <a:ext cx="451691" cy="4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7A77ABF-A861-CB43-AF6E-8EEF7E4A7925}"/>
              </a:ext>
            </a:extLst>
          </p:cNvPr>
          <p:cNvCxnSpPr>
            <a:cxnSpLocks/>
          </p:cNvCxnSpPr>
          <p:nvPr/>
        </p:nvCxnSpPr>
        <p:spPr>
          <a:xfrm flipV="1">
            <a:off x="4464473" y="2555898"/>
            <a:ext cx="4034" cy="259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81E1526-4A43-16E3-8BC0-F6A320B30656}"/>
              </a:ext>
            </a:extLst>
          </p:cNvPr>
          <p:cNvCxnSpPr>
            <a:cxnSpLocks/>
          </p:cNvCxnSpPr>
          <p:nvPr/>
        </p:nvCxnSpPr>
        <p:spPr>
          <a:xfrm flipV="1">
            <a:off x="4460439" y="1675627"/>
            <a:ext cx="4034" cy="259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CC58D33-1236-DE69-76F8-F889F143BF12}"/>
              </a:ext>
            </a:extLst>
          </p:cNvPr>
          <p:cNvSpPr txBox="1"/>
          <p:nvPr/>
        </p:nvSpPr>
        <p:spPr>
          <a:xfrm>
            <a:off x="4847605" y="2008510"/>
            <a:ext cx="444737" cy="237757"/>
          </a:xfrm>
          <a:prstGeom prst="rect">
            <a:avLst/>
          </a:prstGeom>
          <a:noFill/>
        </p:spPr>
        <p:txBody>
          <a:bodyPr wrap="square" rtlCol="0">
            <a:spAutoFit/>
          </a:bodyPr>
          <a:lstStyle/>
          <a:p>
            <a:r>
              <a:rPr lang="en-US" sz="945" dirty="0">
                <a:latin typeface="Bosch Office Sans" pitchFamily="2" charset="0"/>
              </a:rPr>
              <a:t>yes</a:t>
            </a:r>
            <a:endParaRPr lang="en-US" dirty="0">
              <a:latin typeface="Bosch Office Sans" pitchFamily="2" charset="0"/>
            </a:endParaRPr>
          </a:p>
        </p:txBody>
      </p:sp>
      <p:sp>
        <p:nvSpPr>
          <p:cNvPr id="33" name="TextBox 32">
            <a:extLst>
              <a:ext uri="{FF2B5EF4-FFF2-40B4-BE49-F238E27FC236}">
                <a16:creationId xmlns:a16="http://schemas.microsoft.com/office/drawing/2014/main" id="{B945DF7F-A565-D510-17E7-B1AB8987FA61}"/>
              </a:ext>
            </a:extLst>
          </p:cNvPr>
          <p:cNvSpPr txBox="1"/>
          <p:nvPr/>
        </p:nvSpPr>
        <p:spPr>
          <a:xfrm>
            <a:off x="4462456" y="1731656"/>
            <a:ext cx="444737" cy="237757"/>
          </a:xfrm>
          <a:prstGeom prst="rect">
            <a:avLst/>
          </a:prstGeom>
          <a:noFill/>
        </p:spPr>
        <p:txBody>
          <a:bodyPr wrap="square" rtlCol="0">
            <a:spAutoFit/>
          </a:bodyPr>
          <a:lstStyle/>
          <a:p>
            <a:r>
              <a:rPr lang="en-US" sz="945" dirty="0">
                <a:latin typeface="Bosch Office Sans" pitchFamily="2" charset="0"/>
              </a:rPr>
              <a:t>no</a:t>
            </a:r>
            <a:endParaRPr lang="en-US" dirty="0">
              <a:latin typeface="Bosch Office Sans" pitchFamily="2" charset="0"/>
            </a:endParaRPr>
          </a:p>
        </p:txBody>
      </p:sp>
      <p:sp>
        <p:nvSpPr>
          <p:cNvPr id="35" name="Rectangle 34">
            <a:extLst>
              <a:ext uri="{FF2B5EF4-FFF2-40B4-BE49-F238E27FC236}">
                <a16:creationId xmlns:a16="http://schemas.microsoft.com/office/drawing/2014/main" id="{215A84C4-9BFA-1ED0-D9A9-99604A3DAD8D}"/>
              </a:ext>
            </a:extLst>
          </p:cNvPr>
          <p:cNvSpPr/>
          <p:nvPr/>
        </p:nvSpPr>
        <p:spPr>
          <a:xfrm>
            <a:off x="3961468" y="1290098"/>
            <a:ext cx="1105028" cy="3549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80" dirty="0">
                <a:latin typeface="Bosch Office Sans" pitchFamily="2" charset="0"/>
              </a:rPr>
              <a:t>Google NMT API</a:t>
            </a:r>
          </a:p>
        </p:txBody>
      </p:sp>
      <p:sp>
        <p:nvSpPr>
          <p:cNvPr id="36" name="Rectangle 35">
            <a:extLst>
              <a:ext uri="{FF2B5EF4-FFF2-40B4-BE49-F238E27FC236}">
                <a16:creationId xmlns:a16="http://schemas.microsoft.com/office/drawing/2014/main" id="{D50936D0-2FBD-36AE-CB05-F78470ABCE21}"/>
              </a:ext>
            </a:extLst>
          </p:cNvPr>
          <p:cNvSpPr/>
          <p:nvPr/>
        </p:nvSpPr>
        <p:spPr>
          <a:xfrm>
            <a:off x="5299295" y="2067912"/>
            <a:ext cx="1105028" cy="3549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80" dirty="0">
                <a:latin typeface="Bosch Office Sans" pitchFamily="2" charset="0"/>
              </a:rPr>
              <a:t>English Text Verbatim</a:t>
            </a:r>
          </a:p>
        </p:txBody>
      </p:sp>
      <p:cxnSp>
        <p:nvCxnSpPr>
          <p:cNvPr id="38" name="Connector: Elbow 37">
            <a:extLst>
              <a:ext uri="{FF2B5EF4-FFF2-40B4-BE49-F238E27FC236}">
                <a16:creationId xmlns:a16="http://schemas.microsoft.com/office/drawing/2014/main" id="{296BB89A-4EE7-D1A2-32C5-FC5AFA24F233}"/>
              </a:ext>
            </a:extLst>
          </p:cNvPr>
          <p:cNvCxnSpPr>
            <a:stCxn id="35" idx="3"/>
            <a:endCxn id="36" idx="0"/>
          </p:cNvCxnSpPr>
          <p:nvPr/>
        </p:nvCxnSpPr>
        <p:spPr>
          <a:xfrm>
            <a:off x="5066497" y="1467548"/>
            <a:ext cx="785313" cy="6003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A565AC4-1C53-28D8-D92E-8B1494D30366}"/>
              </a:ext>
            </a:extLst>
          </p:cNvPr>
          <p:cNvCxnSpPr>
            <a:cxnSpLocks/>
          </p:cNvCxnSpPr>
          <p:nvPr/>
        </p:nvCxnSpPr>
        <p:spPr>
          <a:xfrm flipV="1">
            <a:off x="6404324" y="2236968"/>
            <a:ext cx="377985" cy="12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B7EFE19-FA33-1921-5939-D815D67446D8}"/>
              </a:ext>
            </a:extLst>
          </p:cNvPr>
          <p:cNvSpPr/>
          <p:nvPr/>
        </p:nvSpPr>
        <p:spPr>
          <a:xfrm>
            <a:off x="6782308" y="2001204"/>
            <a:ext cx="1105028" cy="47152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80" dirty="0">
                <a:latin typeface="Bosch Office Sans" pitchFamily="2" charset="0"/>
              </a:rPr>
              <a:t>Verbatim Group Classification</a:t>
            </a:r>
          </a:p>
        </p:txBody>
      </p:sp>
      <p:sp>
        <p:nvSpPr>
          <p:cNvPr id="42" name="Rectangle 41">
            <a:extLst>
              <a:ext uri="{FF2B5EF4-FFF2-40B4-BE49-F238E27FC236}">
                <a16:creationId xmlns:a16="http://schemas.microsoft.com/office/drawing/2014/main" id="{8D2C6AE6-91D6-F825-2676-3FF45A92D99C}"/>
              </a:ext>
            </a:extLst>
          </p:cNvPr>
          <p:cNvSpPr/>
          <p:nvPr/>
        </p:nvSpPr>
        <p:spPr>
          <a:xfrm>
            <a:off x="8265321" y="1993684"/>
            <a:ext cx="1105028" cy="47152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80" dirty="0">
                <a:latin typeface="Bosch Office Sans" pitchFamily="2" charset="0"/>
              </a:rPr>
              <a:t>Verbatim Code Mapping</a:t>
            </a:r>
          </a:p>
        </p:txBody>
      </p:sp>
      <p:cxnSp>
        <p:nvCxnSpPr>
          <p:cNvPr id="43" name="Straight Arrow Connector 42">
            <a:extLst>
              <a:ext uri="{FF2B5EF4-FFF2-40B4-BE49-F238E27FC236}">
                <a16:creationId xmlns:a16="http://schemas.microsoft.com/office/drawing/2014/main" id="{AF62D549-DC97-0686-4A71-AB773E013C31}"/>
              </a:ext>
            </a:extLst>
          </p:cNvPr>
          <p:cNvCxnSpPr>
            <a:cxnSpLocks/>
          </p:cNvCxnSpPr>
          <p:nvPr/>
        </p:nvCxnSpPr>
        <p:spPr>
          <a:xfrm flipV="1">
            <a:off x="7887337" y="2229448"/>
            <a:ext cx="377985" cy="12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13E50DF-8127-0C9F-354D-3F9E512590A0}"/>
              </a:ext>
            </a:extLst>
          </p:cNvPr>
          <p:cNvCxnSpPr>
            <a:cxnSpLocks/>
            <a:endCxn id="48" idx="0"/>
          </p:cNvCxnSpPr>
          <p:nvPr/>
        </p:nvCxnSpPr>
        <p:spPr>
          <a:xfrm>
            <a:off x="8817835" y="2465211"/>
            <a:ext cx="0" cy="575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4C761B1-DFB0-2745-C9C1-6C5B20C69F84}"/>
              </a:ext>
            </a:extLst>
          </p:cNvPr>
          <p:cNvCxnSpPr>
            <a:cxnSpLocks/>
          </p:cNvCxnSpPr>
          <p:nvPr/>
        </p:nvCxnSpPr>
        <p:spPr>
          <a:xfrm>
            <a:off x="1863221" y="2233481"/>
            <a:ext cx="2210057" cy="11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6ACCD149-718D-251D-5C2F-8812B175C13C}"/>
              </a:ext>
            </a:extLst>
          </p:cNvPr>
          <p:cNvSpPr/>
          <p:nvPr/>
        </p:nvSpPr>
        <p:spPr>
          <a:xfrm>
            <a:off x="8265321" y="3041049"/>
            <a:ext cx="1105028" cy="47152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80" dirty="0">
                <a:latin typeface="Bosch Office Sans" pitchFamily="2" charset="0"/>
              </a:rPr>
              <a:t>Dynamic Conditional Questions</a:t>
            </a:r>
          </a:p>
        </p:txBody>
      </p:sp>
      <p:cxnSp>
        <p:nvCxnSpPr>
          <p:cNvPr id="49" name="Straight Arrow Connector 48">
            <a:extLst>
              <a:ext uri="{FF2B5EF4-FFF2-40B4-BE49-F238E27FC236}">
                <a16:creationId xmlns:a16="http://schemas.microsoft.com/office/drawing/2014/main" id="{3AF3F713-5790-AFB8-2ED6-BCD8E06AA3BA}"/>
              </a:ext>
            </a:extLst>
          </p:cNvPr>
          <p:cNvCxnSpPr>
            <a:cxnSpLocks/>
            <a:stCxn id="48" idx="2"/>
            <a:endCxn id="50" idx="0"/>
          </p:cNvCxnSpPr>
          <p:nvPr/>
        </p:nvCxnSpPr>
        <p:spPr>
          <a:xfrm>
            <a:off x="8817836" y="3512576"/>
            <a:ext cx="9873" cy="566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3FEB5D6-B2A7-3BED-504A-2A3135253395}"/>
              </a:ext>
            </a:extLst>
          </p:cNvPr>
          <p:cNvSpPr/>
          <p:nvPr/>
        </p:nvSpPr>
        <p:spPr>
          <a:xfrm>
            <a:off x="8275194" y="4078787"/>
            <a:ext cx="1105028" cy="47152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80" dirty="0">
                <a:latin typeface="Bosch Office Sans" pitchFamily="2" charset="0"/>
              </a:rPr>
              <a:t>User Response</a:t>
            </a:r>
          </a:p>
        </p:txBody>
      </p:sp>
      <p:cxnSp>
        <p:nvCxnSpPr>
          <p:cNvPr id="51" name="Straight Arrow Connector 50">
            <a:extLst>
              <a:ext uri="{FF2B5EF4-FFF2-40B4-BE49-F238E27FC236}">
                <a16:creationId xmlns:a16="http://schemas.microsoft.com/office/drawing/2014/main" id="{9A6C736F-A36A-7419-021D-F1A7776A15D1}"/>
              </a:ext>
            </a:extLst>
          </p:cNvPr>
          <p:cNvCxnSpPr>
            <a:cxnSpLocks/>
          </p:cNvCxnSpPr>
          <p:nvPr/>
        </p:nvCxnSpPr>
        <p:spPr>
          <a:xfrm>
            <a:off x="8817835" y="4548899"/>
            <a:ext cx="0" cy="334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094F5A1C-F245-1386-C0CE-E9FB86505346}"/>
              </a:ext>
            </a:extLst>
          </p:cNvPr>
          <p:cNvSpPr/>
          <p:nvPr/>
        </p:nvSpPr>
        <p:spPr>
          <a:xfrm>
            <a:off x="8265321" y="4903800"/>
            <a:ext cx="1105028" cy="47152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80" dirty="0">
                <a:latin typeface="Bosch Office Sans" pitchFamily="2" charset="0"/>
              </a:rPr>
              <a:t>Summary</a:t>
            </a:r>
          </a:p>
        </p:txBody>
      </p:sp>
      <p:cxnSp>
        <p:nvCxnSpPr>
          <p:cNvPr id="54" name="Straight Arrow Connector 53">
            <a:extLst>
              <a:ext uri="{FF2B5EF4-FFF2-40B4-BE49-F238E27FC236}">
                <a16:creationId xmlns:a16="http://schemas.microsoft.com/office/drawing/2014/main" id="{F765ECB7-8D6F-AFE9-C113-F0AD4EF8BF9F}"/>
              </a:ext>
            </a:extLst>
          </p:cNvPr>
          <p:cNvCxnSpPr>
            <a:cxnSpLocks/>
          </p:cNvCxnSpPr>
          <p:nvPr/>
        </p:nvCxnSpPr>
        <p:spPr>
          <a:xfrm flipH="1">
            <a:off x="7887337" y="5117219"/>
            <a:ext cx="377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Diamond 57">
            <a:extLst>
              <a:ext uri="{FF2B5EF4-FFF2-40B4-BE49-F238E27FC236}">
                <a16:creationId xmlns:a16="http://schemas.microsoft.com/office/drawing/2014/main" id="{EA6E7827-96E9-69A4-7FA3-0537CA955B29}"/>
              </a:ext>
            </a:extLst>
          </p:cNvPr>
          <p:cNvSpPr/>
          <p:nvPr/>
        </p:nvSpPr>
        <p:spPr>
          <a:xfrm>
            <a:off x="6460786" y="4696265"/>
            <a:ext cx="1426550" cy="841909"/>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45" dirty="0">
                <a:latin typeface="Bosch Office Sans" pitchFamily="2" charset="0"/>
              </a:rPr>
              <a:t>Update </a:t>
            </a:r>
          </a:p>
          <a:p>
            <a:pPr algn="ctr"/>
            <a:r>
              <a:rPr lang="en-US" sz="945" dirty="0">
                <a:latin typeface="Bosch Office Sans" pitchFamily="2" charset="0"/>
              </a:rPr>
              <a:t>Summary</a:t>
            </a:r>
          </a:p>
        </p:txBody>
      </p:sp>
      <p:sp>
        <p:nvSpPr>
          <p:cNvPr id="63" name="TextBox 62">
            <a:extLst>
              <a:ext uri="{FF2B5EF4-FFF2-40B4-BE49-F238E27FC236}">
                <a16:creationId xmlns:a16="http://schemas.microsoft.com/office/drawing/2014/main" id="{067977B1-88B6-8340-A45A-DFD20809FE9F}"/>
              </a:ext>
            </a:extLst>
          </p:cNvPr>
          <p:cNvSpPr txBox="1"/>
          <p:nvPr/>
        </p:nvSpPr>
        <p:spPr>
          <a:xfrm>
            <a:off x="6890086" y="4483454"/>
            <a:ext cx="444737" cy="237757"/>
          </a:xfrm>
          <a:prstGeom prst="rect">
            <a:avLst/>
          </a:prstGeom>
          <a:noFill/>
        </p:spPr>
        <p:txBody>
          <a:bodyPr wrap="square" rtlCol="0">
            <a:spAutoFit/>
          </a:bodyPr>
          <a:lstStyle/>
          <a:p>
            <a:r>
              <a:rPr lang="en-US" sz="945" dirty="0">
                <a:latin typeface="Bosch Office Sans" pitchFamily="2" charset="0"/>
              </a:rPr>
              <a:t>yes</a:t>
            </a:r>
            <a:endParaRPr lang="en-US" dirty="0">
              <a:latin typeface="Bosch Office Sans" pitchFamily="2" charset="0"/>
            </a:endParaRPr>
          </a:p>
        </p:txBody>
      </p:sp>
      <p:cxnSp>
        <p:nvCxnSpPr>
          <p:cNvPr id="67" name="Connector: Elbow 66">
            <a:extLst>
              <a:ext uri="{FF2B5EF4-FFF2-40B4-BE49-F238E27FC236}">
                <a16:creationId xmlns:a16="http://schemas.microsoft.com/office/drawing/2014/main" id="{A779A3A0-9265-BF6C-BFAE-81B00C35A516}"/>
              </a:ext>
            </a:extLst>
          </p:cNvPr>
          <p:cNvCxnSpPr>
            <a:stCxn id="58" idx="0"/>
            <a:endCxn id="50" idx="1"/>
          </p:cNvCxnSpPr>
          <p:nvPr/>
        </p:nvCxnSpPr>
        <p:spPr>
          <a:xfrm rot="5400000" flipH="1" flipV="1">
            <a:off x="7533770" y="3954842"/>
            <a:ext cx="381715" cy="11011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CD980E07-ABFE-DC40-1504-923B0CE69286}"/>
              </a:ext>
            </a:extLst>
          </p:cNvPr>
          <p:cNvSpPr txBox="1"/>
          <p:nvPr/>
        </p:nvSpPr>
        <p:spPr>
          <a:xfrm>
            <a:off x="7360271" y="3937962"/>
            <a:ext cx="905050" cy="383182"/>
          </a:xfrm>
          <a:prstGeom prst="rect">
            <a:avLst/>
          </a:prstGeom>
          <a:noFill/>
        </p:spPr>
        <p:txBody>
          <a:bodyPr wrap="square" rtlCol="0">
            <a:spAutoFit/>
          </a:bodyPr>
          <a:lstStyle/>
          <a:p>
            <a:r>
              <a:rPr lang="en-US" sz="945" dirty="0">
                <a:latin typeface="Bosch Office Sans" pitchFamily="2" charset="0"/>
              </a:rPr>
              <a:t>Update Response</a:t>
            </a:r>
            <a:endParaRPr lang="en-US" dirty="0">
              <a:latin typeface="Bosch Office Sans" pitchFamily="2" charset="0"/>
            </a:endParaRPr>
          </a:p>
        </p:txBody>
      </p:sp>
      <p:sp>
        <p:nvSpPr>
          <p:cNvPr id="101" name="TextBox 100">
            <a:extLst>
              <a:ext uri="{FF2B5EF4-FFF2-40B4-BE49-F238E27FC236}">
                <a16:creationId xmlns:a16="http://schemas.microsoft.com/office/drawing/2014/main" id="{017CDBE6-DBBE-F095-10BB-EA5CC222C62C}"/>
              </a:ext>
            </a:extLst>
          </p:cNvPr>
          <p:cNvSpPr txBox="1"/>
          <p:nvPr/>
        </p:nvSpPr>
        <p:spPr>
          <a:xfrm>
            <a:off x="3584315" y="5625917"/>
            <a:ext cx="4140313" cy="286232"/>
          </a:xfrm>
          <a:prstGeom prst="rect">
            <a:avLst/>
          </a:prstGeom>
          <a:noFill/>
        </p:spPr>
        <p:txBody>
          <a:bodyPr wrap="square" rtlCol="0">
            <a:spAutoFit/>
          </a:bodyPr>
          <a:lstStyle/>
          <a:p>
            <a:r>
              <a:rPr lang="en-US" sz="1260" b="1" dirty="0">
                <a:latin typeface="Bosch Office Sans" pitchFamily="2" charset="0"/>
              </a:rPr>
              <a:t>VoC Flow (User Verbatim to Labor/Part Mapping)</a:t>
            </a:r>
          </a:p>
        </p:txBody>
      </p:sp>
      <p:cxnSp>
        <p:nvCxnSpPr>
          <p:cNvPr id="102" name="Straight Arrow Connector 101">
            <a:extLst>
              <a:ext uri="{FF2B5EF4-FFF2-40B4-BE49-F238E27FC236}">
                <a16:creationId xmlns:a16="http://schemas.microsoft.com/office/drawing/2014/main" id="{BA28CB6E-13A2-D956-C147-A40EAAEBEF6B}"/>
              </a:ext>
            </a:extLst>
          </p:cNvPr>
          <p:cNvCxnSpPr>
            <a:cxnSpLocks/>
          </p:cNvCxnSpPr>
          <p:nvPr/>
        </p:nvCxnSpPr>
        <p:spPr>
          <a:xfrm>
            <a:off x="5851809" y="2422812"/>
            <a:ext cx="0" cy="34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C85BB4D6-D609-B0C2-8FFD-B2B8ECF985F4}"/>
              </a:ext>
            </a:extLst>
          </p:cNvPr>
          <p:cNvSpPr/>
          <p:nvPr/>
        </p:nvSpPr>
        <p:spPr>
          <a:xfrm>
            <a:off x="5355759" y="2775076"/>
            <a:ext cx="1105028" cy="47152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80" dirty="0">
                <a:latin typeface="Bosch Office Sans" pitchFamily="2" charset="0"/>
              </a:rPr>
              <a:t>User Safety Group Classification</a:t>
            </a:r>
          </a:p>
        </p:txBody>
      </p:sp>
      <p:sp>
        <p:nvSpPr>
          <p:cNvPr id="9" name="Rectangle 8">
            <a:extLst>
              <a:ext uri="{FF2B5EF4-FFF2-40B4-BE49-F238E27FC236}">
                <a16:creationId xmlns:a16="http://schemas.microsoft.com/office/drawing/2014/main" id="{40841E96-7E0C-7BB5-B455-B61E1272B2A8}"/>
              </a:ext>
            </a:extLst>
          </p:cNvPr>
          <p:cNvSpPr/>
          <p:nvPr/>
        </p:nvSpPr>
        <p:spPr>
          <a:xfrm>
            <a:off x="1762398" y="4266585"/>
            <a:ext cx="1105028" cy="3549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80">
                <a:latin typeface="Bosch Office Sans" pitchFamily="2" charset="0"/>
              </a:rPr>
              <a:t>Labor code, </a:t>
            </a:r>
            <a:r>
              <a:rPr lang="en-US" sz="1080" dirty="0">
                <a:latin typeface="Bosch Office Sans" pitchFamily="2" charset="0"/>
              </a:rPr>
              <a:t>Description</a:t>
            </a:r>
          </a:p>
        </p:txBody>
      </p:sp>
      <p:cxnSp>
        <p:nvCxnSpPr>
          <p:cNvPr id="15" name="Connector: Elbow 14">
            <a:extLst>
              <a:ext uri="{FF2B5EF4-FFF2-40B4-BE49-F238E27FC236}">
                <a16:creationId xmlns:a16="http://schemas.microsoft.com/office/drawing/2014/main" id="{5E8BF979-9BE0-E930-38D4-CBEEBECBF465}"/>
              </a:ext>
            </a:extLst>
          </p:cNvPr>
          <p:cNvCxnSpPr>
            <a:cxnSpLocks/>
            <a:stCxn id="41" idx="2"/>
            <a:endCxn id="21" idx="3"/>
          </p:cNvCxnSpPr>
          <p:nvPr/>
        </p:nvCxnSpPr>
        <p:spPr>
          <a:xfrm rot="5400000">
            <a:off x="6300856" y="2761714"/>
            <a:ext cx="1322951" cy="74498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B2D1259-8954-960D-5EAD-28F53B9D63E5}"/>
              </a:ext>
            </a:extLst>
          </p:cNvPr>
          <p:cNvSpPr/>
          <p:nvPr/>
        </p:nvSpPr>
        <p:spPr>
          <a:xfrm>
            <a:off x="3335248" y="4273751"/>
            <a:ext cx="1105028" cy="3549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80" dirty="0">
                <a:latin typeface="Bosch Office Sans" pitchFamily="2" charset="0"/>
              </a:rPr>
              <a:t>Part number, Description</a:t>
            </a:r>
          </a:p>
        </p:txBody>
      </p:sp>
      <p:cxnSp>
        <p:nvCxnSpPr>
          <p:cNvPr id="22" name="Straight Arrow Connector 21">
            <a:extLst>
              <a:ext uri="{FF2B5EF4-FFF2-40B4-BE49-F238E27FC236}">
                <a16:creationId xmlns:a16="http://schemas.microsoft.com/office/drawing/2014/main" id="{617BEEE3-CF50-B63C-0860-3D92662EC2AB}"/>
              </a:ext>
            </a:extLst>
          </p:cNvPr>
          <p:cNvCxnSpPr>
            <a:stCxn id="9" idx="2"/>
          </p:cNvCxnSpPr>
          <p:nvPr/>
        </p:nvCxnSpPr>
        <p:spPr>
          <a:xfrm>
            <a:off x="2314912" y="4621485"/>
            <a:ext cx="0" cy="308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A75675B-6854-C00A-6866-375B3A56D61D}"/>
              </a:ext>
            </a:extLst>
          </p:cNvPr>
          <p:cNvCxnSpPr/>
          <p:nvPr/>
        </p:nvCxnSpPr>
        <p:spPr>
          <a:xfrm>
            <a:off x="3799037" y="4628650"/>
            <a:ext cx="0" cy="308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98EAA5E-14BF-827F-2FDC-13C3CD10B4EB}"/>
              </a:ext>
            </a:extLst>
          </p:cNvPr>
          <p:cNvCxnSpPr>
            <a:cxnSpLocks/>
          </p:cNvCxnSpPr>
          <p:nvPr/>
        </p:nvCxnSpPr>
        <p:spPr>
          <a:xfrm>
            <a:off x="3799037" y="3789149"/>
            <a:ext cx="0" cy="484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2786DF9-3442-28B2-DA9D-ED9C6B6F1FE9}"/>
              </a:ext>
            </a:extLst>
          </p:cNvPr>
          <p:cNvSpPr/>
          <p:nvPr/>
        </p:nvSpPr>
        <p:spPr>
          <a:xfrm>
            <a:off x="1800920" y="4935889"/>
            <a:ext cx="1105028" cy="3549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80" dirty="0">
                <a:latin typeface="Bosch Office Sans" pitchFamily="2" charset="0"/>
              </a:rPr>
              <a:t>Probability Score</a:t>
            </a:r>
          </a:p>
        </p:txBody>
      </p:sp>
      <p:sp>
        <p:nvSpPr>
          <p:cNvPr id="30" name="Rectangle 29">
            <a:extLst>
              <a:ext uri="{FF2B5EF4-FFF2-40B4-BE49-F238E27FC236}">
                <a16:creationId xmlns:a16="http://schemas.microsoft.com/office/drawing/2014/main" id="{366DFBB2-953F-C863-4903-7E23AD6F77EE}"/>
              </a:ext>
            </a:extLst>
          </p:cNvPr>
          <p:cNvSpPr/>
          <p:nvPr/>
        </p:nvSpPr>
        <p:spPr>
          <a:xfrm>
            <a:off x="3335248" y="4962502"/>
            <a:ext cx="1105028" cy="3549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80" dirty="0">
                <a:latin typeface="Bosch Office Sans" pitchFamily="2" charset="0"/>
              </a:rPr>
              <a:t>Probability Score</a:t>
            </a:r>
          </a:p>
        </p:txBody>
      </p:sp>
      <p:sp>
        <p:nvSpPr>
          <p:cNvPr id="21" name="Rectangle: Rounded Corners 20">
            <a:extLst>
              <a:ext uri="{FF2B5EF4-FFF2-40B4-BE49-F238E27FC236}">
                <a16:creationId xmlns:a16="http://schemas.microsoft.com/office/drawing/2014/main" id="{9EF6FFF9-27BD-8D71-018C-F1172AA1A667}"/>
              </a:ext>
            </a:extLst>
          </p:cNvPr>
          <p:cNvSpPr/>
          <p:nvPr/>
        </p:nvSpPr>
        <p:spPr>
          <a:xfrm>
            <a:off x="5292342" y="3512576"/>
            <a:ext cx="1297498" cy="56621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80" dirty="0"/>
              <a:t>Payload:</a:t>
            </a:r>
          </a:p>
          <a:p>
            <a:pPr algn="ctr"/>
            <a:r>
              <a:rPr lang="en-US" sz="1080" dirty="0"/>
              <a:t>Verbatim group, Summary</a:t>
            </a:r>
          </a:p>
        </p:txBody>
      </p:sp>
      <p:cxnSp>
        <p:nvCxnSpPr>
          <p:cNvPr id="34" name="Connector: Elbow 33">
            <a:extLst>
              <a:ext uri="{FF2B5EF4-FFF2-40B4-BE49-F238E27FC236}">
                <a16:creationId xmlns:a16="http://schemas.microsoft.com/office/drawing/2014/main" id="{8B807F2F-D6B7-9958-AD99-A71F15C6AA39}"/>
              </a:ext>
            </a:extLst>
          </p:cNvPr>
          <p:cNvCxnSpPr>
            <a:cxnSpLocks/>
            <a:stCxn id="58" idx="1"/>
            <a:endCxn id="21" idx="2"/>
          </p:cNvCxnSpPr>
          <p:nvPr/>
        </p:nvCxnSpPr>
        <p:spPr>
          <a:xfrm rot="10800000">
            <a:off x="5941092" y="4078787"/>
            <a:ext cx="519696" cy="10384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C4F0C385-5099-601C-9DC0-881D6C4CF85E}"/>
              </a:ext>
            </a:extLst>
          </p:cNvPr>
          <p:cNvCxnSpPr>
            <a:cxnSpLocks/>
            <a:stCxn id="21" idx="1"/>
            <a:endCxn id="9" idx="0"/>
          </p:cNvCxnSpPr>
          <p:nvPr/>
        </p:nvCxnSpPr>
        <p:spPr>
          <a:xfrm rot="10800000" flipV="1">
            <a:off x="2314913" y="3795681"/>
            <a:ext cx="2977430" cy="4709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92FDF98-5754-292E-87C8-1A3F0733BAF6}"/>
              </a:ext>
            </a:extLst>
          </p:cNvPr>
          <p:cNvSpPr txBox="1"/>
          <p:nvPr/>
        </p:nvSpPr>
        <p:spPr>
          <a:xfrm>
            <a:off x="6136410" y="4890915"/>
            <a:ext cx="390639" cy="258532"/>
          </a:xfrm>
          <a:prstGeom prst="rect">
            <a:avLst/>
          </a:prstGeom>
          <a:noFill/>
        </p:spPr>
        <p:txBody>
          <a:bodyPr wrap="square" rtlCol="0">
            <a:spAutoFit/>
          </a:bodyPr>
          <a:lstStyle/>
          <a:p>
            <a:r>
              <a:rPr lang="en-US" sz="1080" dirty="0"/>
              <a:t>no</a:t>
            </a:r>
          </a:p>
        </p:txBody>
      </p:sp>
      <p:sp>
        <p:nvSpPr>
          <p:cNvPr id="2" name="Oval 1">
            <a:extLst>
              <a:ext uri="{FF2B5EF4-FFF2-40B4-BE49-F238E27FC236}">
                <a16:creationId xmlns:a16="http://schemas.microsoft.com/office/drawing/2014/main" id="{7159A43E-0FE5-9EA7-F50D-2F1A5F479C36}"/>
              </a:ext>
            </a:extLst>
          </p:cNvPr>
          <p:cNvSpPr/>
          <p:nvPr/>
        </p:nvSpPr>
        <p:spPr>
          <a:xfrm>
            <a:off x="44131" y="2645477"/>
            <a:ext cx="495668" cy="3390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 dirty="0"/>
              <a:t>Start</a:t>
            </a:r>
            <a:endParaRPr lang="en-US" sz="450" dirty="0"/>
          </a:p>
        </p:txBody>
      </p:sp>
      <p:sp>
        <p:nvSpPr>
          <p:cNvPr id="8" name="Oval 7">
            <a:extLst>
              <a:ext uri="{FF2B5EF4-FFF2-40B4-BE49-F238E27FC236}">
                <a16:creationId xmlns:a16="http://schemas.microsoft.com/office/drawing/2014/main" id="{8B8FE586-05DD-AED7-A559-5DC15936C55B}"/>
              </a:ext>
            </a:extLst>
          </p:cNvPr>
          <p:cNvSpPr/>
          <p:nvPr/>
        </p:nvSpPr>
        <p:spPr>
          <a:xfrm>
            <a:off x="2905948" y="5505950"/>
            <a:ext cx="486056" cy="3390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10" dirty="0"/>
              <a:t>END</a:t>
            </a:r>
          </a:p>
        </p:txBody>
      </p:sp>
      <p:cxnSp>
        <p:nvCxnSpPr>
          <p:cNvPr id="10" name="Straight Arrow Connector 9">
            <a:extLst>
              <a:ext uri="{FF2B5EF4-FFF2-40B4-BE49-F238E27FC236}">
                <a16:creationId xmlns:a16="http://schemas.microsoft.com/office/drawing/2014/main" id="{F37478C7-1E8C-E015-8FDF-D210A82AD362}"/>
              </a:ext>
            </a:extLst>
          </p:cNvPr>
          <p:cNvCxnSpPr>
            <a:cxnSpLocks/>
          </p:cNvCxnSpPr>
          <p:nvPr/>
        </p:nvCxnSpPr>
        <p:spPr>
          <a:xfrm flipV="1">
            <a:off x="413582" y="2454154"/>
            <a:ext cx="328479" cy="182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9C8DCA9-A307-5BD7-1F55-B33E88848FD3}"/>
              </a:ext>
            </a:extLst>
          </p:cNvPr>
          <p:cNvCxnSpPr>
            <a:cxnSpLocks/>
          </p:cNvCxnSpPr>
          <p:nvPr/>
        </p:nvCxnSpPr>
        <p:spPr>
          <a:xfrm flipV="1">
            <a:off x="509402" y="2814980"/>
            <a:ext cx="232658" cy="6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ED4D77E-B0F9-9D1D-2DCD-564FF949ED40}"/>
              </a:ext>
            </a:extLst>
          </p:cNvPr>
          <p:cNvCxnSpPr>
            <a:cxnSpLocks/>
          </p:cNvCxnSpPr>
          <p:nvPr/>
        </p:nvCxnSpPr>
        <p:spPr>
          <a:xfrm>
            <a:off x="2756100" y="5317402"/>
            <a:ext cx="212150" cy="251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26F3370-58C2-9330-DE66-F7E8E174FDBE}"/>
              </a:ext>
            </a:extLst>
          </p:cNvPr>
          <p:cNvCxnSpPr>
            <a:cxnSpLocks/>
            <a:endCxn id="8" idx="7"/>
          </p:cNvCxnSpPr>
          <p:nvPr/>
        </p:nvCxnSpPr>
        <p:spPr>
          <a:xfrm flipH="1">
            <a:off x="3320824" y="5375327"/>
            <a:ext cx="221029" cy="180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273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C3CBB9-A762-B344-D405-1AA7E51E2FB6}"/>
              </a:ext>
            </a:extLst>
          </p:cNvPr>
          <p:cNvSpPr/>
          <p:nvPr/>
        </p:nvSpPr>
        <p:spPr>
          <a:xfrm>
            <a:off x="11193" y="99"/>
            <a:ext cx="6628144" cy="6156298"/>
          </a:xfrm>
          <a:prstGeom prst="rect">
            <a:avLst/>
          </a:prstGeom>
          <a:solidFill>
            <a:srgbClr val="006861"/>
          </a:solidFill>
          <a:ln w="9525" cap="flat" cmpd="sng" algn="ctr">
            <a:solidFill>
              <a:srgbClr val="3F136C"/>
            </a:solidFill>
            <a:prstDash val="solid"/>
          </a:ln>
          <a:effectLst/>
        </p:spPr>
        <p:txBody>
          <a:bodyPr rtlCol="0" anchor="ctr"/>
          <a:lstStyle/>
          <a:p>
            <a:pPr algn="ctr" defTabSz="914333"/>
            <a:endParaRPr lang="en-US" kern="0">
              <a:solidFill>
                <a:srgbClr val="000000"/>
              </a:solidFill>
              <a:latin typeface="Bosch Office Sans"/>
            </a:endParaRPr>
          </a:p>
        </p:txBody>
      </p:sp>
      <p:sp>
        <p:nvSpPr>
          <p:cNvPr id="22" name="Title 1">
            <a:extLst>
              <a:ext uri="{FF2B5EF4-FFF2-40B4-BE49-F238E27FC236}">
                <a16:creationId xmlns:a16="http://schemas.microsoft.com/office/drawing/2014/main" id="{5CFF962D-2CFE-70D5-12FE-524925FC8E57}"/>
              </a:ext>
            </a:extLst>
          </p:cNvPr>
          <p:cNvSpPr txBox="1">
            <a:spLocks/>
          </p:cNvSpPr>
          <p:nvPr/>
        </p:nvSpPr>
        <p:spPr>
          <a:xfrm>
            <a:off x="96340" y="605247"/>
            <a:ext cx="10596178" cy="28545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endParaRPr lang="en-US" sz="2000" b="1">
              <a:solidFill>
                <a:srgbClr val="18837E"/>
              </a:solidFill>
              <a:latin typeface="+mn-lt"/>
            </a:endParaRPr>
          </a:p>
        </p:txBody>
      </p:sp>
      <p:sp>
        <p:nvSpPr>
          <p:cNvPr id="23" name="Text Placeholder 2">
            <a:extLst>
              <a:ext uri="{FF2B5EF4-FFF2-40B4-BE49-F238E27FC236}">
                <a16:creationId xmlns:a16="http://schemas.microsoft.com/office/drawing/2014/main" id="{39708725-D5BA-CF1D-BB23-183FC105D7B5}"/>
              </a:ext>
            </a:extLst>
          </p:cNvPr>
          <p:cNvSpPr txBox="1">
            <a:spLocks/>
          </p:cNvSpPr>
          <p:nvPr/>
        </p:nvSpPr>
        <p:spPr>
          <a:xfrm>
            <a:off x="82012" y="112250"/>
            <a:ext cx="6387617" cy="742363"/>
          </a:xfrm>
          <a:prstGeom prst="rect">
            <a:avLst/>
          </a:prstGeom>
        </p:spPr>
        <p:txBody>
          <a:bodyPr vert="horz" lIns="0" tIns="0" rIns="0" bIns="0" rtlCol="0">
            <a:noAutofit/>
          </a:bodyPr>
          <a:lstStyle>
            <a:defPPr>
              <a:defRPr lang="de-DE"/>
            </a:defPPr>
            <a:lvl1pPr indent="0" defTabSz="914333">
              <a:lnSpc>
                <a:spcPct val="89000"/>
              </a:lnSpc>
              <a:spcBef>
                <a:spcPts val="500"/>
              </a:spcBef>
              <a:buFont typeface="Wingdings 3" panose="05040102010807070707" pitchFamily="18" charset="2"/>
              <a:buNone/>
              <a:defRPr sz="2800" b="1" baseline="0">
                <a:solidFill>
                  <a:srgbClr val="0BFFEF"/>
                </a:solidFill>
              </a:defRPr>
            </a:lvl1pPr>
            <a:lvl2pPr marL="259492" indent="0" defTabSz="1016190">
              <a:lnSpc>
                <a:spcPct val="103000"/>
              </a:lnSpc>
              <a:spcBef>
                <a:spcPts val="556"/>
              </a:spcBef>
              <a:buFont typeface="Symbol" panose="05050102010706020507" pitchFamily="18" charset="2"/>
              <a:buNone/>
              <a:defRPr sz="3105"/>
            </a:lvl2pPr>
            <a:lvl3pPr marL="582858" indent="0" defTabSz="1016190">
              <a:lnSpc>
                <a:spcPct val="102000"/>
              </a:lnSpc>
              <a:spcBef>
                <a:spcPts val="556"/>
              </a:spcBef>
              <a:buFont typeface="Symbol" panose="05050102010706020507" pitchFamily="18" charset="2"/>
              <a:buNone/>
              <a:defRPr sz="3105"/>
            </a:lvl3pPr>
            <a:lvl4pPr marL="830373" indent="0" defTabSz="1016190">
              <a:lnSpc>
                <a:spcPct val="103000"/>
              </a:lnSpc>
              <a:spcBef>
                <a:spcPts val="556"/>
              </a:spcBef>
              <a:buFont typeface="Bosch Office Sans" pitchFamily="2" charset="0"/>
              <a:buNone/>
              <a:defRPr sz="3105"/>
            </a:lvl4pPr>
            <a:lvl5pPr marL="830373" indent="0" defTabSz="1016190">
              <a:lnSpc>
                <a:spcPct val="103000"/>
              </a:lnSpc>
              <a:spcBef>
                <a:spcPts val="556"/>
              </a:spcBef>
              <a:buFont typeface="Bosch Office Sans" pitchFamily="2" charset="0"/>
              <a:buNone/>
              <a:defRPr sz="3105"/>
            </a:lvl5pPr>
            <a:lvl6pPr marL="1780463" indent="-256067" defTabSz="1016190">
              <a:lnSpc>
                <a:spcPct val="103000"/>
              </a:lnSpc>
              <a:spcBef>
                <a:spcPts val="556"/>
              </a:spcBef>
              <a:buFont typeface="Bosch Office Sans" pitchFamily="2" charset="0"/>
              <a:buChar char="‒"/>
              <a:defRPr sz="1445"/>
            </a:lvl6pPr>
            <a:lvl7pPr marL="1780463" indent="-256067" defTabSz="1016190">
              <a:lnSpc>
                <a:spcPct val="103000"/>
              </a:lnSpc>
              <a:spcBef>
                <a:spcPts val="556"/>
              </a:spcBef>
              <a:buFont typeface="Bosch Office Sans" pitchFamily="2" charset="0"/>
              <a:buChar char="‒"/>
              <a:defRPr sz="1445"/>
            </a:lvl7pPr>
            <a:lvl8pPr marL="1780463" indent="-256067" defTabSz="1016190">
              <a:lnSpc>
                <a:spcPct val="103000"/>
              </a:lnSpc>
              <a:spcBef>
                <a:spcPts val="556"/>
              </a:spcBef>
              <a:buFont typeface="Bosch Office Sans" pitchFamily="2" charset="0"/>
              <a:buChar char="‒"/>
              <a:defRPr sz="1445"/>
            </a:lvl8pPr>
            <a:lvl9pPr marL="1780463" indent="-256067" defTabSz="1016190">
              <a:lnSpc>
                <a:spcPct val="103000"/>
              </a:lnSpc>
              <a:spcBef>
                <a:spcPts val="556"/>
              </a:spcBef>
              <a:buFont typeface="Bosch Office Sans" pitchFamily="2" charset="0"/>
              <a:buChar char="‒"/>
              <a:defRPr sz="1445" baseline="0"/>
            </a:lvl9pPr>
          </a:lstStyle>
          <a:p>
            <a:r>
              <a:rPr lang="en-US" sz="2519"/>
              <a:t>Revolutionizing IT Onboarding with Generative AI</a:t>
            </a:r>
          </a:p>
        </p:txBody>
      </p:sp>
      <p:sp>
        <p:nvSpPr>
          <p:cNvPr id="20" name="TextBox 19">
            <a:extLst>
              <a:ext uri="{FF2B5EF4-FFF2-40B4-BE49-F238E27FC236}">
                <a16:creationId xmlns:a16="http://schemas.microsoft.com/office/drawing/2014/main" id="{7973838B-D196-374B-DAC6-CB4367FD71B1}"/>
              </a:ext>
            </a:extLst>
          </p:cNvPr>
          <p:cNvSpPr txBox="1"/>
          <p:nvPr/>
        </p:nvSpPr>
        <p:spPr>
          <a:xfrm>
            <a:off x="96339" y="648423"/>
            <a:ext cx="6266965" cy="2861851"/>
          </a:xfrm>
          <a:prstGeom prst="rect">
            <a:avLst/>
          </a:prstGeom>
          <a:noFill/>
        </p:spPr>
        <p:txBody>
          <a:bodyPr wrap="square" lIns="0" tIns="0" rIns="0" bIns="0" rtlCol="0">
            <a:noAutofit/>
          </a:bodyPr>
          <a:lstStyle/>
          <a:p>
            <a:endParaRPr lang="en-US" sz="1400"/>
          </a:p>
          <a:p>
            <a:r>
              <a:rPr lang="en-US" sz="1440">
                <a:solidFill>
                  <a:schemeClr val="bg1"/>
                </a:solidFill>
              </a:rPr>
              <a:t>Gen-AI-powered system designed to streamline IT onboarding by reducing manual intervention and enhancing engagement with visual aids. It minimizes repetitive tasks, allowing teams to focus on strategic initiatives while ensuring seamless knowledge transfer.</a:t>
            </a:r>
            <a:endParaRPr lang="en-US" sz="1400">
              <a:solidFill>
                <a:schemeClr val="bg1"/>
              </a:solidFill>
            </a:endParaRPr>
          </a:p>
          <a:p>
            <a:endParaRPr lang="en-US" sz="1400" b="1">
              <a:solidFill>
                <a:srgbClr val="9E2896"/>
              </a:solidFill>
            </a:endParaRPr>
          </a:p>
          <a:p>
            <a:r>
              <a:rPr lang="en-US" sz="1400">
                <a:solidFill>
                  <a:schemeClr val="bg1"/>
                </a:solidFill>
              </a:rPr>
              <a:t>Developed </a:t>
            </a:r>
            <a:r>
              <a:rPr lang="en-US" sz="1400" b="1">
                <a:solidFill>
                  <a:srgbClr val="0BFFEF"/>
                </a:solidFill>
              </a:rPr>
              <a:t>Generative AI </a:t>
            </a:r>
            <a:r>
              <a:rPr lang="en-US" sz="1400">
                <a:solidFill>
                  <a:srgbClr val="0BFFEF"/>
                </a:solidFill>
              </a:rPr>
              <a:t>solution </a:t>
            </a:r>
            <a:r>
              <a:rPr lang="en-US" sz="1400">
                <a:solidFill>
                  <a:schemeClr val="bg1"/>
                </a:solidFill>
              </a:rPr>
              <a:t>that :-</a:t>
            </a:r>
          </a:p>
          <a:p>
            <a:endParaRPr lang="en-US" sz="1400"/>
          </a:p>
          <a:p>
            <a:pPr marL="342875" indent="-342875">
              <a:buFont typeface="Arial" panose="020B0604020202020204" pitchFamily="34" charset="0"/>
              <a:buChar char="•"/>
            </a:pPr>
            <a:r>
              <a:rPr lang="en-US" sz="1404">
                <a:solidFill>
                  <a:schemeClr val="bg1"/>
                </a:solidFill>
                <a:latin typeface="Bosch Office Sans" pitchFamily="2" charset="0"/>
              </a:rPr>
              <a:t>Retrieves data from Confluence pages and documents stored in SharePoint, ensuring quick and easy access to relevant information.</a:t>
            </a:r>
          </a:p>
          <a:p>
            <a:pPr marL="342875" indent="-342875">
              <a:buFont typeface="Arial" panose="020B0604020202020204" pitchFamily="34" charset="0"/>
              <a:buChar char="•"/>
            </a:pPr>
            <a:r>
              <a:rPr lang="en-US" sz="1404">
                <a:solidFill>
                  <a:schemeClr val="bg1"/>
                </a:solidFill>
                <a:latin typeface="Bosch Office Sans" pitchFamily="2" charset="0"/>
              </a:rPr>
              <a:t>Makes onboarding a more intuitive / interactive experience</a:t>
            </a:r>
            <a:r>
              <a:rPr lang="de-DE" sz="1404">
                <a:solidFill>
                  <a:schemeClr val="bg1"/>
                </a:solidFill>
                <a:latin typeface="Bosch Office Sans" pitchFamily="2" charset="0"/>
              </a:rPr>
              <a:t>.</a:t>
            </a:r>
            <a:endParaRPr lang="en-US" sz="1404">
              <a:solidFill>
                <a:schemeClr val="bg1"/>
              </a:solidFill>
              <a:latin typeface="Bosch Office Sans" pitchFamily="2" charset="0"/>
            </a:endParaRPr>
          </a:p>
          <a:p>
            <a:pPr marL="342875" indent="-342875">
              <a:buFont typeface="Arial" panose="020B0604020202020204" pitchFamily="34" charset="0"/>
              <a:buChar char="•"/>
            </a:pPr>
            <a:r>
              <a:rPr lang="en-US" sz="1404">
                <a:solidFill>
                  <a:schemeClr val="bg1"/>
                </a:solidFill>
                <a:latin typeface="Bosch Office Sans" pitchFamily="2" charset="0"/>
              </a:rPr>
              <a:t>On-premises deployment, making it ideal for enterprises handling sensitive </a:t>
            </a:r>
            <a:r>
              <a:rPr lang="en-US" sz="1440">
                <a:solidFill>
                  <a:schemeClr val="bg1"/>
                </a:solidFill>
                <a:latin typeface="Bosch Office Sans" pitchFamily="2" charset="0"/>
              </a:rPr>
              <a:t>information </a:t>
            </a:r>
            <a:r>
              <a:rPr lang="en-US" sz="1400">
                <a:solidFill>
                  <a:schemeClr val="bg1"/>
                </a:solidFill>
              </a:rPr>
              <a:t>Secure. </a:t>
            </a:r>
          </a:p>
        </p:txBody>
      </p:sp>
      <p:pic>
        <p:nvPicPr>
          <p:cNvPr id="18" name="Graphic 17" descr="Information outline">
            <a:extLst>
              <a:ext uri="{FF2B5EF4-FFF2-40B4-BE49-F238E27FC236}">
                <a16:creationId xmlns:a16="http://schemas.microsoft.com/office/drawing/2014/main" id="{0A3597A6-2A49-460D-3D6D-F35306A0CF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9012" y="3714714"/>
            <a:ext cx="461650" cy="461650"/>
          </a:xfrm>
          <a:prstGeom prst="rect">
            <a:avLst/>
          </a:prstGeom>
        </p:spPr>
      </p:pic>
      <p:sp>
        <p:nvSpPr>
          <p:cNvPr id="21" name="TextBox 20">
            <a:extLst>
              <a:ext uri="{FF2B5EF4-FFF2-40B4-BE49-F238E27FC236}">
                <a16:creationId xmlns:a16="http://schemas.microsoft.com/office/drawing/2014/main" id="{5890E627-2D2F-F645-31B4-D09D8BE09F0D}"/>
              </a:ext>
            </a:extLst>
          </p:cNvPr>
          <p:cNvSpPr txBox="1"/>
          <p:nvPr/>
        </p:nvSpPr>
        <p:spPr>
          <a:xfrm>
            <a:off x="610067" y="3760453"/>
            <a:ext cx="3066656" cy="307777"/>
          </a:xfrm>
          <a:prstGeom prst="rect">
            <a:avLst/>
          </a:prstGeom>
          <a:noFill/>
        </p:spPr>
        <p:txBody>
          <a:bodyPr wrap="square">
            <a:spAutoFit/>
          </a:bodyPr>
          <a:lstStyle/>
          <a:p>
            <a:r>
              <a:rPr lang="en-US" sz="1400" b="1">
                <a:solidFill>
                  <a:srgbClr val="0BFFEF"/>
                </a:solidFill>
              </a:rPr>
              <a:t>Secure with on prem deployment</a:t>
            </a:r>
            <a:endParaRPr lang="en-US" sz="1400">
              <a:solidFill>
                <a:schemeClr val="bg1"/>
              </a:solidFill>
            </a:endParaRPr>
          </a:p>
        </p:txBody>
      </p:sp>
      <p:sp>
        <p:nvSpPr>
          <p:cNvPr id="27" name="TextBox 26">
            <a:extLst>
              <a:ext uri="{FF2B5EF4-FFF2-40B4-BE49-F238E27FC236}">
                <a16:creationId xmlns:a16="http://schemas.microsoft.com/office/drawing/2014/main" id="{61A1635B-A25D-33B1-FF4D-33E1E4EB4862}"/>
              </a:ext>
            </a:extLst>
          </p:cNvPr>
          <p:cNvSpPr txBox="1"/>
          <p:nvPr/>
        </p:nvSpPr>
        <p:spPr>
          <a:xfrm>
            <a:off x="4260632" y="3666748"/>
            <a:ext cx="2045181" cy="535531"/>
          </a:xfrm>
          <a:prstGeom prst="rect">
            <a:avLst/>
          </a:prstGeom>
          <a:noFill/>
        </p:spPr>
        <p:txBody>
          <a:bodyPr wrap="square">
            <a:spAutoFit/>
          </a:bodyPr>
          <a:lstStyle/>
          <a:p>
            <a:pPr marL="171290" lvl="1" defTabSz="914199">
              <a:spcBef>
                <a:spcPts val="450"/>
              </a:spcBef>
              <a:spcAft>
                <a:spcPts val="0"/>
              </a:spcAft>
              <a:buClr>
                <a:prstClr val="black"/>
              </a:buClr>
              <a:buSzPts val="1800"/>
              <a:tabLst>
                <a:tab pos="285666" algn="l"/>
              </a:tabLst>
              <a:defRPr/>
            </a:pPr>
            <a:r>
              <a:rPr lang="en-US" sz="1440">
                <a:solidFill>
                  <a:schemeClr val="bg1"/>
                </a:solidFill>
              </a:rPr>
              <a:t>Multiple Data Sources integration</a:t>
            </a:r>
            <a:endParaRPr lang="de-DE" sz="1440">
              <a:solidFill>
                <a:schemeClr val="bg1"/>
              </a:solidFill>
            </a:endParaRPr>
          </a:p>
        </p:txBody>
      </p:sp>
      <p:sp>
        <p:nvSpPr>
          <p:cNvPr id="32" name="TextBox 31">
            <a:extLst>
              <a:ext uri="{FF2B5EF4-FFF2-40B4-BE49-F238E27FC236}">
                <a16:creationId xmlns:a16="http://schemas.microsoft.com/office/drawing/2014/main" id="{77A37341-38C2-DD12-8D1B-B7991F1FCABA}"/>
              </a:ext>
            </a:extLst>
          </p:cNvPr>
          <p:cNvSpPr txBox="1"/>
          <p:nvPr/>
        </p:nvSpPr>
        <p:spPr>
          <a:xfrm>
            <a:off x="738664" y="4577275"/>
            <a:ext cx="2970988" cy="313932"/>
          </a:xfrm>
          <a:prstGeom prst="rect">
            <a:avLst/>
          </a:prstGeom>
          <a:noFill/>
        </p:spPr>
        <p:txBody>
          <a:bodyPr wrap="square">
            <a:spAutoFit/>
          </a:bodyPr>
          <a:lstStyle/>
          <a:p>
            <a:pPr marL="171290" lvl="1" defTabSz="914199">
              <a:spcBef>
                <a:spcPts val="450"/>
              </a:spcBef>
              <a:spcAft>
                <a:spcPts val="0"/>
              </a:spcAft>
              <a:buClr>
                <a:prstClr val="black"/>
              </a:buClr>
              <a:buSzPts val="1800"/>
              <a:tabLst>
                <a:tab pos="285666" algn="l"/>
              </a:tabLst>
              <a:defRPr/>
            </a:pPr>
            <a:r>
              <a:rPr lang="en-US" sz="1440">
                <a:solidFill>
                  <a:schemeClr val="bg1"/>
                </a:solidFill>
                <a:latin typeface="Bosch Office Sans" pitchFamily="2" charset="0"/>
              </a:rPr>
              <a:t>Accelerates productivity</a:t>
            </a:r>
            <a:endParaRPr lang="de-DE" sz="1440">
              <a:solidFill>
                <a:schemeClr val="bg1"/>
              </a:solidFill>
              <a:latin typeface="Bosch Office Sans" pitchFamily="2" charset="0"/>
            </a:endParaRPr>
          </a:p>
        </p:txBody>
      </p:sp>
      <p:pic>
        <p:nvPicPr>
          <p:cNvPr id="13" name="Graphic 12" descr="Single gear outline">
            <a:extLst>
              <a:ext uri="{FF2B5EF4-FFF2-40B4-BE49-F238E27FC236}">
                <a16:creationId xmlns:a16="http://schemas.microsoft.com/office/drawing/2014/main" id="{76D787AF-A1E5-856A-A6B6-478A449C58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76722" y="3590488"/>
            <a:ext cx="672336" cy="672336"/>
          </a:xfrm>
          <a:prstGeom prst="rect">
            <a:avLst/>
          </a:prstGeom>
        </p:spPr>
      </p:pic>
      <p:sp>
        <p:nvSpPr>
          <p:cNvPr id="6" name="Rectangle: Rounded Corners 5">
            <a:extLst>
              <a:ext uri="{FF2B5EF4-FFF2-40B4-BE49-F238E27FC236}">
                <a16:creationId xmlns:a16="http://schemas.microsoft.com/office/drawing/2014/main" id="{2CAADA9E-1A80-E44E-45D2-0BDE4089563A}"/>
              </a:ext>
            </a:extLst>
          </p:cNvPr>
          <p:cNvSpPr/>
          <p:nvPr/>
        </p:nvSpPr>
        <p:spPr>
          <a:xfrm>
            <a:off x="314834" y="5287764"/>
            <a:ext cx="6154795" cy="672978"/>
          </a:xfrm>
          <a:prstGeom prst="roundRect">
            <a:avLst/>
          </a:prstGeom>
          <a:solidFill>
            <a:schemeClr val="bg1"/>
          </a:solidFill>
          <a:ln w="9525" cap="flat" cmpd="sng" algn="ctr">
            <a:solidFill>
              <a:srgbClr val="3F136C"/>
            </a:solidFill>
            <a:prstDash val="solid"/>
          </a:ln>
          <a:effectLst/>
        </p:spPr>
        <p:txBody>
          <a:bodyPr rtlCol="0" anchor="ctr"/>
          <a:lstStyle/>
          <a:p>
            <a:pPr algn="ctr" defTabSz="914333"/>
            <a:endParaRPr lang="en-US" kern="0">
              <a:solidFill>
                <a:srgbClr val="000000"/>
              </a:solidFill>
            </a:endParaRPr>
          </a:p>
        </p:txBody>
      </p:sp>
      <p:pic>
        <p:nvPicPr>
          <p:cNvPr id="17" name="Picture 2" descr="Analysis icon">
            <a:extLst>
              <a:ext uri="{FF2B5EF4-FFF2-40B4-BE49-F238E27FC236}">
                <a16:creationId xmlns:a16="http://schemas.microsoft.com/office/drawing/2014/main" id="{D518F380-F17F-A94B-E2B2-6569D0ACB255}"/>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214342" y="4455278"/>
            <a:ext cx="548605" cy="5486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D1C8DE-1609-5234-350C-DB51C9D4F8E4}"/>
              </a:ext>
            </a:extLst>
          </p:cNvPr>
          <p:cNvPicPr>
            <a:picLocks noChangeAspect="1"/>
          </p:cNvPicPr>
          <p:nvPr/>
        </p:nvPicPr>
        <p:blipFill>
          <a:blip r:embed="rId8"/>
          <a:stretch>
            <a:fillRect/>
          </a:stretch>
        </p:blipFill>
        <p:spPr>
          <a:xfrm>
            <a:off x="549082" y="5372488"/>
            <a:ext cx="503528" cy="503528"/>
          </a:xfrm>
          <a:prstGeom prst="rect">
            <a:avLst/>
          </a:prstGeom>
        </p:spPr>
      </p:pic>
      <p:pic>
        <p:nvPicPr>
          <p:cNvPr id="10" name="Picture 9">
            <a:extLst>
              <a:ext uri="{FF2B5EF4-FFF2-40B4-BE49-F238E27FC236}">
                <a16:creationId xmlns:a16="http://schemas.microsoft.com/office/drawing/2014/main" id="{744F92B4-C4DD-2E22-09E5-3618955128C0}"/>
              </a:ext>
            </a:extLst>
          </p:cNvPr>
          <p:cNvPicPr>
            <a:picLocks noChangeAspect="1"/>
          </p:cNvPicPr>
          <p:nvPr/>
        </p:nvPicPr>
        <p:blipFill>
          <a:blip r:embed="rId9"/>
          <a:stretch>
            <a:fillRect/>
          </a:stretch>
        </p:blipFill>
        <p:spPr>
          <a:xfrm>
            <a:off x="2788347" y="5521443"/>
            <a:ext cx="827921" cy="284400"/>
          </a:xfrm>
          <a:prstGeom prst="rect">
            <a:avLst/>
          </a:prstGeom>
        </p:spPr>
      </p:pic>
      <p:pic>
        <p:nvPicPr>
          <p:cNvPr id="11" name="Picture 2" descr="Mastering Prompt Engineering for LLM Applications with LangChain">
            <a:extLst>
              <a:ext uri="{FF2B5EF4-FFF2-40B4-BE49-F238E27FC236}">
                <a16:creationId xmlns:a16="http://schemas.microsoft.com/office/drawing/2014/main" id="{3AAB5583-0CFC-BE19-71EE-6809BA0969A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16798" y="5343183"/>
            <a:ext cx="607361" cy="60736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50046E54-2A7F-8E27-87F9-4C17819DA8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94428" y="5459327"/>
            <a:ext cx="743890" cy="37507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rand assets - Hugging Face">
            <a:extLst>
              <a:ext uri="{FF2B5EF4-FFF2-40B4-BE49-F238E27FC236}">
                <a16:creationId xmlns:a16="http://schemas.microsoft.com/office/drawing/2014/main" id="{7F931F0E-B775-DE53-87A3-DE8D98950F4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80456" y="5293940"/>
            <a:ext cx="649784" cy="6497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I improves employee onboarding in multiple ways.">
            <a:extLst>
              <a:ext uri="{FF2B5EF4-FFF2-40B4-BE49-F238E27FC236}">
                <a16:creationId xmlns:a16="http://schemas.microsoft.com/office/drawing/2014/main" id="{C39D1300-22FB-B3BC-C6E3-82024EA661B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32291" y="99"/>
            <a:ext cx="4325606" cy="615629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62D38208-6934-1212-0B9F-E30B525C6FEF}"/>
              </a:ext>
            </a:extLst>
          </p:cNvPr>
          <p:cNvSpPr/>
          <p:nvPr/>
        </p:nvSpPr>
        <p:spPr>
          <a:xfrm>
            <a:off x="6632291" y="98"/>
            <a:ext cx="4336725" cy="6170415"/>
          </a:xfrm>
          <a:prstGeom prst="rect">
            <a:avLst/>
          </a:prstGeom>
          <a:solidFill>
            <a:schemeClr val="tx1">
              <a:lumMod val="50000"/>
              <a:lumOff val="50000"/>
              <a:alpha val="50000"/>
            </a:schemeClr>
          </a:solidFill>
          <a:ln w="9525" cap="flat" cmpd="sng" algn="ctr">
            <a:noFill/>
            <a:prstDash val="solid"/>
          </a:ln>
          <a:effectLst/>
        </p:spPr>
        <p:txBody>
          <a:bodyPr rtlCol="0" anchor="ctr"/>
          <a:lstStyle/>
          <a:p>
            <a:pPr algn="ctr" defTabSz="914333" fontAlgn="auto">
              <a:spcBef>
                <a:spcPts val="0"/>
              </a:spcBef>
              <a:spcAft>
                <a:spcPts val="0"/>
              </a:spcAft>
              <a:defRPr/>
            </a:pPr>
            <a:endParaRPr lang="en-US" kern="0">
              <a:solidFill>
                <a:srgbClr val="000000"/>
              </a:solidFill>
              <a:latin typeface="Bosch Office Sans"/>
            </a:endParaRPr>
          </a:p>
        </p:txBody>
      </p:sp>
      <p:sp>
        <p:nvSpPr>
          <p:cNvPr id="5" name="TextBox 4">
            <a:extLst>
              <a:ext uri="{FF2B5EF4-FFF2-40B4-BE49-F238E27FC236}">
                <a16:creationId xmlns:a16="http://schemas.microsoft.com/office/drawing/2014/main" id="{6EB846D6-107B-5F0A-76CC-9BB799AE6669}"/>
              </a:ext>
            </a:extLst>
          </p:cNvPr>
          <p:cNvSpPr txBox="1"/>
          <p:nvPr/>
        </p:nvSpPr>
        <p:spPr>
          <a:xfrm>
            <a:off x="4331535" y="4499957"/>
            <a:ext cx="2264654" cy="523220"/>
          </a:xfrm>
          <a:prstGeom prst="rect">
            <a:avLst/>
          </a:prstGeom>
          <a:noFill/>
        </p:spPr>
        <p:txBody>
          <a:bodyPr wrap="square">
            <a:spAutoFit/>
          </a:bodyPr>
          <a:lstStyle/>
          <a:p>
            <a:r>
              <a:rPr lang="en-US" sz="1400" b="1">
                <a:solidFill>
                  <a:srgbClr val="0BFFEF"/>
                </a:solidFill>
              </a:rPr>
              <a:t>Enhanced efficiency </a:t>
            </a:r>
            <a:r>
              <a:rPr lang="en-US" sz="1400">
                <a:solidFill>
                  <a:schemeClr val="bg1"/>
                </a:solidFill>
              </a:rPr>
              <a:t>and superior user experience</a:t>
            </a:r>
          </a:p>
        </p:txBody>
      </p:sp>
      <p:pic>
        <p:nvPicPr>
          <p:cNvPr id="7" name="Picture 10" descr="Productivity icon">
            <a:extLst>
              <a:ext uri="{FF2B5EF4-FFF2-40B4-BE49-F238E27FC236}">
                <a16:creationId xmlns:a16="http://schemas.microsoft.com/office/drawing/2014/main" id="{23526E4C-2BBE-0160-FA61-C88EF02A7C3B}"/>
              </a:ext>
            </a:extLst>
          </p:cNvPr>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3764333" y="4455269"/>
            <a:ext cx="548623" cy="54862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15"/>
            <a:extLst>
              <a:ext uri="{FF2B5EF4-FFF2-40B4-BE49-F238E27FC236}">
                <a16:creationId xmlns:a16="http://schemas.microsoft.com/office/drawing/2014/main" id="{E7D9F326-6C12-9EAE-3423-AE01F9CA81F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79285" y="5379466"/>
            <a:ext cx="714352" cy="714352"/>
          </a:xfrm>
          <a:prstGeom prst="rect">
            <a:avLst/>
          </a:prstGeom>
          <a:solidFill>
            <a:schemeClr val="bg1"/>
          </a:solidFill>
        </p:spPr>
      </p:pic>
    </p:spTree>
    <p:extLst>
      <p:ext uri="{BB962C8B-B14F-4D97-AF65-F5344CB8AC3E}">
        <p14:creationId xmlns:p14="http://schemas.microsoft.com/office/powerpoint/2010/main" val="3208984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76C372-0578-1C2D-B2BA-407E29B3D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689" y="524512"/>
            <a:ext cx="8061199" cy="4979935"/>
          </a:xfrm>
          <a:prstGeom prst="rect">
            <a:avLst/>
          </a:prstGeom>
        </p:spPr>
      </p:pic>
      <p:sp>
        <p:nvSpPr>
          <p:cNvPr id="6" name="TextBox 5">
            <a:extLst>
              <a:ext uri="{FF2B5EF4-FFF2-40B4-BE49-F238E27FC236}">
                <a16:creationId xmlns:a16="http://schemas.microsoft.com/office/drawing/2014/main" id="{C54FD805-FCD3-8B81-F0FF-A6702B130C2B}"/>
              </a:ext>
            </a:extLst>
          </p:cNvPr>
          <p:cNvSpPr txBox="1"/>
          <p:nvPr/>
        </p:nvSpPr>
        <p:spPr>
          <a:xfrm>
            <a:off x="128888" y="32492"/>
            <a:ext cx="3863733" cy="492020"/>
          </a:xfrm>
          <a:prstGeom prst="rect">
            <a:avLst/>
          </a:prstGeom>
          <a:noFill/>
        </p:spPr>
        <p:txBody>
          <a:bodyPr wrap="square" lIns="0" tIns="0" rIns="0" bIns="0" rtlCol="0">
            <a:noAutofit/>
          </a:bodyPr>
          <a:lstStyle/>
          <a:p>
            <a:pPr defTabSz="822686" fontAlgn="auto">
              <a:spcBef>
                <a:spcPts val="450"/>
              </a:spcBef>
              <a:spcAft>
                <a:spcPts val="0"/>
              </a:spcAft>
            </a:pPr>
            <a:r>
              <a:rPr lang="en-US" sz="2879" kern="0" dirty="0">
                <a:solidFill>
                  <a:srgbClr val="000000"/>
                </a:solidFill>
              </a:rPr>
              <a:t>Frames Architecture</a:t>
            </a:r>
          </a:p>
        </p:txBody>
      </p:sp>
    </p:spTree>
    <p:extLst>
      <p:ext uri="{BB962C8B-B14F-4D97-AF65-F5344CB8AC3E}">
        <p14:creationId xmlns:p14="http://schemas.microsoft.com/office/powerpoint/2010/main" val="571815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6F3565-5B40-4B4A-9BAA-E1FF37D68D8C}"/>
              </a:ext>
            </a:extLst>
          </p:cNvPr>
          <p:cNvPicPr>
            <a:picLocks noChangeAspect="1"/>
          </p:cNvPicPr>
          <p:nvPr/>
        </p:nvPicPr>
        <p:blipFill rotWithShape="1">
          <a:blip r:embed="rId3">
            <a:extLst>
              <a:ext uri="{28A0092B-C50C-407E-A947-70E740481C1C}">
                <a14:useLocalDpi xmlns:a14="http://schemas.microsoft.com/office/drawing/2010/main" val="0"/>
              </a:ext>
            </a:extLst>
          </a:blip>
          <a:srcRect l="33863" r="20140"/>
          <a:stretch/>
        </p:blipFill>
        <p:spPr>
          <a:xfrm>
            <a:off x="6712068" y="199"/>
            <a:ext cx="4257204" cy="6170216"/>
          </a:xfrm>
          <a:prstGeom prst="rect">
            <a:avLst/>
          </a:prstGeom>
        </p:spPr>
      </p:pic>
      <p:sp>
        <p:nvSpPr>
          <p:cNvPr id="4" name="Slide Number Placeholder 3">
            <a:extLst>
              <a:ext uri="{FF2B5EF4-FFF2-40B4-BE49-F238E27FC236}">
                <a16:creationId xmlns:a16="http://schemas.microsoft.com/office/drawing/2014/main" id="{E1B2159E-F255-B31C-0365-71ECC204F05F}"/>
              </a:ext>
            </a:extLst>
          </p:cNvPr>
          <p:cNvSpPr>
            <a:spLocks noGrp="1"/>
          </p:cNvSpPr>
          <p:nvPr>
            <p:ph type="sldNum" sz="quarter" idx="12"/>
          </p:nvPr>
        </p:nvSpPr>
        <p:spPr/>
        <p:txBody>
          <a:bodyPr/>
          <a:lstStyle/>
          <a:p>
            <a:pPr defTabSz="914266">
              <a:defRPr/>
            </a:pPr>
            <a:fld id="{4898AEC0-503E-4FA4-859C-D0F72D6E3F79}" type="slidenum">
              <a:rPr lang="en-US" noProof="1">
                <a:latin typeface="Bosch Office Sans"/>
              </a:rPr>
              <a:pPr defTabSz="914266">
                <a:defRPr/>
              </a:pPr>
              <a:t>25</a:t>
            </a:fld>
            <a:endParaRPr lang="en-US" noProof="1">
              <a:latin typeface="Bosch Office Sans"/>
            </a:endParaRPr>
          </a:p>
        </p:txBody>
      </p:sp>
      <p:sp>
        <p:nvSpPr>
          <p:cNvPr id="9" name="Rectangle 8">
            <a:extLst>
              <a:ext uri="{FF2B5EF4-FFF2-40B4-BE49-F238E27FC236}">
                <a16:creationId xmlns:a16="http://schemas.microsoft.com/office/drawing/2014/main" id="{3AA69AFE-EBC6-1CE9-3C2F-76AF9553FBA4}"/>
              </a:ext>
            </a:extLst>
          </p:cNvPr>
          <p:cNvSpPr/>
          <p:nvPr/>
        </p:nvSpPr>
        <p:spPr>
          <a:xfrm>
            <a:off x="353" y="200"/>
            <a:ext cx="6714404" cy="6170216"/>
          </a:xfrm>
          <a:prstGeom prst="rect">
            <a:avLst/>
          </a:prstGeom>
          <a:solidFill>
            <a:schemeClr val="tx2">
              <a:lumMod val="75000"/>
              <a:lumOff val="25000"/>
            </a:schemeClr>
          </a:solidFill>
          <a:ln w="9525" cap="flat" cmpd="sng" algn="ctr">
            <a:solidFill>
              <a:srgbClr val="18837E"/>
            </a:solidFill>
            <a:prstDash val="solid"/>
          </a:ln>
          <a:effectLst/>
        </p:spPr>
        <p:txBody>
          <a:bodyPr rtlCol="0" anchor="ctr"/>
          <a:lstStyle/>
          <a:p>
            <a:pPr defTabSz="914266">
              <a:defRPr/>
            </a:pPr>
            <a:endParaRPr lang="en-US" kern="0" dirty="0">
              <a:solidFill>
                <a:srgbClr val="000000"/>
              </a:solidFill>
              <a:latin typeface="Bosch Office Sans"/>
            </a:endParaRPr>
          </a:p>
        </p:txBody>
      </p:sp>
      <p:sp>
        <p:nvSpPr>
          <p:cNvPr id="13" name="Text Placeholder 2">
            <a:extLst>
              <a:ext uri="{FF2B5EF4-FFF2-40B4-BE49-F238E27FC236}">
                <a16:creationId xmlns:a16="http://schemas.microsoft.com/office/drawing/2014/main" id="{35192BF5-519C-40AD-D86E-229FF5935C51}"/>
              </a:ext>
            </a:extLst>
          </p:cNvPr>
          <p:cNvSpPr>
            <a:spLocks noGrp="1"/>
          </p:cNvSpPr>
          <p:nvPr>
            <p:ph type="body" sz="quarter" idx="15"/>
          </p:nvPr>
        </p:nvSpPr>
        <p:spPr>
          <a:xfrm>
            <a:off x="148707" y="222439"/>
            <a:ext cx="6714404" cy="467121"/>
          </a:xfrm>
        </p:spPr>
        <p:txBody>
          <a:bodyPr>
            <a:normAutofit/>
          </a:bodyPr>
          <a:lstStyle/>
          <a:p>
            <a:r>
              <a:rPr lang="en-US" sz="2800" kern="1200">
                <a:solidFill>
                  <a:schemeClr val="bg1"/>
                </a:solidFill>
                <a:latin typeface="Bosch Sans Bold" panose="020B0704020202020204" pitchFamily="34" charset="0"/>
              </a:rPr>
              <a:t>Expedited Pharma R&amp;D using Gen AI</a:t>
            </a:r>
          </a:p>
        </p:txBody>
      </p:sp>
      <p:sp>
        <p:nvSpPr>
          <p:cNvPr id="19" name="TextBox 18">
            <a:extLst>
              <a:ext uri="{FF2B5EF4-FFF2-40B4-BE49-F238E27FC236}">
                <a16:creationId xmlns:a16="http://schemas.microsoft.com/office/drawing/2014/main" id="{CB57A83E-CBFD-66F8-C39B-4A601404251A}"/>
              </a:ext>
            </a:extLst>
          </p:cNvPr>
          <p:cNvSpPr txBox="1"/>
          <p:nvPr/>
        </p:nvSpPr>
        <p:spPr>
          <a:xfrm>
            <a:off x="148708" y="905824"/>
            <a:ext cx="6253770" cy="838503"/>
          </a:xfrm>
          <a:prstGeom prst="rect">
            <a:avLst/>
          </a:prstGeom>
          <a:noFill/>
        </p:spPr>
        <p:txBody>
          <a:bodyPr wrap="square" lIns="0" tIns="0" rIns="0" bIns="0" rtlCol="0">
            <a:noAutofit/>
          </a:bodyPr>
          <a:lstStyle/>
          <a:p>
            <a:pPr defTabSz="914266">
              <a:spcBef>
                <a:spcPts val="500"/>
              </a:spcBef>
              <a:defRPr/>
            </a:pPr>
            <a:r>
              <a:rPr lang="en-US" sz="1400" kern="0">
                <a:solidFill>
                  <a:prstClr val="white"/>
                </a:solidFill>
              </a:rPr>
              <a:t>Sifting through </a:t>
            </a:r>
            <a:r>
              <a:rPr lang="en-US" sz="1400" b="1" kern="0">
                <a:solidFill>
                  <a:srgbClr val="006861">
                    <a:lumMod val="60000"/>
                    <a:lumOff val="40000"/>
                  </a:srgbClr>
                </a:solidFill>
              </a:rPr>
              <a:t>Pharmacopeia</a:t>
            </a:r>
            <a:r>
              <a:rPr lang="en-US" sz="1400" kern="0">
                <a:solidFill>
                  <a:prstClr val="white"/>
                </a:solidFill>
              </a:rPr>
              <a:t> documents is a time consuming and effort intensive task for R&amp;D associates. Client was looking to harness the power of Gen AI for a contextual chatbot, smart summarization and document comparisons.</a:t>
            </a:r>
          </a:p>
        </p:txBody>
      </p:sp>
      <p:sp>
        <p:nvSpPr>
          <p:cNvPr id="22" name="TextBox 21">
            <a:extLst>
              <a:ext uri="{FF2B5EF4-FFF2-40B4-BE49-F238E27FC236}">
                <a16:creationId xmlns:a16="http://schemas.microsoft.com/office/drawing/2014/main" id="{D0573A5F-F926-41AD-6C54-C1806CA92216}"/>
              </a:ext>
            </a:extLst>
          </p:cNvPr>
          <p:cNvSpPr txBox="1"/>
          <p:nvPr/>
        </p:nvSpPr>
        <p:spPr>
          <a:xfrm>
            <a:off x="148708" y="1903270"/>
            <a:ext cx="6253770" cy="618295"/>
          </a:xfrm>
          <a:prstGeom prst="rect">
            <a:avLst/>
          </a:prstGeom>
          <a:noFill/>
        </p:spPr>
        <p:txBody>
          <a:bodyPr wrap="square" lIns="0" tIns="0" rIns="0" bIns="0" rtlCol="0">
            <a:noAutofit/>
          </a:bodyPr>
          <a:lstStyle/>
          <a:p>
            <a:pPr defTabSz="914266">
              <a:spcBef>
                <a:spcPts val="500"/>
              </a:spcBef>
              <a:defRPr/>
            </a:pPr>
            <a:r>
              <a:rPr lang="en-US" sz="1400" kern="0" dirty="0">
                <a:solidFill>
                  <a:prstClr val="white"/>
                </a:solidFill>
              </a:rPr>
              <a:t>Developed an OpenAI based application that enabled client to streamline their R&amp;D process with the </a:t>
            </a:r>
            <a:r>
              <a:rPr lang="en-US" sz="1400" b="1" kern="0" dirty="0">
                <a:solidFill>
                  <a:srgbClr val="006861">
                    <a:lumMod val="60000"/>
                    <a:lumOff val="40000"/>
                  </a:srgbClr>
                </a:solidFill>
              </a:rPr>
              <a:t>faster TAT and reduced errors.  </a:t>
            </a:r>
          </a:p>
        </p:txBody>
      </p:sp>
      <p:sp>
        <p:nvSpPr>
          <p:cNvPr id="23" name="TextBox 22">
            <a:extLst>
              <a:ext uri="{FF2B5EF4-FFF2-40B4-BE49-F238E27FC236}">
                <a16:creationId xmlns:a16="http://schemas.microsoft.com/office/drawing/2014/main" id="{BC6EB759-ED86-D594-4020-9808B62BF467}"/>
              </a:ext>
            </a:extLst>
          </p:cNvPr>
          <p:cNvSpPr txBox="1"/>
          <p:nvPr/>
        </p:nvSpPr>
        <p:spPr>
          <a:xfrm>
            <a:off x="312986" y="2890419"/>
            <a:ext cx="2004711" cy="932813"/>
          </a:xfrm>
          <a:prstGeom prst="rect">
            <a:avLst/>
          </a:prstGeom>
          <a:noFill/>
        </p:spPr>
        <p:txBody>
          <a:bodyPr wrap="square" lIns="0" tIns="0" rIns="0" bIns="0" rtlCol="0">
            <a:noAutofit/>
          </a:bodyPr>
          <a:lstStyle/>
          <a:p>
            <a:pPr defTabSz="914266">
              <a:spcBef>
                <a:spcPts val="500"/>
              </a:spcBef>
              <a:defRPr/>
            </a:pPr>
            <a:r>
              <a:rPr lang="en-US" sz="1400" b="1" kern="0">
                <a:solidFill>
                  <a:srgbClr val="006861">
                    <a:lumMod val="60000"/>
                    <a:lumOff val="40000"/>
                  </a:srgbClr>
                </a:solidFill>
              </a:rPr>
              <a:t>Trained over 100+ </a:t>
            </a:r>
            <a:r>
              <a:rPr lang="en-US" sz="1400" kern="0">
                <a:solidFill>
                  <a:prstClr val="white"/>
                </a:solidFill>
              </a:rPr>
              <a:t>Pharmacopeia documents</a:t>
            </a:r>
            <a:endParaRPr lang="en-US" sz="1400" kern="0">
              <a:solidFill>
                <a:srgbClr val="006861">
                  <a:lumMod val="60000"/>
                  <a:lumOff val="40000"/>
                </a:srgbClr>
              </a:solidFill>
            </a:endParaRPr>
          </a:p>
        </p:txBody>
      </p:sp>
      <p:sp>
        <p:nvSpPr>
          <p:cNvPr id="24" name="TextBox 23">
            <a:extLst>
              <a:ext uri="{FF2B5EF4-FFF2-40B4-BE49-F238E27FC236}">
                <a16:creationId xmlns:a16="http://schemas.microsoft.com/office/drawing/2014/main" id="{5BEB4300-BAD6-42A1-B659-951144C0883F}"/>
              </a:ext>
            </a:extLst>
          </p:cNvPr>
          <p:cNvSpPr txBox="1"/>
          <p:nvPr/>
        </p:nvSpPr>
        <p:spPr>
          <a:xfrm>
            <a:off x="312987" y="3891073"/>
            <a:ext cx="1626649" cy="932813"/>
          </a:xfrm>
          <a:prstGeom prst="rect">
            <a:avLst/>
          </a:prstGeom>
          <a:noFill/>
        </p:spPr>
        <p:txBody>
          <a:bodyPr wrap="square" lIns="0" tIns="0" rIns="0" bIns="0" rtlCol="0">
            <a:noAutofit/>
          </a:bodyPr>
          <a:lstStyle/>
          <a:p>
            <a:pPr defTabSz="914266">
              <a:spcBef>
                <a:spcPts val="500"/>
              </a:spcBef>
              <a:defRPr/>
            </a:pPr>
            <a:r>
              <a:rPr lang="en-US" sz="1400" b="1" kern="0">
                <a:solidFill>
                  <a:srgbClr val="006861">
                    <a:lumMod val="60000"/>
                    <a:lumOff val="40000"/>
                  </a:srgbClr>
                </a:solidFill>
              </a:rPr>
              <a:t>Enabled quick references </a:t>
            </a:r>
            <a:r>
              <a:rPr lang="en-US" sz="1400" kern="0">
                <a:solidFill>
                  <a:prstClr val="white"/>
                </a:solidFill>
              </a:rPr>
              <a:t>to regulatory documents</a:t>
            </a:r>
          </a:p>
        </p:txBody>
      </p:sp>
      <p:sp>
        <p:nvSpPr>
          <p:cNvPr id="26" name="TextBox 25">
            <a:extLst>
              <a:ext uri="{FF2B5EF4-FFF2-40B4-BE49-F238E27FC236}">
                <a16:creationId xmlns:a16="http://schemas.microsoft.com/office/drawing/2014/main" id="{5DF8721D-DAEF-B661-9DA6-330FBE941C63}"/>
              </a:ext>
            </a:extLst>
          </p:cNvPr>
          <p:cNvSpPr txBox="1"/>
          <p:nvPr/>
        </p:nvSpPr>
        <p:spPr>
          <a:xfrm>
            <a:off x="3308832" y="2890419"/>
            <a:ext cx="2004711" cy="1169551"/>
          </a:xfrm>
          <a:prstGeom prst="rect">
            <a:avLst/>
          </a:prstGeom>
          <a:noFill/>
        </p:spPr>
        <p:txBody>
          <a:bodyPr wrap="square">
            <a:spAutoFit/>
          </a:bodyPr>
          <a:lstStyle/>
          <a:p>
            <a:pPr defTabSz="914266">
              <a:defRPr/>
            </a:pPr>
            <a:r>
              <a:rPr lang="en-US" sz="1400">
                <a:solidFill>
                  <a:prstClr val="white"/>
                </a:solidFill>
              </a:rPr>
              <a:t>Efforts needed to analyze the documents are </a:t>
            </a:r>
            <a:r>
              <a:rPr lang="en-US" sz="1400" b="1">
                <a:solidFill>
                  <a:srgbClr val="006861">
                    <a:lumMod val="60000"/>
                    <a:lumOff val="40000"/>
                  </a:srgbClr>
                </a:solidFill>
              </a:rPr>
              <a:t>expected to be down by 90%</a:t>
            </a:r>
          </a:p>
        </p:txBody>
      </p:sp>
      <p:sp>
        <p:nvSpPr>
          <p:cNvPr id="29" name="Rectangle: Rounded Corners 28">
            <a:extLst>
              <a:ext uri="{FF2B5EF4-FFF2-40B4-BE49-F238E27FC236}">
                <a16:creationId xmlns:a16="http://schemas.microsoft.com/office/drawing/2014/main" id="{335F2BED-DD73-4945-D923-2CF8DE2084CE}"/>
              </a:ext>
            </a:extLst>
          </p:cNvPr>
          <p:cNvSpPr/>
          <p:nvPr/>
        </p:nvSpPr>
        <p:spPr>
          <a:xfrm>
            <a:off x="275840" y="5158189"/>
            <a:ext cx="6126637" cy="666367"/>
          </a:xfrm>
          <a:prstGeom prst="roundRect">
            <a:avLst>
              <a:gd name="adj" fmla="val 50000"/>
            </a:avLst>
          </a:prstGeom>
          <a:solidFill>
            <a:schemeClr val="bg1"/>
          </a:solidFill>
          <a:ln w="9525" cap="flat" cmpd="sng" algn="ctr">
            <a:noFill/>
            <a:prstDash val="solid"/>
          </a:ln>
          <a:effectLst/>
        </p:spPr>
        <p:txBody>
          <a:bodyPr rtlCol="0" anchor="ctr"/>
          <a:lstStyle/>
          <a:p>
            <a:pPr algn="ctr" defTabSz="914266">
              <a:defRPr/>
            </a:pPr>
            <a:endParaRPr lang="en-US" kern="0">
              <a:solidFill>
                <a:srgbClr val="000000"/>
              </a:solidFill>
              <a:latin typeface="Bosch Office Sans"/>
            </a:endParaRPr>
          </a:p>
        </p:txBody>
      </p:sp>
      <p:pic>
        <p:nvPicPr>
          <p:cNvPr id="10" name="Picture 5">
            <a:extLst>
              <a:ext uri="{FF2B5EF4-FFF2-40B4-BE49-F238E27FC236}">
                <a16:creationId xmlns:a16="http://schemas.microsoft.com/office/drawing/2014/main" id="{3645848A-CE62-EC2F-49DE-8E268A18E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1152" y="5301987"/>
            <a:ext cx="359639" cy="36573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25D08D46-4185-9BB1-6198-2C89565222CE}"/>
              </a:ext>
            </a:extLst>
          </p:cNvPr>
          <p:cNvSpPr/>
          <p:nvPr/>
        </p:nvSpPr>
        <p:spPr>
          <a:xfrm>
            <a:off x="6714325" y="198"/>
            <a:ext cx="4254516" cy="6170216"/>
          </a:xfrm>
          <a:prstGeom prst="rect">
            <a:avLst/>
          </a:prstGeom>
          <a:solidFill>
            <a:schemeClr val="tx1">
              <a:lumMod val="50000"/>
              <a:lumOff val="50000"/>
              <a:alpha val="50000"/>
            </a:schemeClr>
          </a:solidFill>
          <a:ln w="9525" cap="flat" cmpd="sng" algn="ctr">
            <a:noFill/>
            <a:prstDash val="solid"/>
          </a:ln>
          <a:effectLst/>
        </p:spPr>
        <p:txBody>
          <a:bodyPr rtlCol="0" anchor="ctr"/>
          <a:lstStyle/>
          <a:p>
            <a:pPr algn="ctr" defTabSz="914266">
              <a:defRPr/>
            </a:pPr>
            <a:endParaRPr lang="en-US" kern="0">
              <a:solidFill>
                <a:srgbClr val="000000"/>
              </a:solidFill>
              <a:latin typeface="Bosch Office Sans"/>
            </a:endParaRPr>
          </a:p>
        </p:txBody>
      </p:sp>
      <p:pic>
        <p:nvPicPr>
          <p:cNvPr id="8" name="Picture 6">
            <a:extLst>
              <a:ext uri="{FF2B5EF4-FFF2-40B4-BE49-F238E27FC236}">
                <a16:creationId xmlns:a16="http://schemas.microsoft.com/office/drawing/2014/main" id="{79EC0F66-E476-AC13-C2B9-46C589FC49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7554" y="5291105"/>
            <a:ext cx="861989" cy="4346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0E0E58F0-3294-FD7A-E984-EC09243DD0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524" y="5331994"/>
            <a:ext cx="553434" cy="33020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B96B490-EB8F-0A74-7F8B-FE6FEB79D6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4921" y="5322831"/>
            <a:ext cx="1128544" cy="3056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blue Merck logo - Download gallery ...">
            <a:extLst>
              <a:ext uri="{FF2B5EF4-FFF2-40B4-BE49-F238E27FC236}">
                <a16:creationId xmlns:a16="http://schemas.microsoft.com/office/drawing/2014/main" id="{FD1C26F9-E684-1C53-0E57-9CB87B50CCC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9287" b="33253"/>
          <a:stretch/>
        </p:blipFill>
        <p:spPr bwMode="auto">
          <a:xfrm>
            <a:off x="9573532" y="155985"/>
            <a:ext cx="1069226" cy="3000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cument icon">
            <a:extLst>
              <a:ext uri="{FF2B5EF4-FFF2-40B4-BE49-F238E27FC236}">
                <a16:creationId xmlns:a16="http://schemas.microsoft.com/office/drawing/2014/main" id="{6A1CC5B9-CE0B-7025-116A-48EAFF37E5ED}"/>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2264659" y="2881382"/>
            <a:ext cx="548605" cy="5486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ink icon">
            <a:extLst>
              <a:ext uri="{FF2B5EF4-FFF2-40B4-BE49-F238E27FC236}">
                <a16:creationId xmlns:a16="http://schemas.microsoft.com/office/drawing/2014/main" id="{863C860C-A1D7-AF28-3D65-94A251F22409}"/>
              </a:ext>
            </a:extLst>
          </p:cNvPr>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2264659" y="3997162"/>
            <a:ext cx="548605" cy="5486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roductivity icon">
            <a:extLst>
              <a:ext uri="{FF2B5EF4-FFF2-40B4-BE49-F238E27FC236}">
                <a16:creationId xmlns:a16="http://schemas.microsoft.com/office/drawing/2014/main" id="{112BB299-F5A9-735A-4A8E-9539DDE43F42}"/>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5381783" y="2808220"/>
            <a:ext cx="548605" cy="54860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2215AF79-ECBC-8CB6-D5F1-A24D603098E0}"/>
              </a:ext>
            </a:extLst>
          </p:cNvPr>
          <p:cNvGrpSpPr/>
          <p:nvPr/>
        </p:nvGrpSpPr>
        <p:grpSpPr>
          <a:xfrm>
            <a:off x="10206058" y="5393126"/>
            <a:ext cx="786892" cy="740743"/>
            <a:chOff x="10206361" y="5393268"/>
            <a:chExt cx="786942" cy="740789"/>
          </a:xfrm>
        </p:grpSpPr>
        <p:sp>
          <p:nvSpPr>
            <p:cNvPr id="3" name="Rectangle 2">
              <a:extLst>
                <a:ext uri="{FF2B5EF4-FFF2-40B4-BE49-F238E27FC236}">
                  <a16:creationId xmlns:a16="http://schemas.microsoft.com/office/drawing/2014/main" id="{BEF658F3-2FC2-FDF3-0CF3-CEED7FB5E9DE}"/>
                </a:ext>
              </a:extLst>
            </p:cNvPr>
            <p:cNvSpPr/>
            <p:nvPr/>
          </p:nvSpPr>
          <p:spPr>
            <a:xfrm>
              <a:off x="10206361" y="5393268"/>
              <a:ext cx="738149" cy="737792"/>
            </a:xfrm>
            <a:prstGeom prst="rect">
              <a:avLst/>
            </a:prstGeom>
            <a:solidFill>
              <a:schemeClr val="bg1">
                <a:lumMod val="95000"/>
                <a:alpha val="68000"/>
              </a:schemeClr>
            </a:solidFill>
            <a:ln w="9525" cap="flat" cmpd="sng" algn="ctr">
              <a:solidFill>
                <a:srgbClr val="3F136C"/>
              </a:solidFill>
              <a:prstDash val="solid"/>
            </a:ln>
            <a:effectLst/>
          </p:spPr>
          <p:txBody>
            <a:bodyPr rtlCol="0" anchor="ctr"/>
            <a:lstStyle/>
            <a:p>
              <a:pPr algn="ctr" defTabSz="914266">
                <a:defRPr/>
              </a:pPr>
              <a:endParaRPr lang="en-US" kern="0">
                <a:solidFill>
                  <a:srgbClr val="000000"/>
                </a:solidFill>
                <a:latin typeface="Bosch Office Sans"/>
              </a:endParaRPr>
            </a:p>
          </p:txBody>
        </p:sp>
        <p:pic>
          <p:nvPicPr>
            <p:cNvPr id="6" name="Picture 5">
              <a:hlinkClick r:id="rId12"/>
              <a:extLst>
                <a:ext uri="{FF2B5EF4-FFF2-40B4-BE49-F238E27FC236}">
                  <a16:creationId xmlns:a16="http://schemas.microsoft.com/office/drawing/2014/main" id="{16778428-C28B-56CA-F559-B3C4FC95DD8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55511" y="5396265"/>
              <a:ext cx="737792" cy="737792"/>
            </a:xfrm>
            <a:prstGeom prst="rect">
              <a:avLst/>
            </a:prstGeom>
          </p:spPr>
        </p:pic>
      </p:grpSp>
    </p:spTree>
    <p:extLst>
      <p:ext uri="{BB962C8B-B14F-4D97-AF65-F5344CB8AC3E}">
        <p14:creationId xmlns:p14="http://schemas.microsoft.com/office/powerpoint/2010/main" val="1227877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7D0692-0A10-909B-7F7B-6AD3C88C4026}"/>
              </a:ext>
            </a:extLst>
          </p:cNvPr>
          <p:cNvSpPr/>
          <p:nvPr/>
        </p:nvSpPr>
        <p:spPr>
          <a:xfrm>
            <a:off x="0" y="0"/>
            <a:ext cx="6731279" cy="6121533"/>
          </a:xfrm>
          <a:prstGeom prst="rect">
            <a:avLst/>
          </a:prstGeom>
          <a:solidFill>
            <a:srgbClr val="00686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13" name="Picture 12">
            <a:hlinkClick r:id="rId3"/>
            <a:extLst>
              <a:ext uri="{FF2B5EF4-FFF2-40B4-BE49-F238E27FC236}">
                <a16:creationId xmlns:a16="http://schemas.microsoft.com/office/drawing/2014/main" id="{787132F5-BFCF-6136-0376-AE38B04C0221}"/>
              </a:ext>
            </a:extLst>
          </p:cNvPr>
          <p:cNvPicPr>
            <a:picLocks noChangeAspect="1"/>
          </p:cNvPicPr>
          <p:nvPr/>
        </p:nvPicPr>
        <p:blipFill>
          <a:blip r:embed="rId4"/>
          <a:stretch>
            <a:fillRect/>
          </a:stretch>
        </p:blipFill>
        <p:spPr>
          <a:xfrm>
            <a:off x="6734297" y="9752"/>
            <a:ext cx="4235327" cy="6121533"/>
          </a:xfrm>
          <a:prstGeom prst="rect">
            <a:avLst/>
          </a:prstGeom>
        </p:spPr>
      </p:pic>
      <p:sp>
        <p:nvSpPr>
          <p:cNvPr id="22" name="Title 1">
            <a:extLst>
              <a:ext uri="{FF2B5EF4-FFF2-40B4-BE49-F238E27FC236}">
                <a16:creationId xmlns:a16="http://schemas.microsoft.com/office/drawing/2014/main" id="{5CFF962D-2CFE-70D5-12FE-524925FC8E57}"/>
              </a:ext>
            </a:extLst>
          </p:cNvPr>
          <p:cNvSpPr txBox="1">
            <a:spLocks/>
          </p:cNvSpPr>
          <p:nvPr/>
        </p:nvSpPr>
        <p:spPr>
          <a:xfrm>
            <a:off x="96165" y="605167"/>
            <a:ext cx="10596519" cy="28546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fontAlgn="auto">
              <a:spcAft>
                <a:spcPts val="0"/>
              </a:spcAft>
            </a:pPr>
            <a:endParaRPr lang="en-US" sz="2000" b="1">
              <a:solidFill>
                <a:srgbClr val="18837E"/>
              </a:solidFill>
              <a:latin typeface="+mn-lt"/>
            </a:endParaRPr>
          </a:p>
        </p:txBody>
      </p:sp>
      <p:sp>
        <p:nvSpPr>
          <p:cNvPr id="23" name="Text Placeholder 2">
            <a:extLst>
              <a:ext uri="{FF2B5EF4-FFF2-40B4-BE49-F238E27FC236}">
                <a16:creationId xmlns:a16="http://schemas.microsoft.com/office/drawing/2014/main" id="{39708725-D5BA-CF1D-BB23-183FC105D7B5}"/>
              </a:ext>
            </a:extLst>
          </p:cNvPr>
          <p:cNvSpPr txBox="1">
            <a:spLocks/>
          </p:cNvSpPr>
          <p:nvPr/>
        </p:nvSpPr>
        <p:spPr>
          <a:xfrm>
            <a:off x="59804" y="49080"/>
            <a:ext cx="6920115" cy="492205"/>
          </a:xfrm>
          <a:prstGeom prst="rect">
            <a:avLst/>
          </a:prstGeom>
        </p:spPr>
        <p:txBody>
          <a:bodyPr vert="horz" lIns="0" tIns="0" rIns="0" bIns="0" rtlCol="0">
            <a:noAutofit/>
          </a:bodyPr>
          <a:lstStyle>
            <a:defPPr>
              <a:defRPr lang="de-DE"/>
            </a:defPPr>
            <a:lvl1pPr marL="251982" indent="-251982" defTabSz="914333" eaLnBrk="1" latinLnBrk="0" hangingPunct="1">
              <a:lnSpc>
                <a:spcPct val="89000"/>
              </a:lnSpc>
              <a:spcBef>
                <a:spcPts val="500"/>
              </a:spcBef>
              <a:buFont typeface="Wingdings 3" panose="05040102010807070707" pitchFamily="18" charset="2"/>
              <a:buNone/>
              <a:defRPr lang="de-DE" sz="2400" kern="0" baseline="0">
                <a:latin typeface="+mj-lt"/>
              </a:defRPr>
            </a:lvl1pPr>
            <a:lvl2pPr marL="507563" indent="-273580" defTabSz="914333" eaLnBrk="1" latinLnBrk="0" hangingPunct="1">
              <a:lnSpc>
                <a:spcPct val="103000"/>
              </a:lnSpc>
              <a:spcBef>
                <a:spcPts val="500"/>
              </a:spcBef>
              <a:buFont typeface="Wingdings 3" panose="05040102010807070707" pitchFamily="18" charset="2"/>
              <a:buChar char=""/>
              <a:defRPr sz="1600">
                <a:latin typeface="+mn-lt"/>
              </a:defRPr>
            </a:lvl2pPr>
            <a:lvl3pPr marL="730746" indent="-205185" defTabSz="914333" eaLnBrk="1" latinLnBrk="0" hangingPunct="1">
              <a:lnSpc>
                <a:spcPct val="102000"/>
              </a:lnSpc>
              <a:spcBef>
                <a:spcPts val="500"/>
              </a:spcBef>
              <a:buFont typeface="Bosch Office Sans" pitchFamily="2" charset="0"/>
              <a:buChar char="‒"/>
              <a:defRPr sz="1400">
                <a:latin typeface="+mn-lt"/>
              </a:defRPr>
            </a:lvl3pPr>
            <a:lvl4pPr marL="932331" indent="-183586" defTabSz="914333" eaLnBrk="1" latinLnBrk="0" hangingPunct="1">
              <a:lnSpc>
                <a:spcPct val="103000"/>
              </a:lnSpc>
              <a:spcBef>
                <a:spcPts val="500"/>
              </a:spcBef>
              <a:buFont typeface="Bosch Office Sans" pitchFamily="2" charset="0"/>
              <a:buChar char="‒"/>
              <a:defRPr sz="1300">
                <a:latin typeface="+mn-lt"/>
              </a:defRPr>
            </a:lvl4pPr>
            <a:lvl5pPr marL="932331" indent="-183586" defTabSz="914333" eaLnBrk="1" latinLnBrk="0" hangingPunct="1">
              <a:lnSpc>
                <a:spcPct val="103000"/>
              </a:lnSpc>
              <a:spcBef>
                <a:spcPts val="500"/>
              </a:spcBef>
              <a:buFont typeface="Bosch Office Sans" pitchFamily="2" charset="0"/>
              <a:buChar char="‒"/>
              <a:defRPr sz="1300">
                <a:latin typeface="+mn-lt"/>
              </a:defRPr>
            </a:lvl5pPr>
            <a:lvl6pPr marL="932331" indent="-183586" defTabSz="914333">
              <a:lnSpc>
                <a:spcPct val="103000"/>
              </a:lnSpc>
              <a:spcBef>
                <a:spcPts val="500"/>
              </a:spcBef>
              <a:buFont typeface="Bosch Office Sans" pitchFamily="2" charset="0"/>
              <a:buChar char="‒"/>
              <a:defRPr sz="1300">
                <a:latin typeface="+mn-lt"/>
              </a:defRPr>
            </a:lvl6pPr>
            <a:lvl7pPr marL="932331" indent="-183586" defTabSz="914333">
              <a:lnSpc>
                <a:spcPct val="103000"/>
              </a:lnSpc>
              <a:spcBef>
                <a:spcPts val="500"/>
              </a:spcBef>
              <a:buFont typeface="Bosch Office Sans" pitchFamily="2" charset="0"/>
              <a:buChar char="‒"/>
              <a:defRPr sz="1300">
                <a:latin typeface="+mn-lt"/>
              </a:defRPr>
            </a:lvl7pPr>
            <a:lvl8pPr marL="932331" indent="-183586" defTabSz="914333">
              <a:lnSpc>
                <a:spcPct val="103000"/>
              </a:lnSpc>
              <a:spcBef>
                <a:spcPts val="500"/>
              </a:spcBef>
              <a:buFont typeface="Bosch Office Sans" pitchFamily="2" charset="0"/>
              <a:buChar char="‒"/>
              <a:defRPr sz="1300">
                <a:latin typeface="+mn-lt"/>
              </a:defRPr>
            </a:lvl8pPr>
            <a:lvl9pPr marL="932331" indent="-183586" defTabSz="914333">
              <a:lnSpc>
                <a:spcPct val="103000"/>
              </a:lnSpc>
              <a:spcBef>
                <a:spcPts val="500"/>
              </a:spcBef>
              <a:buFont typeface="Bosch Office Sans" pitchFamily="2" charset="0"/>
              <a:buChar char="‒"/>
              <a:defRPr sz="1300" baseline="0">
                <a:latin typeface="+mn-lt"/>
              </a:defRPr>
            </a:lvl9pPr>
          </a:lstStyle>
          <a:p>
            <a:pPr>
              <a:defRPr/>
            </a:pPr>
            <a:r>
              <a:rPr lang="en-US" sz="2600" b="1" err="1">
                <a:solidFill>
                  <a:schemeClr val="bg1"/>
                </a:solidFill>
                <a:latin typeface="+mn-lt"/>
              </a:rPr>
              <a:t>MiDAS</a:t>
            </a:r>
            <a:r>
              <a:rPr lang="en-US" sz="2600" b="1">
                <a:solidFill>
                  <a:schemeClr val="bg1"/>
                </a:solidFill>
                <a:latin typeface="+mn-lt"/>
              </a:rPr>
              <a:t>: MISRA Code Compliance Assist</a:t>
            </a:r>
            <a:endParaRPr kumimoji="0" lang="it-IT" sz="2600" b="1" i="0" u="none" strike="noStrike" kern="0" cap="none" spc="0" normalizeH="0" baseline="0" noProof="0">
              <a:ln>
                <a:noFill/>
              </a:ln>
              <a:solidFill>
                <a:schemeClr val="bg1"/>
              </a:solidFill>
              <a:effectLst/>
              <a:uLnTx/>
              <a:uFillTx/>
              <a:latin typeface="+mn-lt"/>
              <a:ea typeface="+mn-ea"/>
              <a:cs typeface="+mn-cs"/>
            </a:endParaRPr>
          </a:p>
        </p:txBody>
      </p:sp>
      <p:sp>
        <p:nvSpPr>
          <p:cNvPr id="20" name="TextBox 19">
            <a:extLst>
              <a:ext uri="{FF2B5EF4-FFF2-40B4-BE49-F238E27FC236}">
                <a16:creationId xmlns:a16="http://schemas.microsoft.com/office/drawing/2014/main" id="{7973838B-D196-374B-DAC6-CB4367FD71B1}"/>
              </a:ext>
            </a:extLst>
          </p:cNvPr>
          <p:cNvSpPr txBox="1"/>
          <p:nvPr/>
        </p:nvSpPr>
        <p:spPr>
          <a:xfrm>
            <a:off x="68961" y="582874"/>
            <a:ext cx="6591996" cy="2942539"/>
          </a:xfrm>
          <a:prstGeom prst="rect">
            <a:avLst/>
          </a:prstGeom>
          <a:noFill/>
        </p:spPr>
        <p:txBody>
          <a:bodyPr wrap="square" lIns="0" tIns="0" rIns="0" bIns="0" rtlCol="0">
            <a:noAutofit/>
          </a:bodyPr>
          <a:lstStyle/>
          <a:p>
            <a:r>
              <a:rPr lang="en-US" sz="1600" b="1">
                <a:solidFill>
                  <a:srgbClr val="0BFFEF"/>
                </a:solidFill>
                <a:latin typeface="+mn-lt"/>
              </a:rPr>
              <a:t>Challenge:</a:t>
            </a:r>
            <a:r>
              <a:rPr lang="en-US" sz="1400">
                <a:latin typeface="+mn-lt"/>
              </a:rPr>
              <a:t> </a:t>
            </a:r>
            <a:r>
              <a:rPr lang="en-US" sz="1400">
                <a:solidFill>
                  <a:schemeClr val="bg1"/>
                </a:solidFill>
                <a:latin typeface="+mn-lt"/>
              </a:rPr>
              <a:t>Ensuring</a:t>
            </a:r>
            <a:r>
              <a:rPr lang="en-US" sz="1400">
                <a:latin typeface="+mn-lt"/>
              </a:rPr>
              <a:t> </a:t>
            </a:r>
            <a:r>
              <a:rPr lang="en-US" sz="1400">
                <a:solidFill>
                  <a:srgbClr val="0BFFEF"/>
                </a:solidFill>
                <a:latin typeface="+mn-lt"/>
              </a:rPr>
              <a:t>compliance with MISRA guidelines</a:t>
            </a:r>
            <a:r>
              <a:rPr lang="en-US" sz="1400">
                <a:solidFill>
                  <a:srgbClr val="18837E"/>
                </a:solidFill>
                <a:latin typeface="+mn-lt"/>
              </a:rPr>
              <a:t> </a:t>
            </a:r>
            <a:r>
              <a:rPr lang="en-US" sz="1400">
                <a:solidFill>
                  <a:schemeClr val="bg1"/>
                </a:solidFill>
                <a:latin typeface="+mn-lt"/>
              </a:rPr>
              <a:t>can be complex and time-consuming, often resulting in</a:t>
            </a:r>
            <a:r>
              <a:rPr lang="en-US" sz="1400">
                <a:latin typeface="+mn-lt"/>
              </a:rPr>
              <a:t> </a:t>
            </a:r>
            <a:r>
              <a:rPr lang="en-US" sz="1400">
                <a:solidFill>
                  <a:srgbClr val="0BFFEF"/>
                </a:solidFill>
                <a:latin typeface="+mn-lt"/>
              </a:rPr>
              <a:t>delays in project timelines</a:t>
            </a:r>
            <a:r>
              <a:rPr lang="en-US" sz="1400">
                <a:solidFill>
                  <a:srgbClr val="18837E"/>
                </a:solidFill>
                <a:latin typeface="+mn-lt"/>
              </a:rPr>
              <a:t> </a:t>
            </a:r>
            <a:r>
              <a:rPr lang="en-US" sz="1400">
                <a:solidFill>
                  <a:schemeClr val="bg1"/>
                </a:solidFill>
                <a:latin typeface="+mn-lt"/>
              </a:rPr>
              <a:t>and increased risk of errors.</a:t>
            </a:r>
          </a:p>
          <a:p>
            <a:endParaRPr lang="en-US" sz="1400" b="1">
              <a:solidFill>
                <a:srgbClr val="9E2896"/>
              </a:solidFill>
              <a:latin typeface="+mn-lt"/>
            </a:endParaRPr>
          </a:p>
          <a:p>
            <a:r>
              <a:rPr lang="en-US" sz="1600" b="1">
                <a:solidFill>
                  <a:srgbClr val="0BFFEF"/>
                </a:solidFill>
                <a:latin typeface="+mn-lt"/>
              </a:rPr>
              <a:t>Client Need</a:t>
            </a:r>
            <a:r>
              <a:rPr lang="en-US" sz="1400">
                <a:solidFill>
                  <a:srgbClr val="0BFFEF"/>
                </a:solidFill>
                <a:latin typeface="+mn-lt"/>
              </a:rPr>
              <a:t>: </a:t>
            </a:r>
            <a:r>
              <a:rPr lang="en-US" sz="1400">
                <a:solidFill>
                  <a:schemeClr val="bg1"/>
                </a:solidFill>
                <a:latin typeface="+mn-lt"/>
              </a:rPr>
              <a:t>A solution to </a:t>
            </a:r>
            <a:r>
              <a:rPr lang="en-US" sz="1400">
                <a:solidFill>
                  <a:srgbClr val="0BFFEF"/>
                </a:solidFill>
                <a:latin typeface="+mn-lt"/>
              </a:rPr>
              <a:t>automate the assessment and enforcement of MISRA code compliance </a:t>
            </a:r>
            <a:r>
              <a:rPr lang="en-US" sz="1400">
                <a:solidFill>
                  <a:schemeClr val="bg1"/>
                </a:solidFill>
                <a:latin typeface="+mn-lt"/>
              </a:rPr>
              <a:t>to enhance development efficiency</a:t>
            </a:r>
          </a:p>
          <a:p>
            <a:endParaRPr lang="en-US" sz="1400" b="1">
              <a:solidFill>
                <a:srgbClr val="9E2896"/>
              </a:solidFill>
              <a:latin typeface="+mn-lt"/>
            </a:endParaRPr>
          </a:p>
          <a:p>
            <a:r>
              <a:rPr lang="en-US" sz="1600" b="1">
                <a:solidFill>
                  <a:srgbClr val="0BFFEF"/>
                </a:solidFill>
                <a:latin typeface="+mn-lt"/>
              </a:rPr>
              <a:t>Solution</a:t>
            </a:r>
            <a:r>
              <a:rPr lang="en-US" sz="1400">
                <a:latin typeface="+mn-lt"/>
              </a:rPr>
              <a:t>: </a:t>
            </a:r>
            <a:r>
              <a:rPr lang="en-US" sz="1400">
                <a:solidFill>
                  <a:schemeClr val="bg1"/>
                </a:solidFill>
                <a:latin typeface="+mn-lt"/>
              </a:rPr>
              <a:t>Developed</a:t>
            </a:r>
            <a:r>
              <a:rPr lang="en-US" sz="1400" b="1">
                <a:solidFill>
                  <a:schemeClr val="bg1"/>
                </a:solidFill>
                <a:latin typeface="+mn-lt"/>
              </a:rPr>
              <a:t> </a:t>
            </a:r>
            <a:r>
              <a:rPr lang="en-US" sz="1400" b="1">
                <a:solidFill>
                  <a:srgbClr val="0BFFEF"/>
                </a:solidFill>
                <a:latin typeface="+mn-lt"/>
              </a:rPr>
              <a:t>a GEN AI</a:t>
            </a:r>
            <a:r>
              <a:rPr lang="en-US" sz="1400">
                <a:solidFill>
                  <a:srgbClr val="0BFFEF"/>
                </a:solidFill>
                <a:latin typeface="+mn-lt"/>
              </a:rPr>
              <a:t> </a:t>
            </a:r>
            <a:r>
              <a:rPr lang="en-US" sz="1400">
                <a:solidFill>
                  <a:schemeClr val="bg1"/>
                </a:solidFill>
                <a:latin typeface="+mn-lt"/>
              </a:rPr>
              <a:t>tool that:-</a:t>
            </a:r>
          </a:p>
          <a:p>
            <a:endParaRPr lang="en-US" sz="1400">
              <a:latin typeface="+mn-lt"/>
            </a:endParaRPr>
          </a:p>
          <a:p>
            <a:pPr marL="342900" indent="-342900">
              <a:buFont typeface="Arial" panose="020B0604020202020204" pitchFamily="34" charset="0"/>
              <a:buChar char="•"/>
            </a:pPr>
            <a:r>
              <a:rPr lang="en-US" sz="1400">
                <a:solidFill>
                  <a:schemeClr val="bg1"/>
                </a:solidFill>
                <a:latin typeface="+mn-lt"/>
              </a:rPr>
              <a:t>Automatically</a:t>
            </a:r>
            <a:r>
              <a:rPr lang="en-US" sz="1400">
                <a:latin typeface="+mn-lt"/>
              </a:rPr>
              <a:t> </a:t>
            </a:r>
            <a:r>
              <a:rPr lang="en-US" sz="1400" b="1">
                <a:solidFill>
                  <a:srgbClr val="0BFFEF"/>
                </a:solidFill>
                <a:latin typeface="+mn-lt"/>
              </a:rPr>
              <a:t>assesses code for MISRA compliance</a:t>
            </a:r>
            <a:r>
              <a:rPr lang="en-US" sz="1400">
                <a:solidFill>
                  <a:schemeClr val="bg1"/>
                </a:solidFill>
                <a:latin typeface="+mn-lt"/>
              </a:rPr>
              <a:t>, identifying potential errors/violations in real-time.</a:t>
            </a:r>
          </a:p>
          <a:p>
            <a:pPr marL="342900" indent="-342900">
              <a:buFont typeface="Arial" panose="020B0604020202020204" pitchFamily="34" charset="0"/>
              <a:buChar char="•"/>
            </a:pPr>
            <a:r>
              <a:rPr lang="en-US" sz="1400">
                <a:solidFill>
                  <a:schemeClr val="bg1"/>
                </a:solidFill>
                <a:latin typeface="+mn-lt"/>
              </a:rPr>
              <a:t>Provides</a:t>
            </a:r>
            <a:r>
              <a:rPr lang="en-US" sz="1400">
                <a:latin typeface="+mn-lt"/>
              </a:rPr>
              <a:t> </a:t>
            </a:r>
            <a:r>
              <a:rPr lang="en-US" sz="1400" b="1">
                <a:solidFill>
                  <a:srgbClr val="0BFFEF"/>
                </a:solidFill>
                <a:latin typeface="+mn-lt"/>
              </a:rPr>
              <a:t>intelligent recommendations</a:t>
            </a:r>
            <a:r>
              <a:rPr lang="en-US" sz="1400">
                <a:solidFill>
                  <a:srgbClr val="0BFFEF"/>
                </a:solidFill>
                <a:latin typeface="+mn-lt"/>
              </a:rPr>
              <a:t> </a:t>
            </a:r>
            <a:r>
              <a:rPr lang="en-US" sz="1400">
                <a:solidFill>
                  <a:schemeClr val="bg1"/>
                </a:solidFill>
                <a:latin typeface="+mn-lt"/>
              </a:rPr>
              <a:t>for code corrections and best practices to enhance compliance.</a:t>
            </a:r>
          </a:p>
          <a:p>
            <a:endParaRPr lang="en-US" sz="1400">
              <a:latin typeface="+mn-lt"/>
            </a:endParaRPr>
          </a:p>
        </p:txBody>
      </p:sp>
      <p:sp>
        <p:nvSpPr>
          <p:cNvPr id="21" name="TextBox 20">
            <a:extLst>
              <a:ext uri="{FF2B5EF4-FFF2-40B4-BE49-F238E27FC236}">
                <a16:creationId xmlns:a16="http://schemas.microsoft.com/office/drawing/2014/main" id="{5890E627-2D2F-F645-31B4-D09D8BE09F0D}"/>
              </a:ext>
            </a:extLst>
          </p:cNvPr>
          <p:cNvSpPr txBox="1"/>
          <p:nvPr/>
        </p:nvSpPr>
        <p:spPr>
          <a:xfrm>
            <a:off x="619024" y="3634405"/>
            <a:ext cx="2583003" cy="523220"/>
          </a:xfrm>
          <a:prstGeom prst="rect">
            <a:avLst/>
          </a:prstGeom>
          <a:noFill/>
        </p:spPr>
        <p:txBody>
          <a:bodyPr wrap="square">
            <a:spAutoFit/>
          </a:bodyPr>
          <a:lstStyle/>
          <a:p>
            <a:r>
              <a:rPr lang="en-US" sz="1400">
                <a:solidFill>
                  <a:schemeClr val="bg1"/>
                </a:solidFill>
                <a:latin typeface="+mn-lt"/>
              </a:rPr>
              <a:t>Streamlined compliance processes</a:t>
            </a:r>
          </a:p>
        </p:txBody>
      </p:sp>
      <p:sp>
        <p:nvSpPr>
          <p:cNvPr id="27" name="TextBox 26">
            <a:extLst>
              <a:ext uri="{FF2B5EF4-FFF2-40B4-BE49-F238E27FC236}">
                <a16:creationId xmlns:a16="http://schemas.microsoft.com/office/drawing/2014/main" id="{61A1635B-A25D-33B1-FF4D-33E1E4EB4862}"/>
              </a:ext>
            </a:extLst>
          </p:cNvPr>
          <p:cNvSpPr txBox="1"/>
          <p:nvPr/>
        </p:nvSpPr>
        <p:spPr>
          <a:xfrm>
            <a:off x="3744564" y="3630161"/>
            <a:ext cx="2797449" cy="738664"/>
          </a:xfrm>
          <a:prstGeom prst="rect">
            <a:avLst/>
          </a:prstGeom>
          <a:noFill/>
        </p:spPr>
        <p:txBody>
          <a:bodyPr wrap="square">
            <a:spAutoFit/>
          </a:bodyPr>
          <a:lstStyle/>
          <a:p>
            <a:r>
              <a:rPr lang="en-US" sz="1400" b="0" i="0" u="none" strike="noStrike" baseline="0">
                <a:solidFill>
                  <a:schemeClr val="bg1"/>
                </a:solidFill>
                <a:latin typeface="+mn-lt"/>
              </a:rPr>
              <a:t>Improved Code Quality </a:t>
            </a:r>
            <a:r>
              <a:rPr lang="en-US" sz="1400">
                <a:solidFill>
                  <a:schemeClr val="bg1"/>
                </a:solidFill>
                <a:latin typeface="+mn-lt"/>
              </a:rPr>
              <a:t>improved overall code quality while saving valuable time.</a:t>
            </a:r>
            <a:endParaRPr lang="en-US" sz="1050">
              <a:solidFill>
                <a:schemeClr val="bg1"/>
              </a:solidFill>
              <a:latin typeface="+mn-lt"/>
            </a:endParaRPr>
          </a:p>
        </p:txBody>
      </p:sp>
      <p:sp>
        <p:nvSpPr>
          <p:cNvPr id="32" name="TextBox 31">
            <a:extLst>
              <a:ext uri="{FF2B5EF4-FFF2-40B4-BE49-F238E27FC236}">
                <a16:creationId xmlns:a16="http://schemas.microsoft.com/office/drawing/2014/main" id="{77A37341-38C2-DD12-8D1B-B7991F1FCABA}"/>
              </a:ext>
            </a:extLst>
          </p:cNvPr>
          <p:cNvSpPr txBox="1"/>
          <p:nvPr/>
        </p:nvSpPr>
        <p:spPr>
          <a:xfrm>
            <a:off x="623220" y="4415713"/>
            <a:ext cx="4344942" cy="307777"/>
          </a:xfrm>
          <a:prstGeom prst="rect">
            <a:avLst/>
          </a:prstGeom>
          <a:noFill/>
        </p:spPr>
        <p:txBody>
          <a:bodyPr wrap="square">
            <a:spAutoFit/>
          </a:bodyPr>
          <a:lstStyle/>
          <a:p>
            <a:r>
              <a:rPr lang="en-US" sz="1400">
                <a:solidFill>
                  <a:schemeClr val="bg1"/>
                </a:solidFill>
                <a:latin typeface="+mn-lt"/>
              </a:rPr>
              <a:t>Reduced development risks</a:t>
            </a:r>
          </a:p>
        </p:txBody>
      </p:sp>
      <p:sp>
        <p:nvSpPr>
          <p:cNvPr id="19" name="Rectangle: Rounded Corners 18">
            <a:extLst>
              <a:ext uri="{FF2B5EF4-FFF2-40B4-BE49-F238E27FC236}">
                <a16:creationId xmlns:a16="http://schemas.microsoft.com/office/drawing/2014/main" id="{C2679230-5AB2-A86D-9759-5A90E70BF86B}"/>
              </a:ext>
            </a:extLst>
          </p:cNvPr>
          <p:cNvSpPr/>
          <p:nvPr/>
        </p:nvSpPr>
        <p:spPr>
          <a:xfrm>
            <a:off x="314667" y="5246021"/>
            <a:ext cx="6154993" cy="673000"/>
          </a:xfrm>
          <a:prstGeom prst="roundRect">
            <a:avLst/>
          </a:prstGeom>
          <a:solidFill>
            <a:schemeClr val="bg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mn-lt"/>
              <a:ea typeface="+mn-ea"/>
              <a:cs typeface="+mn-cs"/>
            </a:endParaRPr>
          </a:p>
        </p:txBody>
      </p:sp>
      <p:pic>
        <p:nvPicPr>
          <p:cNvPr id="26" name="Picture 25">
            <a:extLst>
              <a:ext uri="{FF2B5EF4-FFF2-40B4-BE49-F238E27FC236}">
                <a16:creationId xmlns:a16="http://schemas.microsoft.com/office/drawing/2014/main" id="{86699E74-E49E-A1FB-9D93-2E28EE7579D1}"/>
              </a:ext>
            </a:extLst>
          </p:cNvPr>
          <p:cNvPicPr>
            <a:picLocks noChangeAspect="1"/>
          </p:cNvPicPr>
          <p:nvPr/>
        </p:nvPicPr>
        <p:blipFill>
          <a:blip r:embed="rId5"/>
          <a:stretch>
            <a:fillRect/>
          </a:stretch>
        </p:blipFill>
        <p:spPr>
          <a:xfrm>
            <a:off x="819343" y="5337726"/>
            <a:ext cx="503544" cy="503544"/>
          </a:xfrm>
          <a:prstGeom prst="rect">
            <a:avLst/>
          </a:prstGeom>
        </p:spPr>
      </p:pic>
      <p:pic>
        <p:nvPicPr>
          <p:cNvPr id="29" name="Picture 28">
            <a:extLst>
              <a:ext uri="{FF2B5EF4-FFF2-40B4-BE49-F238E27FC236}">
                <a16:creationId xmlns:a16="http://schemas.microsoft.com/office/drawing/2014/main" id="{65B9BAD2-53C7-4F27-E054-36F8B9168D8A}"/>
              </a:ext>
            </a:extLst>
          </p:cNvPr>
          <p:cNvPicPr>
            <a:picLocks noChangeAspect="1"/>
          </p:cNvPicPr>
          <p:nvPr/>
        </p:nvPicPr>
        <p:blipFill>
          <a:blip r:embed="rId6"/>
          <a:stretch>
            <a:fillRect/>
          </a:stretch>
        </p:blipFill>
        <p:spPr>
          <a:xfrm>
            <a:off x="2149678" y="5416828"/>
            <a:ext cx="1004063" cy="342295"/>
          </a:xfrm>
          <a:prstGeom prst="rect">
            <a:avLst/>
          </a:prstGeom>
        </p:spPr>
      </p:pic>
      <p:pic>
        <p:nvPicPr>
          <p:cNvPr id="31" name="Picture 30">
            <a:extLst>
              <a:ext uri="{FF2B5EF4-FFF2-40B4-BE49-F238E27FC236}">
                <a16:creationId xmlns:a16="http://schemas.microsoft.com/office/drawing/2014/main" id="{27FBC9F6-8358-0507-4A53-B3A4D7303EFF}"/>
              </a:ext>
            </a:extLst>
          </p:cNvPr>
          <p:cNvPicPr>
            <a:picLocks noChangeAspect="1"/>
          </p:cNvPicPr>
          <p:nvPr/>
        </p:nvPicPr>
        <p:blipFill>
          <a:blip r:embed="rId7"/>
          <a:stretch>
            <a:fillRect/>
          </a:stretch>
        </p:blipFill>
        <p:spPr>
          <a:xfrm>
            <a:off x="3906604" y="5380585"/>
            <a:ext cx="683046" cy="396607"/>
          </a:xfrm>
          <a:prstGeom prst="rect">
            <a:avLst/>
          </a:prstGeom>
        </p:spPr>
      </p:pic>
      <p:pic>
        <p:nvPicPr>
          <p:cNvPr id="2" name="Graphic 1" descr="Presentation with pie chart outline">
            <a:extLst>
              <a:ext uri="{FF2B5EF4-FFF2-40B4-BE49-F238E27FC236}">
                <a16:creationId xmlns:a16="http://schemas.microsoft.com/office/drawing/2014/main" id="{0DCEE5AE-8DD8-D6E7-8EC1-163AA912FE6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805" y="3627752"/>
            <a:ext cx="521385" cy="521385"/>
          </a:xfrm>
          <a:prstGeom prst="rect">
            <a:avLst/>
          </a:prstGeom>
        </p:spPr>
      </p:pic>
      <p:pic>
        <p:nvPicPr>
          <p:cNvPr id="9" name="Graphic 8" descr="Gauge outline">
            <a:extLst>
              <a:ext uri="{FF2B5EF4-FFF2-40B4-BE49-F238E27FC236}">
                <a16:creationId xmlns:a16="http://schemas.microsoft.com/office/drawing/2014/main" id="{5ECCD7DF-070A-CECC-9AB9-E8A51CDAD5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02027" y="3634405"/>
            <a:ext cx="414746" cy="414746"/>
          </a:xfrm>
          <a:prstGeom prst="rect">
            <a:avLst/>
          </a:prstGeom>
        </p:spPr>
      </p:pic>
      <p:pic>
        <p:nvPicPr>
          <p:cNvPr id="14" name="Picture 2">
            <a:hlinkClick r:id="rId3"/>
            <a:extLst>
              <a:ext uri="{FF2B5EF4-FFF2-40B4-BE49-F238E27FC236}">
                <a16:creationId xmlns:a16="http://schemas.microsoft.com/office/drawing/2014/main" id="{92E7FB5C-D080-466B-6888-B13840C15D0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46586" y="5164365"/>
            <a:ext cx="714375" cy="714375"/>
          </a:xfrm>
          <a:prstGeom prst="rect">
            <a:avLst/>
          </a:prstGeom>
          <a:solidFill>
            <a:schemeClr val="bg1"/>
          </a:solidFill>
        </p:spPr>
      </p:pic>
      <p:pic>
        <p:nvPicPr>
          <p:cNvPr id="15" name="Picture 14">
            <a:extLst>
              <a:ext uri="{FF2B5EF4-FFF2-40B4-BE49-F238E27FC236}">
                <a16:creationId xmlns:a16="http://schemas.microsoft.com/office/drawing/2014/main" id="{42F7CB60-21A6-3021-71FE-F080365371ED}"/>
              </a:ext>
            </a:extLst>
          </p:cNvPr>
          <p:cNvPicPr>
            <a:picLocks noChangeAspect="1"/>
          </p:cNvPicPr>
          <p:nvPr/>
        </p:nvPicPr>
        <p:blipFill>
          <a:blip r:embed="rId13"/>
          <a:stretch>
            <a:fillRect/>
          </a:stretch>
        </p:blipFill>
        <p:spPr>
          <a:xfrm>
            <a:off x="5484812" y="5311981"/>
            <a:ext cx="614534" cy="607040"/>
          </a:xfrm>
          <a:prstGeom prst="rect">
            <a:avLst/>
          </a:prstGeom>
        </p:spPr>
      </p:pic>
      <p:pic>
        <p:nvPicPr>
          <p:cNvPr id="17" name="Graphic 16" descr="Recycle outline">
            <a:extLst>
              <a:ext uri="{FF2B5EF4-FFF2-40B4-BE49-F238E27FC236}">
                <a16:creationId xmlns:a16="http://schemas.microsoft.com/office/drawing/2014/main" id="{51D294DA-9D5C-4F34-BCAD-5A5F168C04D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0064" y="4314821"/>
            <a:ext cx="549206" cy="549206"/>
          </a:xfrm>
          <a:prstGeom prst="rect">
            <a:avLst/>
          </a:prstGeom>
        </p:spPr>
      </p:pic>
      <p:pic>
        <p:nvPicPr>
          <p:cNvPr id="6" name="Picture 5">
            <a:extLst>
              <a:ext uri="{FF2B5EF4-FFF2-40B4-BE49-F238E27FC236}">
                <a16:creationId xmlns:a16="http://schemas.microsoft.com/office/drawing/2014/main" id="{FBC4A10A-5B2D-336D-8C79-3E10CC3B752D}"/>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9682228" y="85128"/>
            <a:ext cx="1269791" cy="456331"/>
          </a:xfrm>
          <a:prstGeom prst="rect">
            <a:avLst/>
          </a:prstGeom>
        </p:spPr>
      </p:pic>
      <p:sp>
        <p:nvSpPr>
          <p:cNvPr id="7" name="TextBox 6">
            <a:extLst>
              <a:ext uri="{FF2B5EF4-FFF2-40B4-BE49-F238E27FC236}">
                <a16:creationId xmlns:a16="http://schemas.microsoft.com/office/drawing/2014/main" id="{BB0F0757-D74F-1258-8EBA-C7A24419F04F}"/>
              </a:ext>
            </a:extLst>
          </p:cNvPr>
          <p:cNvSpPr txBox="1"/>
          <p:nvPr/>
        </p:nvSpPr>
        <p:spPr>
          <a:xfrm>
            <a:off x="10258267" y="4794127"/>
            <a:ext cx="714375" cy="30546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1" i="0" u="none" strike="noStrike" kern="0" cap="none" spc="0" normalizeH="0" baseline="0" noProof="0">
                <a:ln>
                  <a:noFill/>
                </a:ln>
                <a:solidFill>
                  <a:srgbClr val="FFFF00"/>
                </a:solidFill>
                <a:effectLst/>
                <a:uLnTx/>
                <a:uFillTx/>
              </a:rPr>
              <a:t>BSH</a:t>
            </a:r>
          </a:p>
        </p:txBody>
      </p:sp>
      <p:pic>
        <p:nvPicPr>
          <p:cNvPr id="10" name="Picture 9">
            <a:extLst>
              <a:ext uri="{FF2B5EF4-FFF2-40B4-BE49-F238E27FC236}">
                <a16:creationId xmlns:a16="http://schemas.microsoft.com/office/drawing/2014/main" id="{F1C68321-0FEA-2C45-E64E-979DFE23FA60}"/>
              </a:ext>
            </a:extLst>
          </p:cNvPr>
          <p:cNvPicPr>
            <a:picLocks noChangeAspect="1"/>
          </p:cNvPicPr>
          <p:nvPr/>
        </p:nvPicPr>
        <p:blipFill>
          <a:blip r:embed="rId17"/>
          <a:stretch>
            <a:fillRect/>
          </a:stretch>
        </p:blipFill>
        <p:spPr>
          <a:xfrm>
            <a:off x="9709627" y="153902"/>
            <a:ext cx="1097280" cy="397440"/>
          </a:xfrm>
          <a:prstGeom prst="rect">
            <a:avLst/>
          </a:prstGeom>
        </p:spPr>
      </p:pic>
    </p:spTree>
    <p:extLst>
      <p:ext uri="{BB962C8B-B14F-4D97-AF65-F5344CB8AC3E}">
        <p14:creationId xmlns:p14="http://schemas.microsoft.com/office/powerpoint/2010/main" val="480942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E5797EF-7315-A5C5-54E6-4A54CD8E3781}"/>
              </a:ext>
            </a:extLst>
          </p:cNvPr>
          <p:cNvSpPr/>
          <p:nvPr/>
        </p:nvSpPr>
        <p:spPr>
          <a:xfrm>
            <a:off x="0" y="0"/>
            <a:ext cx="6731279" cy="6121533"/>
          </a:xfrm>
          <a:prstGeom prst="rect">
            <a:avLst/>
          </a:prstGeom>
          <a:solidFill>
            <a:srgbClr val="00686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10" name="Picture 9">
            <a:extLst>
              <a:ext uri="{FF2B5EF4-FFF2-40B4-BE49-F238E27FC236}">
                <a16:creationId xmlns:a16="http://schemas.microsoft.com/office/drawing/2014/main" id="{F48E49B1-9E85-9165-96F4-829462438280}"/>
              </a:ext>
            </a:extLst>
          </p:cNvPr>
          <p:cNvPicPr>
            <a:picLocks noChangeAspect="1"/>
          </p:cNvPicPr>
          <p:nvPr/>
        </p:nvPicPr>
        <p:blipFill>
          <a:blip r:embed="rId3"/>
          <a:stretch>
            <a:fillRect/>
          </a:stretch>
        </p:blipFill>
        <p:spPr>
          <a:xfrm>
            <a:off x="6651801" y="13826"/>
            <a:ext cx="4285843" cy="6142960"/>
          </a:xfrm>
          <a:prstGeom prst="rect">
            <a:avLst/>
          </a:prstGeom>
        </p:spPr>
      </p:pic>
      <p:sp>
        <p:nvSpPr>
          <p:cNvPr id="22" name="Title 1">
            <a:extLst>
              <a:ext uri="{FF2B5EF4-FFF2-40B4-BE49-F238E27FC236}">
                <a16:creationId xmlns:a16="http://schemas.microsoft.com/office/drawing/2014/main" id="{5CFF962D-2CFE-70D5-12FE-524925FC8E57}"/>
              </a:ext>
            </a:extLst>
          </p:cNvPr>
          <p:cNvSpPr txBox="1">
            <a:spLocks/>
          </p:cNvSpPr>
          <p:nvPr/>
        </p:nvSpPr>
        <p:spPr>
          <a:xfrm>
            <a:off x="96165" y="605167"/>
            <a:ext cx="10596519" cy="28546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fontAlgn="auto">
              <a:spcAft>
                <a:spcPts val="0"/>
              </a:spcAft>
            </a:pPr>
            <a:endParaRPr lang="en-US" sz="2000" b="1">
              <a:solidFill>
                <a:srgbClr val="18837E"/>
              </a:solidFill>
              <a:latin typeface="+mn-lt"/>
            </a:endParaRPr>
          </a:p>
        </p:txBody>
      </p:sp>
      <p:sp>
        <p:nvSpPr>
          <p:cNvPr id="23" name="Text Placeholder 2">
            <a:extLst>
              <a:ext uri="{FF2B5EF4-FFF2-40B4-BE49-F238E27FC236}">
                <a16:creationId xmlns:a16="http://schemas.microsoft.com/office/drawing/2014/main" id="{39708725-D5BA-CF1D-BB23-183FC105D7B5}"/>
              </a:ext>
            </a:extLst>
          </p:cNvPr>
          <p:cNvSpPr txBox="1">
            <a:spLocks/>
          </p:cNvSpPr>
          <p:nvPr/>
        </p:nvSpPr>
        <p:spPr>
          <a:xfrm>
            <a:off x="59805" y="49080"/>
            <a:ext cx="5907804" cy="492205"/>
          </a:xfrm>
          <a:prstGeom prst="rect">
            <a:avLst/>
          </a:prstGeom>
        </p:spPr>
        <p:txBody>
          <a:bodyPr vert="horz" lIns="0" tIns="0" rIns="0" bIns="0" rtlCol="0">
            <a:noAutofit/>
          </a:bodyPr>
          <a:lstStyle>
            <a:defPPr>
              <a:defRPr lang="de-DE"/>
            </a:defPPr>
            <a:lvl1pPr marL="251982" indent="-251982" defTabSz="914333" eaLnBrk="1" latinLnBrk="0" hangingPunct="1">
              <a:lnSpc>
                <a:spcPct val="89000"/>
              </a:lnSpc>
              <a:spcBef>
                <a:spcPts val="500"/>
              </a:spcBef>
              <a:buFont typeface="Wingdings 3" panose="05040102010807070707" pitchFamily="18" charset="2"/>
              <a:buNone/>
              <a:defRPr lang="de-DE" sz="2400" kern="0" baseline="0">
                <a:latin typeface="+mj-lt"/>
              </a:defRPr>
            </a:lvl1pPr>
            <a:lvl2pPr marL="507563" indent="-273580" defTabSz="914333" eaLnBrk="1" latinLnBrk="0" hangingPunct="1">
              <a:lnSpc>
                <a:spcPct val="103000"/>
              </a:lnSpc>
              <a:spcBef>
                <a:spcPts val="500"/>
              </a:spcBef>
              <a:buFont typeface="Wingdings 3" panose="05040102010807070707" pitchFamily="18" charset="2"/>
              <a:buChar char=""/>
              <a:defRPr sz="1600">
                <a:latin typeface="+mn-lt"/>
              </a:defRPr>
            </a:lvl2pPr>
            <a:lvl3pPr marL="730746" indent="-205185" defTabSz="914333" eaLnBrk="1" latinLnBrk="0" hangingPunct="1">
              <a:lnSpc>
                <a:spcPct val="102000"/>
              </a:lnSpc>
              <a:spcBef>
                <a:spcPts val="500"/>
              </a:spcBef>
              <a:buFont typeface="Bosch Office Sans" pitchFamily="2" charset="0"/>
              <a:buChar char="‒"/>
              <a:defRPr sz="1400">
                <a:latin typeface="+mn-lt"/>
              </a:defRPr>
            </a:lvl3pPr>
            <a:lvl4pPr marL="932331" indent="-183586" defTabSz="914333" eaLnBrk="1" latinLnBrk="0" hangingPunct="1">
              <a:lnSpc>
                <a:spcPct val="103000"/>
              </a:lnSpc>
              <a:spcBef>
                <a:spcPts val="500"/>
              </a:spcBef>
              <a:buFont typeface="Bosch Office Sans" pitchFamily="2" charset="0"/>
              <a:buChar char="‒"/>
              <a:defRPr sz="1300">
                <a:latin typeface="+mn-lt"/>
              </a:defRPr>
            </a:lvl4pPr>
            <a:lvl5pPr marL="932331" indent="-183586" defTabSz="914333" eaLnBrk="1" latinLnBrk="0" hangingPunct="1">
              <a:lnSpc>
                <a:spcPct val="103000"/>
              </a:lnSpc>
              <a:spcBef>
                <a:spcPts val="500"/>
              </a:spcBef>
              <a:buFont typeface="Bosch Office Sans" pitchFamily="2" charset="0"/>
              <a:buChar char="‒"/>
              <a:defRPr sz="1300">
                <a:latin typeface="+mn-lt"/>
              </a:defRPr>
            </a:lvl5pPr>
            <a:lvl6pPr marL="932331" indent="-183586" defTabSz="914333">
              <a:lnSpc>
                <a:spcPct val="103000"/>
              </a:lnSpc>
              <a:spcBef>
                <a:spcPts val="500"/>
              </a:spcBef>
              <a:buFont typeface="Bosch Office Sans" pitchFamily="2" charset="0"/>
              <a:buChar char="‒"/>
              <a:defRPr sz="1300">
                <a:latin typeface="+mn-lt"/>
              </a:defRPr>
            </a:lvl6pPr>
            <a:lvl7pPr marL="932331" indent="-183586" defTabSz="914333">
              <a:lnSpc>
                <a:spcPct val="103000"/>
              </a:lnSpc>
              <a:spcBef>
                <a:spcPts val="500"/>
              </a:spcBef>
              <a:buFont typeface="Bosch Office Sans" pitchFamily="2" charset="0"/>
              <a:buChar char="‒"/>
              <a:defRPr sz="1300">
                <a:latin typeface="+mn-lt"/>
              </a:defRPr>
            </a:lvl7pPr>
            <a:lvl8pPr marL="932331" indent="-183586" defTabSz="914333">
              <a:lnSpc>
                <a:spcPct val="103000"/>
              </a:lnSpc>
              <a:spcBef>
                <a:spcPts val="500"/>
              </a:spcBef>
              <a:buFont typeface="Bosch Office Sans" pitchFamily="2" charset="0"/>
              <a:buChar char="‒"/>
              <a:defRPr sz="1300">
                <a:latin typeface="+mn-lt"/>
              </a:defRPr>
            </a:lvl8pPr>
            <a:lvl9pPr marL="932331" indent="-183586" defTabSz="914333">
              <a:lnSpc>
                <a:spcPct val="103000"/>
              </a:lnSpc>
              <a:spcBef>
                <a:spcPts val="500"/>
              </a:spcBef>
              <a:buFont typeface="Bosch Office Sans" pitchFamily="2" charset="0"/>
              <a:buChar char="‒"/>
              <a:defRPr sz="1300" baseline="0">
                <a:latin typeface="+mn-lt"/>
              </a:defRPr>
            </a:lvl9pPr>
          </a:lstStyle>
          <a:p>
            <a:pPr>
              <a:defRPr/>
            </a:pPr>
            <a:r>
              <a:rPr lang="en-US" sz="2600" b="1" err="1">
                <a:solidFill>
                  <a:schemeClr val="bg1"/>
                </a:solidFill>
                <a:latin typeface="+mn-lt"/>
              </a:rPr>
              <a:t>MiDAS</a:t>
            </a:r>
            <a:r>
              <a:rPr lang="en-US" sz="2600" b="1">
                <a:solidFill>
                  <a:schemeClr val="bg1"/>
                </a:solidFill>
                <a:latin typeface="+mn-lt"/>
              </a:rPr>
              <a:t>: Code To Unit Test Assist </a:t>
            </a:r>
            <a:endParaRPr kumimoji="0" lang="it-IT" sz="2600" b="1" i="0" u="none" strike="noStrike" kern="0" cap="none" spc="0" normalizeH="0" baseline="0" noProof="0">
              <a:ln>
                <a:noFill/>
              </a:ln>
              <a:solidFill>
                <a:schemeClr val="bg1"/>
              </a:solidFill>
              <a:effectLst/>
              <a:uLnTx/>
              <a:uFillTx/>
              <a:latin typeface="+mn-lt"/>
              <a:ea typeface="+mn-ea"/>
              <a:cs typeface="+mn-cs"/>
            </a:endParaRPr>
          </a:p>
        </p:txBody>
      </p:sp>
      <p:sp>
        <p:nvSpPr>
          <p:cNvPr id="20" name="TextBox 19">
            <a:extLst>
              <a:ext uri="{FF2B5EF4-FFF2-40B4-BE49-F238E27FC236}">
                <a16:creationId xmlns:a16="http://schemas.microsoft.com/office/drawing/2014/main" id="{7973838B-D196-374B-DAC6-CB4367FD71B1}"/>
              </a:ext>
            </a:extLst>
          </p:cNvPr>
          <p:cNvSpPr txBox="1"/>
          <p:nvPr/>
        </p:nvSpPr>
        <p:spPr>
          <a:xfrm>
            <a:off x="69949" y="630562"/>
            <a:ext cx="6591996" cy="2942539"/>
          </a:xfrm>
          <a:prstGeom prst="rect">
            <a:avLst/>
          </a:prstGeom>
          <a:noFill/>
        </p:spPr>
        <p:txBody>
          <a:bodyPr wrap="square" lIns="0" tIns="0" rIns="0" bIns="0" rtlCol="0">
            <a:noAutofit/>
          </a:bodyPr>
          <a:lstStyle/>
          <a:p>
            <a:r>
              <a:rPr lang="en-US" sz="1600" b="1">
                <a:solidFill>
                  <a:srgbClr val="0BFFEF"/>
                </a:solidFill>
                <a:latin typeface="+mn-lt"/>
              </a:rPr>
              <a:t>Challenge</a:t>
            </a:r>
            <a:r>
              <a:rPr lang="en-US" sz="1400">
                <a:solidFill>
                  <a:srgbClr val="0BFFEF"/>
                </a:solidFill>
                <a:latin typeface="+mn-lt"/>
              </a:rPr>
              <a:t>:</a:t>
            </a:r>
            <a:r>
              <a:rPr lang="en-US" sz="1400">
                <a:latin typeface="+mn-lt"/>
              </a:rPr>
              <a:t> </a:t>
            </a:r>
            <a:r>
              <a:rPr lang="en-US" sz="1400">
                <a:solidFill>
                  <a:schemeClr val="bg1"/>
                </a:solidFill>
              </a:rPr>
              <a:t>Writing unit tests for </a:t>
            </a:r>
            <a:r>
              <a:rPr lang="en-US" sz="1400">
                <a:solidFill>
                  <a:srgbClr val="0BFFEF"/>
                </a:solidFill>
              </a:rPr>
              <a:t>code is often a time-consuming and manual task, </a:t>
            </a:r>
            <a:r>
              <a:rPr lang="en-US" sz="1400">
                <a:solidFill>
                  <a:schemeClr val="bg1"/>
                </a:solidFill>
              </a:rPr>
              <a:t>leading to delays in development and testing cycles.</a:t>
            </a:r>
          </a:p>
          <a:p>
            <a:endParaRPr lang="en-US" sz="1400" b="1">
              <a:solidFill>
                <a:srgbClr val="9E2896"/>
              </a:solidFill>
              <a:latin typeface="+mn-lt"/>
            </a:endParaRPr>
          </a:p>
          <a:p>
            <a:r>
              <a:rPr lang="en-US" sz="1600" b="1">
                <a:solidFill>
                  <a:srgbClr val="0BFFEF"/>
                </a:solidFill>
                <a:latin typeface="+mn-lt"/>
              </a:rPr>
              <a:t>Client Need</a:t>
            </a:r>
            <a:r>
              <a:rPr lang="en-US" sz="1400">
                <a:solidFill>
                  <a:srgbClr val="0BFFEF"/>
                </a:solidFill>
                <a:latin typeface="+mn-lt"/>
              </a:rPr>
              <a:t>:</a:t>
            </a:r>
            <a:r>
              <a:rPr lang="en-US" sz="1400">
                <a:latin typeface="+mn-lt"/>
              </a:rPr>
              <a:t> </a:t>
            </a:r>
            <a:r>
              <a:rPr lang="en-US" sz="1400">
                <a:solidFill>
                  <a:schemeClr val="bg1"/>
                </a:solidFill>
              </a:rPr>
              <a:t>A solution to automate the generation of unit tests from code to enhance efficiency and accuracy.</a:t>
            </a:r>
          </a:p>
          <a:p>
            <a:endParaRPr lang="en-US" sz="1400" b="1">
              <a:solidFill>
                <a:srgbClr val="9E2896"/>
              </a:solidFill>
              <a:latin typeface="+mn-lt"/>
            </a:endParaRPr>
          </a:p>
          <a:p>
            <a:r>
              <a:rPr lang="en-US" sz="1600" b="1">
                <a:solidFill>
                  <a:srgbClr val="0BFFEF"/>
                </a:solidFill>
                <a:latin typeface="+mn-lt"/>
              </a:rPr>
              <a:t>Solution</a:t>
            </a:r>
            <a:r>
              <a:rPr lang="en-US" sz="1400">
                <a:solidFill>
                  <a:srgbClr val="0BFFEF"/>
                </a:solidFill>
                <a:latin typeface="+mn-lt"/>
              </a:rPr>
              <a:t>:</a:t>
            </a:r>
            <a:r>
              <a:rPr lang="en-US" sz="1400">
                <a:latin typeface="+mn-lt"/>
              </a:rPr>
              <a:t> </a:t>
            </a:r>
            <a:r>
              <a:rPr lang="en-US" sz="1400">
                <a:solidFill>
                  <a:schemeClr val="bg1"/>
                </a:solidFill>
                <a:latin typeface="+mn-lt"/>
              </a:rPr>
              <a:t>Developed</a:t>
            </a:r>
            <a:r>
              <a:rPr lang="en-US" sz="1400" b="1">
                <a:solidFill>
                  <a:srgbClr val="18837E"/>
                </a:solidFill>
                <a:latin typeface="+mn-lt"/>
              </a:rPr>
              <a:t> </a:t>
            </a:r>
            <a:r>
              <a:rPr lang="en-US" sz="1400" b="1">
                <a:solidFill>
                  <a:srgbClr val="0BFFEF"/>
                </a:solidFill>
                <a:latin typeface="+mn-lt"/>
              </a:rPr>
              <a:t>a GEN AI</a:t>
            </a:r>
            <a:r>
              <a:rPr lang="en-US" sz="1400">
                <a:latin typeface="+mn-lt"/>
              </a:rPr>
              <a:t> </a:t>
            </a:r>
            <a:r>
              <a:rPr lang="en-US" sz="1400">
                <a:solidFill>
                  <a:schemeClr val="bg1"/>
                </a:solidFill>
                <a:latin typeface="+mn-lt"/>
              </a:rPr>
              <a:t>tool that:-</a:t>
            </a:r>
          </a:p>
          <a:p>
            <a:endParaRPr lang="en-US" sz="1400">
              <a:latin typeface="+mn-lt"/>
            </a:endParaRPr>
          </a:p>
          <a:p>
            <a:pPr marL="342900" indent="-342900">
              <a:buFont typeface="Arial" panose="020B0604020202020204" pitchFamily="34" charset="0"/>
              <a:buChar char="•"/>
            </a:pPr>
            <a:r>
              <a:rPr lang="en-US" sz="1400">
                <a:solidFill>
                  <a:schemeClr val="bg1"/>
                </a:solidFill>
              </a:rPr>
              <a:t>Automatically</a:t>
            </a:r>
            <a:r>
              <a:rPr lang="en-US" sz="1400"/>
              <a:t> </a:t>
            </a:r>
            <a:r>
              <a:rPr lang="en-US" sz="1400">
                <a:solidFill>
                  <a:srgbClr val="0BFFEF"/>
                </a:solidFill>
              </a:rPr>
              <a:t>generates unit tests</a:t>
            </a:r>
            <a:r>
              <a:rPr lang="en-US" sz="1400">
                <a:solidFill>
                  <a:srgbClr val="9E2896"/>
                </a:solidFill>
              </a:rPr>
              <a:t> </a:t>
            </a:r>
            <a:r>
              <a:rPr lang="en-US" sz="1400">
                <a:solidFill>
                  <a:schemeClr val="bg1"/>
                </a:solidFill>
              </a:rPr>
              <a:t>from existing code with contextual understanding.</a:t>
            </a:r>
          </a:p>
          <a:p>
            <a:pPr marL="342900" indent="-342900">
              <a:buFont typeface="Arial" panose="020B0604020202020204" pitchFamily="34" charset="0"/>
              <a:buChar char="•"/>
            </a:pPr>
            <a:r>
              <a:rPr lang="en-US" sz="1400">
                <a:solidFill>
                  <a:schemeClr val="bg1"/>
                </a:solidFill>
              </a:rPr>
              <a:t>Improves</a:t>
            </a:r>
            <a:r>
              <a:rPr lang="en-US" sz="1400"/>
              <a:t> </a:t>
            </a:r>
            <a:r>
              <a:rPr lang="en-US" sz="1400">
                <a:solidFill>
                  <a:srgbClr val="0BFFEF"/>
                </a:solidFill>
              </a:rPr>
              <a:t>test coverage and reduces manual effort </a:t>
            </a:r>
            <a:r>
              <a:rPr lang="en-US" sz="1400">
                <a:solidFill>
                  <a:schemeClr val="bg1"/>
                </a:solidFill>
              </a:rPr>
              <a:t>by providing intelligent suggestions.</a:t>
            </a:r>
          </a:p>
          <a:p>
            <a:endParaRPr lang="en-US" sz="1400">
              <a:latin typeface="+mn-lt"/>
            </a:endParaRPr>
          </a:p>
        </p:txBody>
      </p:sp>
      <p:sp>
        <p:nvSpPr>
          <p:cNvPr id="21" name="TextBox 20">
            <a:extLst>
              <a:ext uri="{FF2B5EF4-FFF2-40B4-BE49-F238E27FC236}">
                <a16:creationId xmlns:a16="http://schemas.microsoft.com/office/drawing/2014/main" id="{5890E627-2D2F-F645-31B4-D09D8BE09F0D}"/>
              </a:ext>
            </a:extLst>
          </p:cNvPr>
          <p:cNvSpPr txBox="1"/>
          <p:nvPr/>
        </p:nvSpPr>
        <p:spPr>
          <a:xfrm>
            <a:off x="619024" y="3634405"/>
            <a:ext cx="2583003" cy="523220"/>
          </a:xfrm>
          <a:prstGeom prst="rect">
            <a:avLst/>
          </a:prstGeom>
          <a:noFill/>
        </p:spPr>
        <p:txBody>
          <a:bodyPr wrap="square">
            <a:spAutoFit/>
          </a:bodyPr>
          <a:lstStyle/>
          <a:p>
            <a:r>
              <a:rPr lang="en-US" sz="1400">
                <a:solidFill>
                  <a:schemeClr val="bg1"/>
                </a:solidFill>
                <a:latin typeface="+mn-lt"/>
              </a:rPr>
              <a:t>Accelerated development cycles</a:t>
            </a:r>
          </a:p>
        </p:txBody>
      </p:sp>
      <p:sp>
        <p:nvSpPr>
          <p:cNvPr id="27" name="TextBox 26">
            <a:extLst>
              <a:ext uri="{FF2B5EF4-FFF2-40B4-BE49-F238E27FC236}">
                <a16:creationId xmlns:a16="http://schemas.microsoft.com/office/drawing/2014/main" id="{61A1635B-A25D-33B1-FF4D-33E1E4EB4862}"/>
              </a:ext>
            </a:extLst>
          </p:cNvPr>
          <p:cNvSpPr txBox="1"/>
          <p:nvPr/>
        </p:nvSpPr>
        <p:spPr>
          <a:xfrm>
            <a:off x="3656525" y="3561617"/>
            <a:ext cx="2797449" cy="523220"/>
          </a:xfrm>
          <a:prstGeom prst="rect">
            <a:avLst/>
          </a:prstGeom>
          <a:noFill/>
        </p:spPr>
        <p:txBody>
          <a:bodyPr wrap="square">
            <a:spAutoFit/>
          </a:bodyPr>
          <a:lstStyle/>
          <a:p>
            <a:r>
              <a:rPr lang="en-US" sz="1400" b="0" i="0" u="none" strike="noStrike" baseline="0">
                <a:solidFill>
                  <a:schemeClr val="bg1"/>
                </a:solidFill>
                <a:latin typeface="+mn-lt"/>
              </a:rPr>
              <a:t>Improved Code Quality and time to </a:t>
            </a:r>
            <a:r>
              <a:rPr lang="en-US" sz="1400" b="0" i="0" u="none" strike="noStrike" baseline="0">
                <a:solidFill>
                  <a:srgbClr val="0BFFEF"/>
                </a:solidFill>
                <a:latin typeface="+mn-lt"/>
              </a:rPr>
              <a:t>deployment by over 50%</a:t>
            </a:r>
            <a:endParaRPr lang="en-US" sz="1050">
              <a:solidFill>
                <a:srgbClr val="0BFFEF"/>
              </a:solidFill>
              <a:latin typeface="+mn-lt"/>
            </a:endParaRPr>
          </a:p>
        </p:txBody>
      </p:sp>
      <p:sp>
        <p:nvSpPr>
          <p:cNvPr id="32" name="TextBox 31">
            <a:extLst>
              <a:ext uri="{FF2B5EF4-FFF2-40B4-BE49-F238E27FC236}">
                <a16:creationId xmlns:a16="http://schemas.microsoft.com/office/drawing/2014/main" id="{77A37341-38C2-DD12-8D1B-B7991F1FCABA}"/>
              </a:ext>
            </a:extLst>
          </p:cNvPr>
          <p:cNvSpPr txBox="1"/>
          <p:nvPr/>
        </p:nvSpPr>
        <p:spPr>
          <a:xfrm>
            <a:off x="619024" y="4421746"/>
            <a:ext cx="4344942" cy="307777"/>
          </a:xfrm>
          <a:prstGeom prst="rect">
            <a:avLst/>
          </a:prstGeom>
          <a:noFill/>
        </p:spPr>
        <p:txBody>
          <a:bodyPr wrap="square">
            <a:spAutoFit/>
          </a:bodyPr>
          <a:lstStyle/>
          <a:p>
            <a:r>
              <a:rPr lang="en-US" sz="1400">
                <a:solidFill>
                  <a:schemeClr val="bg1"/>
                </a:solidFill>
                <a:latin typeface="+mn-lt"/>
              </a:rPr>
              <a:t>Reduce time spent on manual test creation</a:t>
            </a:r>
          </a:p>
        </p:txBody>
      </p:sp>
      <p:sp>
        <p:nvSpPr>
          <p:cNvPr id="19" name="Rectangle: Rounded Corners 18">
            <a:extLst>
              <a:ext uri="{FF2B5EF4-FFF2-40B4-BE49-F238E27FC236}">
                <a16:creationId xmlns:a16="http://schemas.microsoft.com/office/drawing/2014/main" id="{C2679230-5AB2-A86D-9759-5A90E70BF86B}"/>
              </a:ext>
            </a:extLst>
          </p:cNvPr>
          <p:cNvSpPr/>
          <p:nvPr/>
        </p:nvSpPr>
        <p:spPr>
          <a:xfrm>
            <a:off x="314667" y="5265686"/>
            <a:ext cx="6154993" cy="673000"/>
          </a:xfrm>
          <a:prstGeom prst="roundRect">
            <a:avLst/>
          </a:prstGeom>
          <a:solidFill>
            <a:schemeClr val="bg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mn-lt"/>
              <a:ea typeface="+mn-ea"/>
              <a:cs typeface="+mn-cs"/>
            </a:endParaRPr>
          </a:p>
        </p:txBody>
      </p:sp>
      <p:pic>
        <p:nvPicPr>
          <p:cNvPr id="26" name="Picture 25">
            <a:extLst>
              <a:ext uri="{FF2B5EF4-FFF2-40B4-BE49-F238E27FC236}">
                <a16:creationId xmlns:a16="http://schemas.microsoft.com/office/drawing/2014/main" id="{86699E74-E49E-A1FB-9D93-2E28EE7579D1}"/>
              </a:ext>
            </a:extLst>
          </p:cNvPr>
          <p:cNvPicPr>
            <a:picLocks noChangeAspect="1"/>
          </p:cNvPicPr>
          <p:nvPr/>
        </p:nvPicPr>
        <p:blipFill>
          <a:blip r:embed="rId4"/>
          <a:stretch>
            <a:fillRect/>
          </a:stretch>
        </p:blipFill>
        <p:spPr>
          <a:xfrm>
            <a:off x="819343" y="5357391"/>
            <a:ext cx="503544" cy="503544"/>
          </a:xfrm>
          <a:prstGeom prst="rect">
            <a:avLst/>
          </a:prstGeom>
        </p:spPr>
      </p:pic>
      <p:pic>
        <p:nvPicPr>
          <p:cNvPr id="29" name="Picture 28">
            <a:extLst>
              <a:ext uri="{FF2B5EF4-FFF2-40B4-BE49-F238E27FC236}">
                <a16:creationId xmlns:a16="http://schemas.microsoft.com/office/drawing/2014/main" id="{65B9BAD2-53C7-4F27-E054-36F8B9168D8A}"/>
              </a:ext>
            </a:extLst>
          </p:cNvPr>
          <p:cNvPicPr>
            <a:picLocks noChangeAspect="1"/>
          </p:cNvPicPr>
          <p:nvPr/>
        </p:nvPicPr>
        <p:blipFill>
          <a:blip r:embed="rId5"/>
          <a:stretch>
            <a:fillRect/>
          </a:stretch>
        </p:blipFill>
        <p:spPr>
          <a:xfrm>
            <a:off x="2149678" y="5436493"/>
            <a:ext cx="1004063" cy="342295"/>
          </a:xfrm>
          <a:prstGeom prst="rect">
            <a:avLst/>
          </a:prstGeom>
        </p:spPr>
      </p:pic>
      <p:pic>
        <p:nvPicPr>
          <p:cNvPr id="31" name="Picture 30">
            <a:extLst>
              <a:ext uri="{FF2B5EF4-FFF2-40B4-BE49-F238E27FC236}">
                <a16:creationId xmlns:a16="http://schemas.microsoft.com/office/drawing/2014/main" id="{27FBC9F6-8358-0507-4A53-B3A4D7303EFF}"/>
              </a:ext>
            </a:extLst>
          </p:cNvPr>
          <p:cNvPicPr>
            <a:picLocks noChangeAspect="1"/>
          </p:cNvPicPr>
          <p:nvPr/>
        </p:nvPicPr>
        <p:blipFill>
          <a:blip r:embed="rId6"/>
          <a:stretch>
            <a:fillRect/>
          </a:stretch>
        </p:blipFill>
        <p:spPr>
          <a:xfrm>
            <a:off x="3906604" y="5400250"/>
            <a:ext cx="683046" cy="396607"/>
          </a:xfrm>
          <a:prstGeom prst="rect">
            <a:avLst/>
          </a:prstGeom>
        </p:spPr>
      </p:pic>
      <p:pic>
        <p:nvPicPr>
          <p:cNvPr id="2" name="Graphic 1" descr="Presentation with pie chart outline">
            <a:extLst>
              <a:ext uri="{FF2B5EF4-FFF2-40B4-BE49-F238E27FC236}">
                <a16:creationId xmlns:a16="http://schemas.microsoft.com/office/drawing/2014/main" id="{0DCEE5AE-8DD8-D6E7-8EC1-163AA912FE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805" y="3627752"/>
            <a:ext cx="521385" cy="521385"/>
          </a:xfrm>
          <a:prstGeom prst="rect">
            <a:avLst/>
          </a:prstGeom>
        </p:spPr>
      </p:pic>
      <p:pic>
        <p:nvPicPr>
          <p:cNvPr id="9" name="Graphic 8" descr="Gauge outline">
            <a:extLst>
              <a:ext uri="{FF2B5EF4-FFF2-40B4-BE49-F238E27FC236}">
                <a16:creationId xmlns:a16="http://schemas.microsoft.com/office/drawing/2014/main" id="{5ECCD7DF-070A-CECC-9AB9-E8A51CDAD5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53741" y="3573101"/>
            <a:ext cx="414746" cy="414746"/>
          </a:xfrm>
          <a:prstGeom prst="rect">
            <a:avLst/>
          </a:prstGeom>
        </p:spPr>
      </p:pic>
      <p:pic>
        <p:nvPicPr>
          <p:cNvPr id="11" name="Graphic 10" descr="Meeting outline">
            <a:extLst>
              <a:ext uri="{FF2B5EF4-FFF2-40B4-BE49-F238E27FC236}">
                <a16:creationId xmlns:a16="http://schemas.microsoft.com/office/drawing/2014/main" id="{D359D2ED-923F-E9A1-DC96-BD6F1D240D7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9791" y="4273817"/>
            <a:ext cx="521385" cy="521385"/>
          </a:xfrm>
          <a:prstGeom prst="rect">
            <a:avLst/>
          </a:prstGeom>
        </p:spPr>
      </p:pic>
      <p:pic>
        <p:nvPicPr>
          <p:cNvPr id="14" name="Picture 2">
            <a:hlinkClick r:id="rId13"/>
            <a:extLst>
              <a:ext uri="{FF2B5EF4-FFF2-40B4-BE49-F238E27FC236}">
                <a16:creationId xmlns:a16="http://schemas.microsoft.com/office/drawing/2014/main" id="{92E7FB5C-D080-466B-6888-B13840C15D0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95786" y="5154205"/>
            <a:ext cx="714375" cy="714375"/>
          </a:xfrm>
          <a:prstGeom prst="rect">
            <a:avLst/>
          </a:prstGeom>
          <a:solidFill>
            <a:schemeClr val="bg1"/>
          </a:solidFill>
        </p:spPr>
      </p:pic>
      <p:pic>
        <p:nvPicPr>
          <p:cNvPr id="15" name="Picture 14">
            <a:extLst>
              <a:ext uri="{FF2B5EF4-FFF2-40B4-BE49-F238E27FC236}">
                <a16:creationId xmlns:a16="http://schemas.microsoft.com/office/drawing/2014/main" id="{42F7CB60-21A6-3021-71FE-F080365371ED}"/>
              </a:ext>
            </a:extLst>
          </p:cNvPr>
          <p:cNvPicPr>
            <a:picLocks noChangeAspect="1"/>
          </p:cNvPicPr>
          <p:nvPr/>
        </p:nvPicPr>
        <p:blipFill>
          <a:blip r:embed="rId15"/>
          <a:stretch>
            <a:fillRect/>
          </a:stretch>
        </p:blipFill>
        <p:spPr>
          <a:xfrm>
            <a:off x="5484812" y="5331646"/>
            <a:ext cx="614534" cy="607040"/>
          </a:xfrm>
          <a:prstGeom prst="rect">
            <a:avLst/>
          </a:prstGeom>
        </p:spPr>
      </p:pic>
      <p:pic>
        <p:nvPicPr>
          <p:cNvPr id="6" name="Picture 5">
            <a:extLst>
              <a:ext uri="{FF2B5EF4-FFF2-40B4-BE49-F238E27FC236}">
                <a16:creationId xmlns:a16="http://schemas.microsoft.com/office/drawing/2014/main" id="{43B1AB4E-964B-E404-C7EF-27E1AEB82CC8}"/>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9676390" y="-67387"/>
            <a:ext cx="1269791" cy="456331"/>
          </a:xfrm>
          <a:prstGeom prst="rect">
            <a:avLst/>
          </a:prstGeom>
        </p:spPr>
      </p:pic>
      <p:pic>
        <p:nvPicPr>
          <p:cNvPr id="7" name="Picture 2">
            <a:hlinkClick r:id="rId17"/>
            <a:extLst>
              <a:ext uri="{FF2B5EF4-FFF2-40B4-BE49-F238E27FC236}">
                <a16:creationId xmlns:a16="http://schemas.microsoft.com/office/drawing/2014/main" id="{0C97E7E1-8E3F-8512-1F3C-0BDD87E7EAF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15422" y="5154204"/>
            <a:ext cx="714375" cy="714375"/>
          </a:xfrm>
          <a:prstGeom prst="rect">
            <a:avLst/>
          </a:prstGeom>
          <a:solidFill>
            <a:schemeClr val="bg1"/>
          </a:solidFill>
        </p:spPr>
      </p:pic>
      <p:pic>
        <p:nvPicPr>
          <p:cNvPr id="8" name="Picture 2">
            <a:hlinkClick r:id="rId18"/>
            <a:extLst>
              <a:ext uri="{FF2B5EF4-FFF2-40B4-BE49-F238E27FC236}">
                <a16:creationId xmlns:a16="http://schemas.microsoft.com/office/drawing/2014/main" id="{F08A75E3-FF6E-8FD4-4DFA-FE6EC6372C1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85655" y="5164364"/>
            <a:ext cx="714375" cy="714375"/>
          </a:xfrm>
          <a:prstGeom prst="rect">
            <a:avLst/>
          </a:prstGeom>
          <a:solidFill>
            <a:schemeClr val="bg1"/>
          </a:solidFill>
        </p:spPr>
      </p:pic>
      <p:sp>
        <p:nvSpPr>
          <p:cNvPr id="12" name="TextBox 11">
            <a:extLst>
              <a:ext uri="{FF2B5EF4-FFF2-40B4-BE49-F238E27FC236}">
                <a16:creationId xmlns:a16="http://schemas.microsoft.com/office/drawing/2014/main" id="{AA35403C-92BC-F077-277B-C9A3EE3ED08F}"/>
              </a:ext>
            </a:extLst>
          </p:cNvPr>
          <p:cNvSpPr txBox="1"/>
          <p:nvPr/>
        </p:nvSpPr>
        <p:spPr>
          <a:xfrm>
            <a:off x="7068625" y="4804287"/>
            <a:ext cx="714375" cy="30546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1" i="0" u="none" strike="noStrike" kern="0" cap="none" spc="0" normalizeH="0" baseline="0" noProof="0">
                <a:ln>
                  <a:noFill/>
                </a:ln>
                <a:solidFill>
                  <a:srgbClr val="FFFF00"/>
                </a:solidFill>
                <a:effectLst/>
                <a:uLnTx/>
                <a:uFillTx/>
              </a:rPr>
              <a:t>HC</a:t>
            </a:r>
          </a:p>
        </p:txBody>
      </p:sp>
      <p:sp>
        <p:nvSpPr>
          <p:cNvPr id="13" name="TextBox 12">
            <a:extLst>
              <a:ext uri="{FF2B5EF4-FFF2-40B4-BE49-F238E27FC236}">
                <a16:creationId xmlns:a16="http://schemas.microsoft.com/office/drawing/2014/main" id="{233D063D-3D85-5019-1CEE-4160408A1E51}"/>
              </a:ext>
            </a:extLst>
          </p:cNvPr>
          <p:cNvSpPr txBox="1"/>
          <p:nvPr/>
        </p:nvSpPr>
        <p:spPr>
          <a:xfrm>
            <a:off x="8753465" y="4783979"/>
            <a:ext cx="714375" cy="30546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1" i="0" u="none" strike="noStrike" kern="0" cap="none" spc="0" normalizeH="0" baseline="0" noProof="0">
                <a:ln>
                  <a:noFill/>
                </a:ln>
                <a:solidFill>
                  <a:srgbClr val="FFFF00"/>
                </a:solidFill>
                <a:effectLst/>
                <a:uLnTx/>
                <a:uFillTx/>
              </a:rPr>
              <a:t>BCI</a:t>
            </a:r>
          </a:p>
        </p:txBody>
      </p:sp>
      <p:sp>
        <p:nvSpPr>
          <p:cNvPr id="16" name="TextBox 15">
            <a:extLst>
              <a:ext uri="{FF2B5EF4-FFF2-40B4-BE49-F238E27FC236}">
                <a16:creationId xmlns:a16="http://schemas.microsoft.com/office/drawing/2014/main" id="{46754063-4590-68CE-6F5F-6080601D5663}"/>
              </a:ext>
            </a:extLst>
          </p:cNvPr>
          <p:cNvSpPr txBox="1"/>
          <p:nvPr/>
        </p:nvSpPr>
        <p:spPr>
          <a:xfrm>
            <a:off x="10146507" y="4794127"/>
            <a:ext cx="714375" cy="30546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1" i="0" u="none" strike="noStrike" kern="0" cap="none" spc="0" normalizeH="0" baseline="0" noProof="0">
                <a:ln>
                  <a:noFill/>
                </a:ln>
                <a:solidFill>
                  <a:srgbClr val="FFFF00"/>
                </a:solidFill>
                <a:effectLst/>
                <a:uLnTx/>
                <a:uFillTx/>
              </a:rPr>
              <a:t>BHCS</a:t>
            </a:r>
          </a:p>
        </p:txBody>
      </p:sp>
      <p:pic>
        <p:nvPicPr>
          <p:cNvPr id="24" name="Picture 23">
            <a:extLst>
              <a:ext uri="{FF2B5EF4-FFF2-40B4-BE49-F238E27FC236}">
                <a16:creationId xmlns:a16="http://schemas.microsoft.com/office/drawing/2014/main" id="{AB3F62C3-66F7-D949-8E42-A5D4F432111F}"/>
              </a:ext>
            </a:extLst>
          </p:cNvPr>
          <p:cNvPicPr>
            <a:picLocks noChangeAspect="1"/>
          </p:cNvPicPr>
          <p:nvPr/>
        </p:nvPicPr>
        <p:blipFill>
          <a:blip r:embed="rId19"/>
          <a:stretch>
            <a:fillRect/>
          </a:stretch>
        </p:blipFill>
        <p:spPr>
          <a:xfrm>
            <a:off x="9777806" y="49079"/>
            <a:ext cx="1097280" cy="397440"/>
          </a:xfrm>
          <a:prstGeom prst="rect">
            <a:avLst/>
          </a:prstGeom>
        </p:spPr>
      </p:pic>
    </p:spTree>
    <p:extLst>
      <p:ext uri="{BB962C8B-B14F-4D97-AF65-F5344CB8AC3E}">
        <p14:creationId xmlns:p14="http://schemas.microsoft.com/office/powerpoint/2010/main" val="1048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 name="Picture 10" descr="Image result for synthetic dtaa generation and image enhancement images">
            <a:extLst>
              <a:ext uri="{FF2B5EF4-FFF2-40B4-BE49-F238E27FC236}">
                <a16:creationId xmlns:a16="http://schemas.microsoft.com/office/drawing/2014/main" id="{68890018-A33A-79E2-D04E-F3E5FC0C1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4797" y="100"/>
            <a:ext cx="4284601" cy="617041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1B2159E-F255-B31C-0365-71ECC204F05F}"/>
              </a:ext>
            </a:extLst>
          </p:cNvPr>
          <p:cNvSpPr>
            <a:spLocks noGrp="1"/>
          </p:cNvSpPr>
          <p:nvPr>
            <p:ph type="sldNum" sz="quarter" idx="12"/>
          </p:nvPr>
        </p:nvSpPr>
        <p:spPr/>
        <p:txBody>
          <a:bodyPr/>
          <a:lstStyle/>
          <a:p>
            <a:fld id="{4898AEC0-503E-4FA4-859C-D0F72D6E3F79}" type="slidenum">
              <a:rPr lang="en-US" noProof="1" smtClean="0"/>
              <a:pPr/>
              <a:t>28</a:t>
            </a:fld>
            <a:endParaRPr lang="en-US" noProof="1"/>
          </a:p>
        </p:txBody>
      </p:sp>
      <p:sp>
        <p:nvSpPr>
          <p:cNvPr id="9" name="Rectangle 8">
            <a:extLst>
              <a:ext uri="{FF2B5EF4-FFF2-40B4-BE49-F238E27FC236}">
                <a16:creationId xmlns:a16="http://schemas.microsoft.com/office/drawing/2014/main" id="{3AA69AFE-EBC6-1CE9-3C2F-76AF9553FBA4}"/>
              </a:ext>
            </a:extLst>
          </p:cNvPr>
          <p:cNvSpPr/>
          <p:nvPr/>
        </p:nvSpPr>
        <p:spPr>
          <a:xfrm>
            <a:off x="177" y="100"/>
            <a:ext cx="6714620" cy="6170415"/>
          </a:xfrm>
          <a:prstGeom prst="rect">
            <a:avLst/>
          </a:prstGeom>
          <a:solidFill>
            <a:schemeClr val="accent4"/>
          </a:solidFill>
          <a:ln w="9525" cap="flat" cmpd="sng" algn="ctr">
            <a:noFill/>
            <a:prstDash val="solid"/>
          </a:ln>
          <a:effectLst/>
        </p:spPr>
        <p:txBody>
          <a:bodyPr rtlCol="0" anchor="ctr"/>
          <a:lstStyle/>
          <a:p>
            <a:pPr defTabSz="914333"/>
            <a:endParaRPr lang="en-US" kern="0">
              <a:solidFill>
                <a:srgbClr val="000000"/>
              </a:solidFill>
              <a:latin typeface="Bosch Office Sans"/>
            </a:endParaRPr>
          </a:p>
        </p:txBody>
      </p:sp>
      <p:sp>
        <p:nvSpPr>
          <p:cNvPr id="13" name="Text Placeholder 2">
            <a:extLst>
              <a:ext uri="{FF2B5EF4-FFF2-40B4-BE49-F238E27FC236}">
                <a16:creationId xmlns:a16="http://schemas.microsoft.com/office/drawing/2014/main" id="{35192BF5-519C-40AD-D86E-229FF5935C51}"/>
              </a:ext>
            </a:extLst>
          </p:cNvPr>
          <p:cNvSpPr>
            <a:spLocks noGrp="1"/>
          </p:cNvSpPr>
          <p:nvPr>
            <p:ph type="body" sz="quarter" idx="15"/>
          </p:nvPr>
        </p:nvSpPr>
        <p:spPr>
          <a:xfrm>
            <a:off x="148536" y="222349"/>
            <a:ext cx="6363067" cy="388787"/>
          </a:xfrm>
        </p:spPr>
        <p:txBody>
          <a:bodyPr/>
          <a:lstStyle/>
          <a:p>
            <a:r>
              <a:rPr lang="en-US" sz="2800" kern="1200">
                <a:solidFill>
                  <a:schemeClr val="bg1"/>
                </a:solidFill>
                <a:latin typeface="Bosch Sans Bold" panose="020B0704020202020204" pitchFamily="34" charset="0"/>
              </a:rPr>
              <a:t>Synthetic Data Generation and Image Enhancement</a:t>
            </a:r>
          </a:p>
        </p:txBody>
      </p:sp>
      <p:sp>
        <p:nvSpPr>
          <p:cNvPr id="19" name="TextBox 18">
            <a:extLst>
              <a:ext uri="{FF2B5EF4-FFF2-40B4-BE49-F238E27FC236}">
                <a16:creationId xmlns:a16="http://schemas.microsoft.com/office/drawing/2014/main" id="{CB57A83E-CBFD-66F8-C39B-4A601404251A}"/>
              </a:ext>
            </a:extLst>
          </p:cNvPr>
          <p:cNvSpPr txBox="1"/>
          <p:nvPr/>
        </p:nvSpPr>
        <p:spPr>
          <a:xfrm>
            <a:off x="148536" y="1125877"/>
            <a:ext cx="6253971" cy="838530"/>
          </a:xfrm>
          <a:prstGeom prst="rect">
            <a:avLst/>
          </a:prstGeom>
          <a:noFill/>
        </p:spPr>
        <p:txBody>
          <a:bodyPr wrap="square" lIns="0" tIns="0" rIns="0" bIns="0" rtlCol="0">
            <a:noAutofit/>
          </a:bodyPr>
          <a:lstStyle/>
          <a:p>
            <a:pPr defTabSz="914333">
              <a:spcBef>
                <a:spcPts val="500"/>
              </a:spcBef>
            </a:pPr>
            <a:r>
              <a:rPr lang="en-US" sz="1400" kern="0">
                <a:solidFill>
                  <a:schemeClr val="bg1"/>
                </a:solidFill>
              </a:rPr>
              <a:t>Client needed a solution to </a:t>
            </a:r>
            <a:r>
              <a:rPr lang="en-US" sz="1400" b="1" kern="0">
                <a:solidFill>
                  <a:srgbClr val="0BFFEF"/>
                </a:solidFill>
              </a:rPr>
              <a:t>monitor the live status of food </a:t>
            </a:r>
            <a:r>
              <a:rPr lang="en-US" sz="1400" kern="0">
                <a:solidFill>
                  <a:schemeClr val="bg1"/>
                </a:solidFill>
              </a:rPr>
              <a:t>being cooked in a microwave oven, where high temperature and moisture made image deblurring challenging.</a:t>
            </a:r>
          </a:p>
          <a:p>
            <a:pPr defTabSz="914333">
              <a:spcBef>
                <a:spcPts val="500"/>
              </a:spcBef>
            </a:pPr>
            <a:endParaRPr lang="en-US" sz="1400" kern="0">
              <a:solidFill>
                <a:schemeClr val="bg1"/>
              </a:solidFill>
            </a:endParaRPr>
          </a:p>
          <a:p>
            <a:pPr defTabSz="914333">
              <a:spcBef>
                <a:spcPts val="500"/>
              </a:spcBef>
            </a:pPr>
            <a:endParaRPr lang="en-US" sz="1400" kern="0">
              <a:solidFill>
                <a:schemeClr val="bg1"/>
              </a:solidFill>
            </a:endParaRPr>
          </a:p>
          <a:p>
            <a:pPr defTabSz="914333">
              <a:spcBef>
                <a:spcPts val="500"/>
              </a:spcBef>
            </a:pPr>
            <a:endParaRPr lang="en-US" sz="1400" kern="0">
              <a:solidFill>
                <a:schemeClr val="bg1"/>
              </a:solidFill>
            </a:endParaRPr>
          </a:p>
          <a:p>
            <a:pPr defTabSz="914333">
              <a:spcBef>
                <a:spcPts val="500"/>
              </a:spcBef>
            </a:pPr>
            <a:endParaRPr lang="en-US" sz="1400" kern="0">
              <a:solidFill>
                <a:schemeClr val="bg1"/>
              </a:solidFill>
            </a:endParaRPr>
          </a:p>
        </p:txBody>
      </p:sp>
      <p:sp>
        <p:nvSpPr>
          <p:cNvPr id="22" name="TextBox 21">
            <a:extLst>
              <a:ext uri="{FF2B5EF4-FFF2-40B4-BE49-F238E27FC236}">
                <a16:creationId xmlns:a16="http://schemas.microsoft.com/office/drawing/2014/main" id="{D0573A5F-F926-41AD-6C54-C1806CA92216}"/>
              </a:ext>
            </a:extLst>
          </p:cNvPr>
          <p:cNvSpPr txBox="1"/>
          <p:nvPr/>
        </p:nvSpPr>
        <p:spPr>
          <a:xfrm>
            <a:off x="148535" y="1937292"/>
            <a:ext cx="6253971" cy="1102174"/>
          </a:xfrm>
          <a:prstGeom prst="rect">
            <a:avLst/>
          </a:prstGeom>
          <a:noFill/>
        </p:spPr>
        <p:txBody>
          <a:bodyPr wrap="square" lIns="0" tIns="0" rIns="0" bIns="0" rtlCol="0">
            <a:noAutofit/>
          </a:bodyPr>
          <a:lstStyle/>
          <a:p>
            <a:pPr defTabSz="914333">
              <a:spcBef>
                <a:spcPts val="500"/>
              </a:spcBef>
            </a:pPr>
            <a:r>
              <a:rPr lang="en-US" sz="1400" kern="0">
                <a:solidFill>
                  <a:schemeClr val="bg1"/>
                </a:solidFill>
              </a:rPr>
              <a:t>Applied </a:t>
            </a:r>
            <a:r>
              <a:rPr lang="en-US" sz="1400" b="1" kern="0">
                <a:solidFill>
                  <a:srgbClr val="0BFFEF"/>
                </a:solidFill>
              </a:rPr>
              <a:t>GANs</a:t>
            </a:r>
            <a:r>
              <a:rPr lang="en-US" sz="1400" kern="0">
                <a:solidFill>
                  <a:schemeClr val="bg1"/>
                </a:solidFill>
              </a:rPr>
              <a:t> to synthetically generate images with various types of blurs and used these </a:t>
            </a:r>
            <a:r>
              <a:rPr lang="en-US" sz="1400" b="1" kern="0">
                <a:solidFill>
                  <a:srgbClr val="0BFFEF"/>
                </a:solidFill>
              </a:rPr>
              <a:t>to enhance and restore images </a:t>
            </a:r>
            <a:r>
              <a:rPr lang="en-US" sz="1400" kern="0">
                <a:solidFill>
                  <a:schemeClr val="bg1"/>
                </a:solidFill>
              </a:rPr>
              <a:t>by removing blur.</a:t>
            </a:r>
          </a:p>
        </p:txBody>
      </p:sp>
      <p:sp>
        <p:nvSpPr>
          <p:cNvPr id="23" name="TextBox 22">
            <a:extLst>
              <a:ext uri="{FF2B5EF4-FFF2-40B4-BE49-F238E27FC236}">
                <a16:creationId xmlns:a16="http://schemas.microsoft.com/office/drawing/2014/main" id="{BC6EB759-ED86-D594-4020-9808B62BF467}"/>
              </a:ext>
            </a:extLst>
          </p:cNvPr>
          <p:cNvSpPr txBox="1"/>
          <p:nvPr/>
        </p:nvSpPr>
        <p:spPr>
          <a:xfrm>
            <a:off x="312819" y="2890412"/>
            <a:ext cx="1964860" cy="932843"/>
          </a:xfrm>
          <a:prstGeom prst="rect">
            <a:avLst/>
          </a:prstGeom>
          <a:noFill/>
        </p:spPr>
        <p:txBody>
          <a:bodyPr wrap="square" lIns="0" tIns="0" rIns="0" bIns="0" rtlCol="0">
            <a:noAutofit/>
          </a:bodyPr>
          <a:lstStyle/>
          <a:p>
            <a:pPr defTabSz="914333">
              <a:spcBef>
                <a:spcPts val="500"/>
              </a:spcBef>
            </a:pPr>
            <a:r>
              <a:rPr lang="en-US" sz="1400" kern="0">
                <a:solidFill>
                  <a:schemeClr val="bg1"/>
                </a:solidFill>
              </a:rPr>
              <a:t>Achieved </a:t>
            </a:r>
            <a:r>
              <a:rPr lang="en-US" sz="1400" b="1" kern="0">
                <a:solidFill>
                  <a:srgbClr val="0BFFEF"/>
                </a:solidFill>
              </a:rPr>
              <a:t>SSIM score </a:t>
            </a:r>
            <a:r>
              <a:rPr lang="en-US" sz="1400" kern="0">
                <a:solidFill>
                  <a:schemeClr val="bg1"/>
                </a:solidFill>
              </a:rPr>
              <a:t>of</a:t>
            </a:r>
            <a:r>
              <a:rPr lang="en-US" sz="1400" b="1" kern="0">
                <a:solidFill>
                  <a:srgbClr val="0BFFEF"/>
                </a:solidFill>
              </a:rPr>
              <a:t> 0.92 </a:t>
            </a:r>
            <a:r>
              <a:rPr lang="en-US" sz="1400" kern="0">
                <a:solidFill>
                  <a:schemeClr val="bg1"/>
                </a:solidFill>
              </a:rPr>
              <a:t>and </a:t>
            </a:r>
            <a:r>
              <a:rPr lang="en-US" sz="1400" b="1" kern="0">
                <a:solidFill>
                  <a:srgbClr val="0BFFEF"/>
                </a:solidFill>
              </a:rPr>
              <a:t>PSNR value </a:t>
            </a:r>
            <a:r>
              <a:rPr lang="en-US" sz="1400" kern="0">
                <a:solidFill>
                  <a:schemeClr val="bg1"/>
                </a:solidFill>
              </a:rPr>
              <a:t>of </a:t>
            </a:r>
            <a:r>
              <a:rPr lang="en-US" sz="1400" b="1" kern="0">
                <a:solidFill>
                  <a:srgbClr val="0BFFEF"/>
                </a:solidFill>
              </a:rPr>
              <a:t>35.57</a:t>
            </a:r>
            <a:r>
              <a:rPr lang="en-US" sz="1400" kern="0">
                <a:solidFill>
                  <a:schemeClr val="bg1"/>
                </a:solidFill>
              </a:rPr>
              <a:t> for image deblurring</a:t>
            </a:r>
            <a:endParaRPr lang="en-US" sz="1400" b="1" kern="0">
              <a:solidFill>
                <a:schemeClr val="accent4">
                  <a:lumMod val="60000"/>
                  <a:lumOff val="40000"/>
                </a:schemeClr>
              </a:solidFill>
            </a:endParaRPr>
          </a:p>
        </p:txBody>
      </p:sp>
      <p:sp>
        <p:nvSpPr>
          <p:cNvPr id="24" name="TextBox 23">
            <a:extLst>
              <a:ext uri="{FF2B5EF4-FFF2-40B4-BE49-F238E27FC236}">
                <a16:creationId xmlns:a16="http://schemas.microsoft.com/office/drawing/2014/main" id="{5BEB4300-BAD6-42A1-B659-951144C0883F}"/>
              </a:ext>
            </a:extLst>
          </p:cNvPr>
          <p:cNvSpPr txBox="1"/>
          <p:nvPr/>
        </p:nvSpPr>
        <p:spPr>
          <a:xfrm>
            <a:off x="312819" y="3891098"/>
            <a:ext cx="1935758" cy="932843"/>
          </a:xfrm>
          <a:prstGeom prst="rect">
            <a:avLst/>
          </a:prstGeom>
          <a:noFill/>
        </p:spPr>
        <p:txBody>
          <a:bodyPr wrap="square" lIns="0" tIns="0" rIns="0" bIns="0" rtlCol="0">
            <a:noAutofit/>
          </a:bodyPr>
          <a:lstStyle/>
          <a:p>
            <a:pPr defTabSz="914333">
              <a:spcBef>
                <a:spcPts val="500"/>
              </a:spcBef>
            </a:pPr>
            <a:r>
              <a:rPr lang="en-US" sz="1400" kern="0">
                <a:solidFill>
                  <a:schemeClr val="bg1"/>
                </a:solidFill>
              </a:rPr>
              <a:t>Utilized attention GANs to create diverse blur types and </a:t>
            </a:r>
            <a:r>
              <a:rPr lang="en-US" sz="1400" b="1" kern="0">
                <a:solidFill>
                  <a:srgbClr val="0BFFEF"/>
                </a:solidFill>
              </a:rPr>
              <a:t>enhance image quality</a:t>
            </a:r>
          </a:p>
        </p:txBody>
      </p:sp>
      <p:sp>
        <p:nvSpPr>
          <p:cNvPr id="26" name="TextBox 25">
            <a:extLst>
              <a:ext uri="{FF2B5EF4-FFF2-40B4-BE49-F238E27FC236}">
                <a16:creationId xmlns:a16="http://schemas.microsoft.com/office/drawing/2014/main" id="{5DF8721D-DAEF-B661-9DA6-330FBE941C63}"/>
              </a:ext>
            </a:extLst>
          </p:cNvPr>
          <p:cNvSpPr txBox="1"/>
          <p:nvPr/>
        </p:nvSpPr>
        <p:spPr>
          <a:xfrm>
            <a:off x="3187494" y="2842602"/>
            <a:ext cx="2523720" cy="738664"/>
          </a:xfrm>
          <a:prstGeom prst="rect">
            <a:avLst/>
          </a:prstGeom>
          <a:noFill/>
        </p:spPr>
        <p:txBody>
          <a:bodyPr wrap="square">
            <a:spAutoFit/>
          </a:bodyPr>
          <a:lstStyle/>
          <a:p>
            <a:r>
              <a:rPr lang="en-US" sz="1400">
                <a:solidFill>
                  <a:schemeClr val="bg1"/>
                </a:solidFill>
              </a:rPr>
              <a:t>Overcame data limitations by </a:t>
            </a:r>
            <a:r>
              <a:rPr lang="en-US" sz="1400" b="1">
                <a:solidFill>
                  <a:srgbClr val="0BFFEF"/>
                </a:solidFill>
              </a:rPr>
              <a:t>augmenting images </a:t>
            </a:r>
            <a:r>
              <a:rPr lang="en-US" sz="1400">
                <a:solidFill>
                  <a:schemeClr val="bg1"/>
                </a:solidFill>
              </a:rPr>
              <a:t>to train the model effectively</a:t>
            </a:r>
            <a:endParaRPr lang="en-US" sz="1400">
              <a:solidFill>
                <a:srgbClr val="0BFFEF"/>
              </a:solidFill>
            </a:endParaRPr>
          </a:p>
        </p:txBody>
      </p:sp>
      <p:sp>
        <p:nvSpPr>
          <p:cNvPr id="29" name="Rectangle: Rounded Corners 28">
            <a:extLst>
              <a:ext uri="{FF2B5EF4-FFF2-40B4-BE49-F238E27FC236}">
                <a16:creationId xmlns:a16="http://schemas.microsoft.com/office/drawing/2014/main" id="{335F2BED-DD73-4945-D923-2CF8DE2084CE}"/>
              </a:ext>
            </a:extLst>
          </p:cNvPr>
          <p:cNvSpPr/>
          <p:nvPr/>
        </p:nvSpPr>
        <p:spPr>
          <a:xfrm>
            <a:off x="275672" y="5158256"/>
            <a:ext cx="6126834" cy="666388"/>
          </a:xfrm>
          <a:prstGeom prst="roundRect">
            <a:avLst>
              <a:gd name="adj" fmla="val 50000"/>
            </a:avLst>
          </a:prstGeom>
          <a:solidFill>
            <a:schemeClr val="bg1"/>
          </a:solidFill>
          <a:ln w="9525" cap="flat" cmpd="sng" algn="ctr">
            <a:noFill/>
            <a:prstDash val="solid"/>
          </a:ln>
          <a:effectLst/>
        </p:spPr>
        <p:txBody>
          <a:bodyPr rtlCol="0" anchor="ctr"/>
          <a:lstStyle/>
          <a:p>
            <a:pPr algn="ctr" defTabSz="914333"/>
            <a:endParaRPr lang="en-US" kern="0">
              <a:solidFill>
                <a:srgbClr val="000000"/>
              </a:solidFill>
              <a:latin typeface="Bosch Office Sans"/>
            </a:endParaRPr>
          </a:p>
        </p:txBody>
      </p:sp>
      <p:sp>
        <p:nvSpPr>
          <p:cNvPr id="6" name="Rectangle 5">
            <a:extLst>
              <a:ext uri="{FF2B5EF4-FFF2-40B4-BE49-F238E27FC236}">
                <a16:creationId xmlns:a16="http://schemas.microsoft.com/office/drawing/2014/main" id="{ADDC24F1-6F7C-44A3-B18B-2FC2311EF1CD}"/>
              </a:ext>
            </a:extLst>
          </p:cNvPr>
          <p:cNvSpPr/>
          <p:nvPr/>
        </p:nvSpPr>
        <p:spPr>
          <a:xfrm>
            <a:off x="6711451" y="99"/>
            <a:ext cx="4284602" cy="6170415"/>
          </a:xfrm>
          <a:prstGeom prst="rect">
            <a:avLst/>
          </a:prstGeom>
          <a:solidFill>
            <a:schemeClr val="tx1">
              <a:lumMod val="50000"/>
              <a:lumOff val="50000"/>
              <a:alpha val="50000"/>
            </a:schemeClr>
          </a:solidFill>
          <a:ln w="9525" cap="flat" cmpd="sng" algn="ctr">
            <a:noFill/>
            <a:prstDash val="solid"/>
          </a:ln>
          <a:effectLst/>
        </p:spPr>
        <p:txBody>
          <a:bodyPr rtlCol="0" anchor="ctr"/>
          <a:lstStyle/>
          <a:p>
            <a:pPr algn="ctr" defTabSz="914333"/>
            <a:endParaRPr lang="en-US" kern="0">
              <a:solidFill>
                <a:srgbClr val="000000"/>
              </a:solidFill>
              <a:latin typeface="Bosch Office Sans"/>
            </a:endParaRPr>
          </a:p>
        </p:txBody>
      </p:sp>
      <p:sp>
        <p:nvSpPr>
          <p:cNvPr id="17" name="TextBox 16">
            <a:extLst>
              <a:ext uri="{FF2B5EF4-FFF2-40B4-BE49-F238E27FC236}">
                <a16:creationId xmlns:a16="http://schemas.microsoft.com/office/drawing/2014/main" id="{3B3E0043-6094-9D2C-752B-1D1BD957D55E}"/>
              </a:ext>
            </a:extLst>
          </p:cNvPr>
          <p:cNvSpPr txBox="1"/>
          <p:nvPr/>
        </p:nvSpPr>
        <p:spPr>
          <a:xfrm>
            <a:off x="3145875" y="3886382"/>
            <a:ext cx="2523721" cy="738664"/>
          </a:xfrm>
          <a:prstGeom prst="rect">
            <a:avLst/>
          </a:prstGeom>
          <a:noFill/>
        </p:spPr>
        <p:txBody>
          <a:bodyPr wrap="square">
            <a:spAutoFit/>
          </a:bodyPr>
          <a:lstStyle/>
          <a:p>
            <a:r>
              <a:rPr lang="en-US" sz="1400">
                <a:solidFill>
                  <a:schemeClr val="bg1"/>
                </a:solidFill>
              </a:rPr>
              <a:t>Generated over </a:t>
            </a:r>
            <a:r>
              <a:rPr lang="en-US" sz="1400" b="1">
                <a:solidFill>
                  <a:srgbClr val="0BFFEF"/>
                </a:solidFill>
              </a:rPr>
              <a:t>3500 quality synthetic images</a:t>
            </a:r>
            <a:r>
              <a:rPr lang="en-US" sz="1400">
                <a:solidFill>
                  <a:schemeClr val="bg1"/>
                </a:solidFill>
              </a:rPr>
              <a:t> from 1606 original images</a:t>
            </a:r>
            <a:endParaRPr lang="en-US" sz="1400" b="1">
              <a:solidFill>
                <a:srgbClr val="0BFFEF"/>
              </a:solidFill>
            </a:endParaRPr>
          </a:p>
        </p:txBody>
      </p:sp>
      <p:pic>
        <p:nvPicPr>
          <p:cNvPr id="4098" name="Picture 2" descr="Scoring icon">
            <a:extLst>
              <a:ext uri="{FF2B5EF4-FFF2-40B4-BE49-F238E27FC236}">
                <a16:creationId xmlns:a16="http://schemas.microsoft.com/office/drawing/2014/main" id="{7650C3B1-F1C6-031A-3D36-9982368D888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317993" y="2887653"/>
            <a:ext cx="669653" cy="66965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hoto icon">
            <a:extLst>
              <a:ext uri="{FF2B5EF4-FFF2-40B4-BE49-F238E27FC236}">
                <a16:creationId xmlns:a16="http://schemas.microsoft.com/office/drawing/2014/main" id="{10518123-EC62-0CEF-FD71-FCF36128EC5B}"/>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627589" y="3818675"/>
            <a:ext cx="793671" cy="79367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pact icon">
            <a:extLst>
              <a:ext uri="{FF2B5EF4-FFF2-40B4-BE49-F238E27FC236}">
                <a16:creationId xmlns:a16="http://schemas.microsoft.com/office/drawing/2014/main" id="{1F7C1FBB-4EB6-17F0-70F3-7E267CE4BE00}"/>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5668796" y="2866855"/>
            <a:ext cx="669653" cy="66965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icon">
            <a:extLst>
              <a:ext uri="{FF2B5EF4-FFF2-40B4-BE49-F238E27FC236}">
                <a16:creationId xmlns:a16="http://schemas.microsoft.com/office/drawing/2014/main" id="{CB932A3A-63C0-5E01-4948-A3DC8930F0F8}"/>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2414609" y="4004104"/>
            <a:ext cx="741195" cy="7411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2EE8FB7-BCF7-3713-74B9-D6E590322F98}"/>
              </a:ext>
            </a:extLst>
          </p:cNvPr>
          <p:cNvPicPr>
            <a:picLocks noChangeAspect="1"/>
          </p:cNvPicPr>
          <p:nvPr/>
        </p:nvPicPr>
        <p:blipFill>
          <a:blip r:embed="rId8"/>
          <a:stretch>
            <a:fillRect/>
          </a:stretch>
        </p:blipFill>
        <p:spPr>
          <a:xfrm>
            <a:off x="1256992" y="5343706"/>
            <a:ext cx="801711" cy="283363"/>
          </a:xfrm>
          <a:prstGeom prst="rect">
            <a:avLst/>
          </a:prstGeom>
        </p:spPr>
      </p:pic>
      <p:pic>
        <p:nvPicPr>
          <p:cNvPr id="5" name="Picture 4">
            <a:extLst>
              <a:ext uri="{FF2B5EF4-FFF2-40B4-BE49-F238E27FC236}">
                <a16:creationId xmlns:a16="http://schemas.microsoft.com/office/drawing/2014/main" id="{E5E9B4B5-0B73-ADEA-3DAA-A8B5316FBBE2}"/>
              </a:ext>
            </a:extLst>
          </p:cNvPr>
          <p:cNvPicPr>
            <a:picLocks noChangeAspect="1"/>
          </p:cNvPicPr>
          <p:nvPr/>
        </p:nvPicPr>
        <p:blipFill>
          <a:blip r:embed="rId9"/>
          <a:stretch>
            <a:fillRect/>
          </a:stretch>
        </p:blipFill>
        <p:spPr>
          <a:xfrm>
            <a:off x="2369398" y="5270740"/>
            <a:ext cx="465398" cy="404695"/>
          </a:xfrm>
          <a:prstGeom prst="rect">
            <a:avLst/>
          </a:prstGeom>
        </p:spPr>
      </p:pic>
      <p:pic>
        <p:nvPicPr>
          <p:cNvPr id="8" name="Picture 7">
            <a:extLst>
              <a:ext uri="{FF2B5EF4-FFF2-40B4-BE49-F238E27FC236}">
                <a16:creationId xmlns:a16="http://schemas.microsoft.com/office/drawing/2014/main" id="{3D1E57F2-EBDD-149B-EF5B-EA0F6722CFB4}"/>
              </a:ext>
            </a:extLst>
          </p:cNvPr>
          <p:cNvPicPr>
            <a:picLocks noChangeAspect="1"/>
          </p:cNvPicPr>
          <p:nvPr/>
        </p:nvPicPr>
        <p:blipFill>
          <a:blip r:embed="rId10"/>
          <a:stretch>
            <a:fillRect/>
          </a:stretch>
        </p:blipFill>
        <p:spPr>
          <a:xfrm>
            <a:off x="3619513" y="5245163"/>
            <a:ext cx="458911" cy="520099"/>
          </a:xfrm>
          <a:prstGeom prst="rect">
            <a:avLst/>
          </a:prstGeom>
        </p:spPr>
      </p:pic>
      <p:pic>
        <p:nvPicPr>
          <p:cNvPr id="10" name="Picture 9">
            <a:extLst>
              <a:ext uri="{FF2B5EF4-FFF2-40B4-BE49-F238E27FC236}">
                <a16:creationId xmlns:a16="http://schemas.microsoft.com/office/drawing/2014/main" id="{E623A411-8B14-2C57-4CEC-4987CD5286D0}"/>
              </a:ext>
            </a:extLst>
          </p:cNvPr>
          <p:cNvPicPr>
            <a:picLocks noChangeAspect="1"/>
          </p:cNvPicPr>
          <p:nvPr/>
        </p:nvPicPr>
        <p:blipFill>
          <a:blip r:embed="rId11"/>
          <a:stretch>
            <a:fillRect/>
          </a:stretch>
        </p:blipFill>
        <p:spPr>
          <a:xfrm>
            <a:off x="4597331" y="5241783"/>
            <a:ext cx="444598" cy="466464"/>
          </a:xfrm>
          <a:prstGeom prst="rect">
            <a:avLst/>
          </a:prstGeom>
        </p:spPr>
      </p:pic>
    </p:spTree>
    <p:extLst>
      <p:ext uri="{BB962C8B-B14F-4D97-AF65-F5344CB8AC3E}">
        <p14:creationId xmlns:p14="http://schemas.microsoft.com/office/powerpoint/2010/main" val="1942319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7342FA-89DB-0CC3-FC3C-372FDCCEA5FC}"/>
              </a:ext>
            </a:extLst>
          </p:cNvPr>
          <p:cNvPicPr>
            <a:picLocks noChangeAspect="1"/>
          </p:cNvPicPr>
          <p:nvPr/>
        </p:nvPicPr>
        <p:blipFill rotWithShape="1">
          <a:blip r:embed="rId3">
            <a:extLst>
              <a:ext uri="{28A0092B-C50C-407E-A947-70E740481C1C}">
                <a14:useLocalDpi xmlns:a14="http://schemas.microsoft.com/office/drawing/2010/main" val="0"/>
              </a:ext>
            </a:extLst>
          </a:blip>
          <a:srcRect l="37646" r="16196"/>
          <a:stretch/>
        </p:blipFill>
        <p:spPr>
          <a:xfrm>
            <a:off x="6709892" y="-1"/>
            <a:ext cx="4298487" cy="6170613"/>
          </a:xfrm>
          <a:prstGeom prst="rect">
            <a:avLst/>
          </a:prstGeom>
        </p:spPr>
      </p:pic>
      <p:sp>
        <p:nvSpPr>
          <p:cNvPr id="4" name="Slide Number Placeholder 3">
            <a:extLst>
              <a:ext uri="{FF2B5EF4-FFF2-40B4-BE49-F238E27FC236}">
                <a16:creationId xmlns:a16="http://schemas.microsoft.com/office/drawing/2014/main" id="{E1B2159E-F255-B31C-0365-71ECC204F05F}"/>
              </a:ext>
            </a:extLst>
          </p:cNvPr>
          <p:cNvSpPr>
            <a:spLocks noGrp="1"/>
          </p:cNvSpPr>
          <p:nvPr>
            <p:ph type="sldNum" sz="quarter" idx="12"/>
          </p:nvPr>
        </p:nvSpPr>
        <p:spPr/>
        <p:txBody>
          <a:bodyPr/>
          <a:lstStyle/>
          <a:p>
            <a:fld id="{4898AEC0-503E-4FA4-859C-D0F72D6E3F79}" type="slidenum">
              <a:rPr lang="en-US" noProof="1" smtClean="0"/>
              <a:pPr/>
              <a:t>29</a:t>
            </a:fld>
            <a:endParaRPr lang="en-US" noProof="1"/>
          </a:p>
        </p:txBody>
      </p:sp>
      <p:sp>
        <p:nvSpPr>
          <p:cNvPr id="9" name="Rectangle 8">
            <a:extLst>
              <a:ext uri="{FF2B5EF4-FFF2-40B4-BE49-F238E27FC236}">
                <a16:creationId xmlns:a16="http://schemas.microsoft.com/office/drawing/2014/main" id="{3AA69AFE-EBC6-1CE9-3C2F-76AF9553FBA4}"/>
              </a:ext>
            </a:extLst>
          </p:cNvPr>
          <p:cNvSpPr/>
          <p:nvPr/>
        </p:nvSpPr>
        <p:spPr>
          <a:xfrm>
            <a:off x="0" y="0"/>
            <a:ext cx="6714836" cy="6170613"/>
          </a:xfrm>
          <a:prstGeom prst="rect">
            <a:avLst/>
          </a:prstGeom>
          <a:solidFill>
            <a:schemeClr val="accent4"/>
          </a:solidFill>
          <a:ln w="9525" cap="flat" cmpd="sng" algn="ctr">
            <a:noFill/>
            <a:prstDash val="solid"/>
          </a:ln>
          <a:effectLst/>
        </p:spPr>
        <p:txBody>
          <a:bodyPr rtlCol="0" anchor="ctr"/>
          <a:lstStyle/>
          <a:p>
            <a:pPr marL="0" marR="0" indent="0"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13" name="Text Placeholder 2">
            <a:extLst>
              <a:ext uri="{FF2B5EF4-FFF2-40B4-BE49-F238E27FC236}">
                <a16:creationId xmlns:a16="http://schemas.microsoft.com/office/drawing/2014/main" id="{35192BF5-519C-40AD-D86E-229FF5935C51}"/>
              </a:ext>
            </a:extLst>
          </p:cNvPr>
          <p:cNvSpPr>
            <a:spLocks noGrp="1"/>
          </p:cNvSpPr>
          <p:nvPr>
            <p:ph type="body" sz="quarter" idx="15"/>
          </p:nvPr>
        </p:nvSpPr>
        <p:spPr>
          <a:xfrm>
            <a:off x="148364" y="222256"/>
            <a:ext cx="6363272" cy="388800"/>
          </a:xfrm>
        </p:spPr>
        <p:txBody>
          <a:bodyPr/>
          <a:lstStyle/>
          <a:p>
            <a:r>
              <a:rPr lang="en-US" sz="2800" kern="1200">
                <a:solidFill>
                  <a:schemeClr val="bg1"/>
                </a:solidFill>
                <a:latin typeface="Bosch Sans Bold" panose="020B0704020202020204" pitchFamily="34" charset="0"/>
              </a:rPr>
              <a:t>Image Labelling using Gen AI</a:t>
            </a:r>
          </a:p>
        </p:txBody>
      </p:sp>
      <p:sp>
        <p:nvSpPr>
          <p:cNvPr id="19" name="TextBox 18">
            <a:extLst>
              <a:ext uri="{FF2B5EF4-FFF2-40B4-BE49-F238E27FC236}">
                <a16:creationId xmlns:a16="http://schemas.microsoft.com/office/drawing/2014/main" id="{CB57A83E-CBFD-66F8-C39B-4A601404251A}"/>
              </a:ext>
            </a:extLst>
          </p:cNvPr>
          <p:cNvSpPr txBox="1"/>
          <p:nvPr/>
        </p:nvSpPr>
        <p:spPr>
          <a:xfrm>
            <a:off x="148364" y="965048"/>
            <a:ext cx="6254172" cy="83855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Client was looking an accelerated development cycle for </a:t>
            </a:r>
            <a:r>
              <a:rPr lang="en-US" sz="1400" b="1" kern="0">
                <a:solidFill>
                  <a:schemeClr val="accent4">
                    <a:lumMod val="60000"/>
                    <a:lumOff val="40000"/>
                  </a:schemeClr>
                </a:solidFill>
              </a:rPr>
              <a:t>autonomous off-highway vehicles</a:t>
            </a:r>
            <a:r>
              <a:rPr kumimoji="0" lang="en-US" sz="1400" b="0" i="0" u="none" strike="noStrike" kern="0" cap="none" spc="0" normalizeH="0" baseline="0" noProof="0">
                <a:ln>
                  <a:noFill/>
                </a:ln>
                <a:solidFill>
                  <a:schemeClr val="bg1"/>
                </a:solidFill>
                <a:effectLst/>
                <a:uLnTx/>
                <a:uFillTx/>
              </a:rPr>
              <a:t>. To start with, client was looking for an automated image labelling technique for machine learning datasets.</a:t>
            </a:r>
          </a:p>
        </p:txBody>
      </p:sp>
      <p:sp>
        <p:nvSpPr>
          <p:cNvPr id="22" name="TextBox 21">
            <a:extLst>
              <a:ext uri="{FF2B5EF4-FFF2-40B4-BE49-F238E27FC236}">
                <a16:creationId xmlns:a16="http://schemas.microsoft.com/office/drawing/2014/main" id="{D0573A5F-F926-41AD-6C54-C1806CA92216}"/>
              </a:ext>
            </a:extLst>
          </p:cNvPr>
          <p:cNvSpPr txBox="1"/>
          <p:nvPr/>
        </p:nvSpPr>
        <p:spPr>
          <a:xfrm>
            <a:off x="148364" y="1903193"/>
            <a:ext cx="6254172" cy="61833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Developed an </a:t>
            </a:r>
            <a:r>
              <a:rPr kumimoji="0" lang="en-US" sz="1400" b="1" i="0" u="none" strike="noStrike" kern="0" cap="none" spc="0" normalizeH="0" baseline="0" noProof="0">
                <a:ln>
                  <a:noFill/>
                </a:ln>
                <a:solidFill>
                  <a:schemeClr val="accent4">
                    <a:lumMod val="60000"/>
                    <a:lumOff val="40000"/>
                  </a:schemeClr>
                </a:solidFill>
                <a:effectLst/>
                <a:uLnTx/>
                <a:uFillTx/>
              </a:rPr>
              <a:t>automated image annotation </a:t>
            </a:r>
            <a:r>
              <a:rPr kumimoji="0" lang="en-US" sz="1400" b="0" i="0" u="none" strike="noStrike" kern="0" cap="none" spc="0" normalizeH="0" baseline="0" noProof="0">
                <a:ln>
                  <a:noFill/>
                </a:ln>
                <a:solidFill>
                  <a:schemeClr val="bg1"/>
                </a:solidFill>
                <a:effectLst/>
                <a:uLnTx/>
                <a:uFillTx/>
              </a:rPr>
              <a:t>technique leveraging Azure AI Vision Service along with attribute extraction leveraging GPT-4</a:t>
            </a:r>
          </a:p>
        </p:txBody>
      </p:sp>
      <p:sp>
        <p:nvSpPr>
          <p:cNvPr id="23" name="TextBox 22">
            <a:extLst>
              <a:ext uri="{FF2B5EF4-FFF2-40B4-BE49-F238E27FC236}">
                <a16:creationId xmlns:a16="http://schemas.microsoft.com/office/drawing/2014/main" id="{BC6EB759-ED86-D594-4020-9808B62BF467}"/>
              </a:ext>
            </a:extLst>
          </p:cNvPr>
          <p:cNvSpPr txBox="1"/>
          <p:nvPr/>
        </p:nvSpPr>
        <p:spPr>
          <a:xfrm>
            <a:off x="312653" y="2890405"/>
            <a:ext cx="1626754" cy="932873"/>
          </a:xfrm>
          <a:prstGeom prst="rect">
            <a:avLst/>
          </a:prstGeom>
          <a:noFill/>
        </p:spPr>
        <p:txBody>
          <a:bodyPr wrap="square" lIns="0" tIns="0" rIns="0" bIns="0" rtlCol="0">
            <a:noAutofit/>
          </a:bodyPr>
          <a:lstStyle/>
          <a:p>
            <a:pPr marR="0" defTabSz="914400" eaLnBrk="1" fontAlgn="auto" latinLnBrk="0" hangingPunct="1">
              <a:spcBef>
                <a:spcPts val="500"/>
              </a:spcBef>
              <a:spcAft>
                <a:spcPts val="0"/>
              </a:spcAft>
              <a:buClrTx/>
              <a:buSzTx/>
              <a:buFontTx/>
              <a:buNone/>
              <a:tabLst/>
            </a:pPr>
            <a:r>
              <a:rPr lang="en-US" sz="1400" kern="0">
                <a:solidFill>
                  <a:schemeClr val="bg1"/>
                </a:solidFill>
              </a:rPr>
              <a:t>Developed more than </a:t>
            </a:r>
            <a:r>
              <a:rPr lang="en-US" sz="1400" b="1" kern="0">
                <a:solidFill>
                  <a:schemeClr val="accent4">
                    <a:lumMod val="60000"/>
                    <a:lumOff val="40000"/>
                  </a:schemeClr>
                </a:solidFill>
              </a:rPr>
              <a:t>10,000 labelled images within 2 months</a:t>
            </a:r>
            <a:endParaRPr kumimoji="0" lang="en-US" sz="1400" b="1" i="0" u="none" strike="noStrike" kern="0" cap="none" spc="0" normalizeH="0" baseline="0" noProof="0">
              <a:ln>
                <a:noFill/>
              </a:ln>
              <a:solidFill>
                <a:schemeClr val="accent4">
                  <a:lumMod val="60000"/>
                  <a:lumOff val="40000"/>
                </a:schemeClr>
              </a:solidFill>
              <a:effectLst/>
              <a:uLnTx/>
              <a:uFillTx/>
            </a:endParaRPr>
          </a:p>
        </p:txBody>
      </p:sp>
      <p:sp>
        <p:nvSpPr>
          <p:cNvPr id="24" name="TextBox 23">
            <a:extLst>
              <a:ext uri="{FF2B5EF4-FFF2-40B4-BE49-F238E27FC236}">
                <a16:creationId xmlns:a16="http://schemas.microsoft.com/office/drawing/2014/main" id="{5BEB4300-BAD6-42A1-B659-951144C0883F}"/>
              </a:ext>
            </a:extLst>
          </p:cNvPr>
          <p:cNvSpPr txBox="1"/>
          <p:nvPr/>
        </p:nvSpPr>
        <p:spPr>
          <a:xfrm>
            <a:off x="312653" y="3891124"/>
            <a:ext cx="1626754" cy="932873"/>
          </a:xfrm>
          <a:prstGeom prst="rect">
            <a:avLst/>
          </a:prstGeom>
          <a:noFill/>
        </p:spPr>
        <p:txBody>
          <a:bodyPr wrap="square" lIns="0" tIns="0" rIns="0" bIns="0" rtlCol="0">
            <a:noAutofit/>
          </a:bodyPr>
          <a:lstStyle/>
          <a:p>
            <a:pPr marR="0"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Automated annotation </a:t>
            </a:r>
            <a:r>
              <a:rPr kumimoji="0" lang="en-US" sz="1400" b="1" i="0" u="none" strike="noStrike" kern="0" cap="none" spc="0" normalizeH="0" baseline="0" noProof="0">
                <a:ln>
                  <a:noFill/>
                </a:ln>
                <a:solidFill>
                  <a:schemeClr val="bg1"/>
                </a:solidFill>
                <a:effectLst/>
                <a:uLnTx/>
                <a:uFillTx/>
              </a:rPr>
              <a:t>with 20+ properties</a:t>
            </a:r>
          </a:p>
        </p:txBody>
      </p:sp>
      <p:sp>
        <p:nvSpPr>
          <p:cNvPr id="26" name="TextBox 25">
            <a:extLst>
              <a:ext uri="{FF2B5EF4-FFF2-40B4-BE49-F238E27FC236}">
                <a16:creationId xmlns:a16="http://schemas.microsoft.com/office/drawing/2014/main" id="{5DF8721D-DAEF-B661-9DA6-330FBE941C63}"/>
              </a:ext>
            </a:extLst>
          </p:cNvPr>
          <p:cNvSpPr txBox="1"/>
          <p:nvPr/>
        </p:nvSpPr>
        <p:spPr>
          <a:xfrm>
            <a:off x="3308691" y="2890405"/>
            <a:ext cx="1818479" cy="523220"/>
          </a:xfrm>
          <a:prstGeom prst="rect">
            <a:avLst/>
          </a:prstGeom>
          <a:noFill/>
        </p:spPr>
        <p:txBody>
          <a:bodyPr wrap="square">
            <a:spAutoFit/>
          </a:bodyPr>
          <a:lstStyle/>
          <a:p>
            <a:r>
              <a:rPr lang="en-US" sz="1400">
                <a:solidFill>
                  <a:schemeClr val="bg1"/>
                </a:solidFill>
              </a:rPr>
              <a:t>Faster development life-cycle</a:t>
            </a:r>
          </a:p>
        </p:txBody>
      </p:sp>
      <p:pic>
        <p:nvPicPr>
          <p:cNvPr id="2064" name="Picture 16" descr="Data storage icon">
            <a:extLst>
              <a:ext uri="{FF2B5EF4-FFF2-40B4-BE49-F238E27FC236}">
                <a16:creationId xmlns:a16="http://schemas.microsoft.com/office/drawing/2014/main" id="{A605B21F-5466-DD41-CA7E-76E7B345275F}"/>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358891" y="2855852"/>
            <a:ext cx="604941" cy="604941"/>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335F2BED-DD73-4945-D923-2CF8DE2084CE}"/>
              </a:ext>
            </a:extLst>
          </p:cNvPr>
          <p:cNvSpPr/>
          <p:nvPr/>
        </p:nvSpPr>
        <p:spPr>
          <a:xfrm>
            <a:off x="275504" y="5158322"/>
            <a:ext cx="6127031" cy="666409"/>
          </a:xfrm>
          <a:prstGeom prst="roundRect">
            <a:avLst>
              <a:gd name="adj" fmla="val 50000"/>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6" name="Rectangle 5">
            <a:extLst>
              <a:ext uri="{FF2B5EF4-FFF2-40B4-BE49-F238E27FC236}">
                <a16:creationId xmlns:a16="http://schemas.microsoft.com/office/drawing/2014/main" id="{ADDC24F1-6F7C-44A3-B18B-2FC2311EF1CD}"/>
              </a:ext>
            </a:extLst>
          </p:cNvPr>
          <p:cNvSpPr/>
          <p:nvPr/>
        </p:nvSpPr>
        <p:spPr>
          <a:xfrm>
            <a:off x="6713807" y="-2"/>
            <a:ext cx="4284740" cy="6170613"/>
          </a:xfrm>
          <a:prstGeom prst="rect">
            <a:avLst/>
          </a:prstGeom>
          <a:solidFill>
            <a:schemeClr val="tx1">
              <a:lumMod val="50000"/>
              <a:lumOff val="50000"/>
              <a:alpha val="50000"/>
            </a:scheme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2050" name="Picture 2" descr="Gallery icon">
            <a:extLst>
              <a:ext uri="{FF2B5EF4-FFF2-40B4-BE49-F238E27FC236}">
                <a16:creationId xmlns:a16="http://schemas.microsoft.com/office/drawing/2014/main" id="{740E8EC9-36E4-F132-877F-0608CE7C8153}"/>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2246765" y="2930394"/>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twork icon">
            <a:extLst>
              <a:ext uri="{FF2B5EF4-FFF2-40B4-BE49-F238E27FC236}">
                <a16:creationId xmlns:a16="http://schemas.microsoft.com/office/drawing/2014/main" id="{A19EDD8A-09D1-E363-66E0-A52CE13E753F}"/>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2246765" y="3926495"/>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Microsoft Azure Logo: Historical ...">
            <a:extLst>
              <a:ext uri="{FF2B5EF4-FFF2-40B4-BE49-F238E27FC236}">
                <a16:creationId xmlns:a16="http://schemas.microsoft.com/office/drawing/2014/main" id="{788302AF-DFE6-7D34-423B-B2FA1A945DA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9825" b="31534"/>
          <a:stretch/>
        </p:blipFill>
        <p:spPr bwMode="auto">
          <a:xfrm>
            <a:off x="400959" y="5283892"/>
            <a:ext cx="1538448" cy="3329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park to Azure Data Lake Store ...">
            <a:extLst>
              <a:ext uri="{FF2B5EF4-FFF2-40B4-BE49-F238E27FC236}">
                <a16:creationId xmlns:a16="http://schemas.microsoft.com/office/drawing/2014/main" id="{FEC627AF-3729-E691-9094-1BBF4423A1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10709" y="5278183"/>
            <a:ext cx="695617" cy="3657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Other Icons">
            <a:extLst>
              <a:ext uri="{FF2B5EF4-FFF2-40B4-BE49-F238E27FC236}">
                <a16:creationId xmlns:a16="http://schemas.microsoft.com/office/drawing/2014/main" id="{A756B862-DA88-C40A-D8DD-DAF35E24D5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4402" y="5267464"/>
            <a:ext cx="400359" cy="3657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1A4D06F-A25B-8A83-2DEC-347AF1257B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6785" y="5255748"/>
            <a:ext cx="695618" cy="3657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Azure Cosmos DB Blog">
            <a:extLst>
              <a:ext uri="{FF2B5EF4-FFF2-40B4-BE49-F238E27FC236}">
                <a16:creationId xmlns:a16="http://schemas.microsoft.com/office/drawing/2014/main" id="{46FF2A7A-92FA-BD5D-AAA0-B9AC3303D48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46783" y="5259314"/>
            <a:ext cx="531340" cy="36576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EB180DBE-83E5-058E-E37B-585AB443BC2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76630" y="215617"/>
            <a:ext cx="898986" cy="2010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952DBF8-6AC7-3BE1-AE95-D4B6D9B3BCE2}"/>
              </a:ext>
            </a:extLst>
          </p:cNvPr>
          <p:cNvPicPr>
            <a:picLocks noChangeAspect="1"/>
          </p:cNvPicPr>
          <p:nvPr/>
        </p:nvPicPr>
        <p:blipFill>
          <a:blip r:embed="rId13"/>
          <a:stretch>
            <a:fillRect/>
          </a:stretch>
        </p:blipFill>
        <p:spPr>
          <a:xfrm>
            <a:off x="4779158" y="5195974"/>
            <a:ext cx="548640" cy="508740"/>
          </a:xfrm>
          <a:prstGeom prst="rect">
            <a:avLst/>
          </a:prstGeom>
        </p:spPr>
      </p:pic>
      <p:pic>
        <p:nvPicPr>
          <p:cNvPr id="12" name="Picture 11">
            <a:extLst>
              <a:ext uri="{FF2B5EF4-FFF2-40B4-BE49-F238E27FC236}">
                <a16:creationId xmlns:a16="http://schemas.microsoft.com/office/drawing/2014/main" id="{A5A5059F-0951-90C5-455B-BDDF14C2CC2E}"/>
              </a:ext>
            </a:extLst>
          </p:cNvPr>
          <p:cNvPicPr>
            <a:picLocks noChangeAspect="1"/>
          </p:cNvPicPr>
          <p:nvPr/>
        </p:nvPicPr>
        <p:blipFill>
          <a:blip r:embed="rId14"/>
          <a:stretch>
            <a:fillRect/>
          </a:stretch>
        </p:blipFill>
        <p:spPr>
          <a:xfrm>
            <a:off x="5598910" y="5239983"/>
            <a:ext cx="486705" cy="442902"/>
          </a:xfrm>
          <a:prstGeom prst="rect">
            <a:avLst/>
          </a:prstGeom>
        </p:spPr>
      </p:pic>
      <p:sp>
        <p:nvSpPr>
          <p:cNvPr id="17" name="TextBox 16">
            <a:extLst>
              <a:ext uri="{FF2B5EF4-FFF2-40B4-BE49-F238E27FC236}">
                <a16:creationId xmlns:a16="http://schemas.microsoft.com/office/drawing/2014/main" id="{3B3E0043-6094-9D2C-752B-1D1BD957D55E}"/>
              </a:ext>
            </a:extLst>
          </p:cNvPr>
          <p:cNvSpPr txBox="1"/>
          <p:nvPr/>
        </p:nvSpPr>
        <p:spPr>
          <a:xfrm>
            <a:off x="3304452" y="3843029"/>
            <a:ext cx="1818479" cy="738664"/>
          </a:xfrm>
          <a:prstGeom prst="rect">
            <a:avLst/>
          </a:prstGeom>
          <a:noFill/>
        </p:spPr>
        <p:txBody>
          <a:bodyPr wrap="square">
            <a:spAutoFit/>
          </a:bodyPr>
          <a:lstStyle/>
          <a:p>
            <a:r>
              <a:rPr lang="en-US" sz="1400" b="1">
                <a:solidFill>
                  <a:schemeClr val="accent4">
                    <a:lumMod val="60000"/>
                    <a:lumOff val="40000"/>
                  </a:schemeClr>
                </a:solidFill>
              </a:rPr>
              <a:t>30+ object tagging </a:t>
            </a:r>
            <a:r>
              <a:rPr lang="en-US" sz="1400">
                <a:solidFill>
                  <a:schemeClr val="bg1"/>
                </a:solidFill>
              </a:rPr>
              <a:t>with </a:t>
            </a:r>
            <a:r>
              <a:rPr lang="en-US" sz="1400" b="1">
                <a:solidFill>
                  <a:schemeClr val="accent4">
                    <a:lumMod val="60000"/>
                    <a:lumOff val="40000"/>
                  </a:schemeClr>
                </a:solidFill>
              </a:rPr>
              <a:t>6+ custom prompt creation</a:t>
            </a:r>
          </a:p>
        </p:txBody>
      </p:sp>
      <p:pic>
        <p:nvPicPr>
          <p:cNvPr id="18" name="Picture 2" descr="Object icon">
            <a:extLst>
              <a:ext uri="{FF2B5EF4-FFF2-40B4-BE49-F238E27FC236}">
                <a16:creationId xmlns:a16="http://schemas.microsoft.com/office/drawing/2014/main" id="{0B5035CB-AB96-1441-0327-44D2511BD6EF}"/>
              </a:ext>
            </a:extLst>
          </p:cNvPr>
          <p:cNvPicPr>
            <a:picLocks noChangeAspect="1" noChangeArrowheads="1"/>
          </p:cNvPicPr>
          <p:nvPr/>
        </p:nvPicPr>
        <p:blipFill>
          <a:blip r:embed="rId15">
            <a:lum bright="70000" contrast="-70000"/>
            <a:extLst>
              <a:ext uri="{28A0092B-C50C-407E-A947-70E740481C1C}">
                <a14:useLocalDpi xmlns:a14="http://schemas.microsoft.com/office/drawing/2010/main" val="0"/>
              </a:ext>
            </a:extLst>
          </a:blip>
          <a:srcRect/>
          <a:stretch>
            <a:fillRect/>
          </a:stretch>
        </p:blipFill>
        <p:spPr bwMode="auto">
          <a:xfrm>
            <a:off x="5358891" y="3926495"/>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hlinkClick r:id="rId16"/>
            <a:extLst>
              <a:ext uri="{FF2B5EF4-FFF2-40B4-BE49-F238E27FC236}">
                <a16:creationId xmlns:a16="http://schemas.microsoft.com/office/drawing/2014/main" id="{686EA8CA-96DB-3CF2-D79A-CC4303F2AF9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146586" y="5164365"/>
            <a:ext cx="714375" cy="714375"/>
          </a:xfrm>
          <a:prstGeom prst="rect">
            <a:avLst/>
          </a:prstGeom>
          <a:solidFill>
            <a:schemeClr val="bg1"/>
          </a:solidFill>
        </p:spPr>
      </p:pic>
    </p:spTree>
    <p:extLst>
      <p:ext uri="{BB962C8B-B14F-4D97-AF65-F5344CB8AC3E}">
        <p14:creationId xmlns:p14="http://schemas.microsoft.com/office/powerpoint/2010/main" val="2458038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t="-1000" b="10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8C0F8D-E28A-81A9-CFDD-33213FCED0D4}"/>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120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1">
              <a:ln>
                <a:noFill/>
              </a:ln>
              <a:solidFill>
                <a:srgbClr val="999FA6"/>
              </a:solidFill>
              <a:effectLst/>
              <a:uLnTx/>
              <a:uFillTx/>
              <a:latin typeface="Bosch Office Sans"/>
              <a:ea typeface="+mn-ea"/>
              <a:cs typeface="+mn-cs"/>
            </a:endParaRPr>
          </a:p>
        </p:txBody>
      </p:sp>
      <p:sp>
        <p:nvSpPr>
          <p:cNvPr id="7" name="Rectangle 6">
            <a:extLst>
              <a:ext uri="{FF2B5EF4-FFF2-40B4-BE49-F238E27FC236}">
                <a16:creationId xmlns:a16="http://schemas.microsoft.com/office/drawing/2014/main" id="{A0720664-F20D-42F4-BC80-F4D39C250DE2}"/>
              </a:ext>
            </a:extLst>
          </p:cNvPr>
          <p:cNvSpPr/>
          <p:nvPr/>
        </p:nvSpPr>
        <p:spPr>
          <a:xfrm>
            <a:off x="83127" y="94003"/>
            <a:ext cx="10886498" cy="508000"/>
          </a:xfrm>
          <a:prstGeom prst="rect">
            <a:avLst/>
          </a:prstGeom>
          <a:solidFill>
            <a:schemeClr val="bg1"/>
          </a:solidFill>
          <a:ln w="9525"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srgbClr val="BC1C82"/>
                </a:solidFill>
                <a:effectLst/>
                <a:uLnTx/>
                <a:uFillTx/>
                <a:latin typeface="Bosch Office Sans"/>
                <a:ea typeface="+mn-ea"/>
                <a:cs typeface="+mn-cs"/>
              </a:rPr>
              <a:t>Glimpses</a:t>
            </a:r>
            <a:r>
              <a:rPr kumimoji="0" lang="en-US" sz="1800" b="0" i="0" u="none" strike="noStrike" kern="0" cap="none" spc="0" normalizeH="0" baseline="0" noProof="0">
                <a:ln>
                  <a:noFill/>
                </a:ln>
                <a:solidFill>
                  <a:srgbClr val="000000"/>
                </a:solidFill>
                <a:effectLst/>
                <a:uLnTx/>
                <a:uFillTx/>
                <a:latin typeface="Bosch Office Sans"/>
                <a:ea typeface="+mn-ea"/>
                <a:cs typeface="+mn-cs"/>
              </a:rPr>
              <a:t> </a:t>
            </a:r>
            <a:r>
              <a:rPr kumimoji="0" lang="en-US" sz="2800" b="1" i="0" u="none" strike="noStrike" kern="0" cap="none" spc="0" normalizeH="0" baseline="0" noProof="0">
                <a:ln>
                  <a:noFill/>
                </a:ln>
                <a:solidFill>
                  <a:srgbClr val="BC1C82"/>
                </a:solidFill>
                <a:effectLst/>
                <a:uLnTx/>
                <a:uFillTx/>
                <a:latin typeface="Bosch Office Sans"/>
                <a:ea typeface="+mn-ea"/>
                <a:cs typeface="+mn-cs"/>
              </a:rPr>
              <a:t>of Our Success Stores Across Domains</a:t>
            </a:r>
          </a:p>
        </p:txBody>
      </p:sp>
    </p:spTree>
    <p:extLst>
      <p:ext uri="{BB962C8B-B14F-4D97-AF65-F5344CB8AC3E}">
        <p14:creationId xmlns:p14="http://schemas.microsoft.com/office/powerpoint/2010/main" val="1881755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B2159E-F255-B31C-0365-71ECC204F05F}"/>
              </a:ext>
            </a:extLst>
          </p:cNvPr>
          <p:cNvSpPr>
            <a:spLocks noGrp="1"/>
          </p:cNvSpPr>
          <p:nvPr>
            <p:ph type="sldNum" sz="quarter" idx="12"/>
          </p:nvPr>
        </p:nvSpPr>
        <p:spPr/>
        <p:txBody>
          <a:bodyPr/>
          <a:lstStyle/>
          <a:p>
            <a:fld id="{4898AEC0-503E-4FA4-859C-D0F72D6E3F79}" type="slidenum">
              <a:rPr lang="en-US" noProof="1" smtClean="0"/>
              <a:pPr/>
              <a:t>30</a:t>
            </a:fld>
            <a:endParaRPr lang="en-US" noProof="1"/>
          </a:p>
        </p:txBody>
      </p:sp>
      <p:sp>
        <p:nvSpPr>
          <p:cNvPr id="9" name="Rectangle 8">
            <a:extLst>
              <a:ext uri="{FF2B5EF4-FFF2-40B4-BE49-F238E27FC236}">
                <a16:creationId xmlns:a16="http://schemas.microsoft.com/office/drawing/2014/main" id="{3AA69AFE-EBC6-1CE9-3C2F-76AF9553FBA4}"/>
              </a:ext>
            </a:extLst>
          </p:cNvPr>
          <p:cNvSpPr/>
          <p:nvPr/>
        </p:nvSpPr>
        <p:spPr>
          <a:xfrm>
            <a:off x="177" y="100"/>
            <a:ext cx="6714620" cy="6170415"/>
          </a:xfrm>
          <a:prstGeom prst="rect">
            <a:avLst/>
          </a:prstGeom>
          <a:solidFill>
            <a:schemeClr val="accent4"/>
          </a:solidFill>
          <a:ln w="9525" cap="flat" cmpd="sng" algn="ctr">
            <a:noFill/>
            <a:prstDash val="solid"/>
          </a:ln>
          <a:effectLst/>
        </p:spPr>
        <p:txBody>
          <a:bodyPr rtlCol="0" anchor="ctr"/>
          <a:lstStyle/>
          <a:p>
            <a:pPr defTabSz="914333"/>
            <a:endParaRPr lang="en-US" kern="0">
              <a:solidFill>
                <a:srgbClr val="000000"/>
              </a:solidFill>
              <a:latin typeface="Bosch Office Sans"/>
            </a:endParaRPr>
          </a:p>
        </p:txBody>
      </p:sp>
      <p:sp>
        <p:nvSpPr>
          <p:cNvPr id="13" name="Text Placeholder 2">
            <a:extLst>
              <a:ext uri="{FF2B5EF4-FFF2-40B4-BE49-F238E27FC236}">
                <a16:creationId xmlns:a16="http://schemas.microsoft.com/office/drawing/2014/main" id="{35192BF5-519C-40AD-D86E-229FF5935C51}"/>
              </a:ext>
            </a:extLst>
          </p:cNvPr>
          <p:cNvSpPr>
            <a:spLocks noGrp="1"/>
          </p:cNvSpPr>
          <p:nvPr>
            <p:ph type="body" sz="quarter" idx="15"/>
          </p:nvPr>
        </p:nvSpPr>
        <p:spPr>
          <a:xfrm>
            <a:off x="0" y="247173"/>
            <a:ext cx="10450464" cy="388787"/>
          </a:xfrm>
        </p:spPr>
        <p:txBody>
          <a:bodyPr/>
          <a:lstStyle/>
          <a:p>
            <a:r>
              <a:rPr lang="en-US" sz="2800" kern="1200" dirty="0">
                <a:solidFill>
                  <a:schemeClr val="bg1"/>
                </a:solidFill>
                <a:latin typeface="Bosch Sans Bold" panose="020B0704020202020204" pitchFamily="34" charset="0"/>
              </a:rPr>
              <a:t>Ride Buddy: </a:t>
            </a:r>
            <a:r>
              <a:rPr lang="en-US" sz="2400" kern="1200" dirty="0">
                <a:solidFill>
                  <a:schemeClr val="bg1"/>
                </a:solidFill>
                <a:latin typeface="Bosch Sans Bold" panose="020B0704020202020204" pitchFamily="34" charset="0"/>
              </a:rPr>
              <a:t>Audio based Event detection</a:t>
            </a:r>
          </a:p>
        </p:txBody>
      </p:sp>
      <p:sp>
        <p:nvSpPr>
          <p:cNvPr id="19" name="TextBox 18">
            <a:extLst>
              <a:ext uri="{FF2B5EF4-FFF2-40B4-BE49-F238E27FC236}">
                <a16:creationId xmlns:a16="http://schemas.microsoft.com/office/drawing/2014/main" id="{CB57A83E-CBFD-66F8-C39B-4A601404251A}"/>
              </a:ext>
            </a:extLst>
          </p:cNvPr>
          <p:cNvSpPr txBox="1"/>
          <p:nvPr/>
        </p:nvSpPr>
        <p:spPr>
          <a:xfrm>
            <a:off x="148536" y="932943"/>
            <a:ext cx="6253971" cy="838530"/>
          </a:xfrm>
          <a:prstGeom prst="rect">
            <a:avLst/>
          </a:prstGeom>
          <a:noFill/>
        </p:spPr>
        <p:txBody>
          <a:bodyPr wrap="square" lIns="0" tIns="0" rIns="0" bIns="0" rtlCol="0">
            <a:noAutofit/>
          </a:bodyPr>
          <a:lstStyle/>
          <a:p>
            <a:pPr defTabSz="914333">
              <a:spcBef>
                <a:spcPts val="500"/>
              </a:spcBef>
            </a:pPr>
            <a:r>
              <a:rPr lang="en-US" sz="1400" kern="0" dirty="0">
                <a:solidFill>
                  <a:schemeClr val="bg1"/>
                </a:solidFill>
              </a:rPr>
              <a:t>An end-to-end advanced audio-based event detection AI solution, designed to enhance safety in corporate mobility. By leveraging cutting-edge sound analysis, it ensures proactive monitoring and swift response to critical events. </a:t>
            </a:r>
          </a:p>
        </p:txBody>
      </p:sp>
      <p:sp>
        <p:nvSpPr>
          <p:cNvPr id="22" name="TextBox 21">
            <a:extLst>
              <a:ext uri="{FF2B5EF4-FFF2-40B4-BE49-F238E27FC236}">
                <a16:creationId xmlns:a16="http://schemas.microsoft.com/office/drawing/2014/main" id="{D0573A5F-F926-41AD-6C54-C1806CA92216}"/>
              </a:ext>
            </a:extLst>
          </p:cNvPr>
          <p:cNvSpPr txBox="1"/>
          <p:nvPr/>
        </p:nvSpPr>
        <p:spPr>
          <a:xfrm>
            <a:off x="148536" y="1903231"/>
            <a:ext cx="6253971" cy="618315"/>
          </a:xfrm>
          <a:prstGeom prst="rect">
            <a:avLst/>
          </a:prstGeom>
          <a:noFill/>
        </p:spPr>
        <p:txBody>
          <a:bodyPr wrap="square" lIns="0" tIns="0" rIns="0" bIns="0" rtlCol="0">
            <a:noAutofit/>
          </a:bodyPr>
          <a:lstStyle/>
          <a:p>
            <a:pPr defTabSz="914333">
              <a:spcBef>
                <a:spcPts val="500"/>
              </a:spcBef>
            </a:pPr>
            <a:r>
              <a:rPr lang="en-US" sz="1400" kern="0" dirty="0">
                <a:solidFill>
                  <a:schemeClr val="bg1"/>
                </a:solidFill>
              </a:rPr>
              <a:t>Developed an audio-based event detection model using Machine learning that will ensure accurate and timely detection of vehicle events.</a:t>
            </a:r>
            <a:endParaRPr lang="en-US" sz="1400" b="1" kern="0" dirty="0">
              <a:solidFill>
                <a:schemeClr val="bg1"/>
              </a:solidFill>
            </a:endParaRPr>
          </a:p>
        </p:txBody>
      </p:sp>
      <p:sp>
        <p:nvSpPr>
          <p:cNvPr id="23" name="TextBox 22">
            <a:extLst>
              <a:ext uri="{FF2B5EF4-FFF2-40B4-BE49-F238E27FC236}">
                <a16:creationId xmlns:a16="http://schemas.microsoft.com/office/drawing/2014/main" id="{BC6EB759-ED86-D594-4020-9808B62BF467}"/>
              </a:ext>
            </a:extLst>
          </p:cNvPr>
          <p:cNvSpPr txBox="1"/>
          <p:nvPr/>
        </p:nvSpPr>
        <p:spPr>
          <a:xfrm>
            <a:off x="312820" y="2890412"/>
            <a:ext cx="2783306" cy="932843"/>
          </a:xfrm>
          <a:prstGeom prst="rect">
            <a:avLst/>
          </a:prstGeom>
          <a:noFill/>
        </p:spPr>
        <p:txBody>
          <a:bodyPr wrap="square" lIns="0" tIns="0" rIns="0" bIns="0" rtlCol="0">
            <a:noAutofit/>
          </a:bodyPr>
          <a:lstStyle/>
          <a:p>
            <a:pPr defTabSz="914333">
              <a:spcBef>
                <a:spcPts val="500"/>
              </a:spcBef>
            </a:pPr>
            <a:r>
              <a:rPr lang="en-US" sz="1400" kern="0" dirty="0">
                <a:solidFill>
                  <a:schemeClr val="bg1"/>
                </a:solidFill>
              </a:rPr>
              <a:t>Detected vehicle events with </a:t>
            </a:r>
            <a:r>
              <a:rPr lang="en-US" sz="1400" b="1" kern="0" dirty="0">
                <a:solidFill>
                  <a:schemeClr val="accent4">
                    <a:lumMod val="60000"/>
                    <a:lumOff val="40000"/>
                  </a:schemeClr>
                </a:solidFill>
              </a:rPr>
              <a:t>an  accuracy of ~90%</a:t>
            </a:r>
          </a:p>
        </p:txBody>
      </p:sp>
      <p:sp>
        <p:nvSpPr>
          <p:cNvPr id="26" name="TextBox 25">
            <a:extLst>
              <a:ext uri="{FF2B5EF4-FFF2-40B4-BE49-F238E27FC236}">
                <a16:creationId xmlns:a16="http://schemas.microsoft.com/office/drawing/2014/main" id="{5DF8721D-DAEF-B661-9DA6-330FBE941C63}"/>
              </a:ext>
            </a:extLst>
          </p:cNvPr>
          <p:cNvSpPr txBox="1"/>
          <p:nvPr/>
        </p:nvSpPr>
        <p:spPr>
          <a:xfrm>
            <a:off x="212850" y="3726987"/>
            <a:ext cx="4190921" cy="1146468"/>
          </a:xfrm>
          <a:prstGeom prst="rect">
            <a:avLst/>
          </a:prstGeom>
          <a:noFill/>
        </p:spPr>
        <p:txBody>
          <a:bodyPr wrap="square">
            <a:spAutoFit/>
          </a:bodyPr>
          <a:lstStyle/>
          <a:p>
            <a:pPr defTabSz="914333">
              <a:spcBef>
                <a:spcPts val="500"/>
              </a:spcBef>
            </a:pPr>
            <a:r>
              <a:rPr lang="en-US" sz="1400" kern="0" dirty="0">
                <a:solidFill>
                  <a:schemeClr val="bg1"/>
                </a:solidFill>
              </a:rPr>
              <a:t>Enhanced safety, </a:t>
            </a:r>
          </a:p>
          <a:p>
            <a:pPr defTabSz="914333">
              <a:spcBef>
                <a:spcPts val="500"/>
              </a:spcBef>
            </a:pPr>
            <a:r>
              <a:rPr lang="en-US" sz="1400" kern="0" dirty="0">
                <a:solidFill>
                  <a:schemeClr val="bg1"/>
                </a:solidFill>
              </a:rPr>
              <a:t>Non-intrusive monitoring,</a:t>
            </a:r>
          </a:p>
          <a:p>
            <a:pPr defTabSz="914333">
              <a:spcBef>
                <a:spcPts val="500"/>
              </a:spcBef>
            </a:pPr>
            <a:r>
              <a:rPr lang="en-US" sz="1400" kern="0" dirty="0">
                <a:solidFill>
                  <a:schemeClr val="bg1"/>
                </a:solidFill>
              </a:rPr>
              <a:t>Cost-effective, </a:t>
            </a:r>
          </a:p>
          <a:p>
            <a:pPr defTabSz="914333">
              <a:spcBef>
                <a:spcPts val="500"/>
              </a:spcBef>
            </a:pPr>
            <a:r>
              <a:rPr lang="en-US" sz="1400" kern="0" dirty="0">
                <a:solidFill>
                  <a:schemeClr val="bg1"/>
                </a:solidFill>
              </a:rPr>
              <a:t>Reliable and pro-active incident management 24/7</a:t>
            </a:r>
          </a:p>
        </p:txBody>
      </p:sp>
      <p:sp>
        <p:nvSpPr>
          <p:cNvPr id="29" name="Rectangle: Rounded Corners 28">
            <a:extLst>
              <a:ext uri="{FF2B5EF4-FFF2-40B4-BE49-F238E27FC236}">
                <a16:creationId xmlns:a16="http://schemas.microsoft.com/office/drawing/2014/main" id="{335F2BED-DD73-4945-D923-2CF8DE2084CE}"/>
              </a:ext>
            </a:extLst>
          </p:cNvPr>
          <p:cNvSpPr/>
          <p:nvPr/>
        </p:nvSpPr>
        <p:spPr>
          <a:xfrm>
            <a:off x="275672" y="5158256"/>
            <a:ext cx="6126834" cy="666388"/>
          </a:xfrm>
          <a:prstGeom prst="roundRect">
            <a:avLst>
              <a:gd name="adj" fmla="val 50000"/>
            </a:avLst>
          </a:prstGeom>
          <a:solidFill>
            <a:schemeClr val="bg1"/>
          </a:solidFill>
          <a:ln w="9525" cap="flat" cmpd="sng" algn="ctr">
            <a:noFill/>
            <a:prstDash val="solid"/>
          </a:ln>
          <a:effectLst/>
        </p:spPr>
        <p:txBody>
          <a:bodyPr rtlCol="0" anchor="ctr"/>
          <a:lstStyle/>
          <a:p>
            <a:pPr algn="ctr" defTabSz="914333"/>
            <a:endParaRPr lang="en-US" kern="0">
              <a:solidFill>
                <a:srgbClr val="000000"/>
              </a:solidFill>
              <a:latin typeface="Bosch Office Sans"/>
            </a:endParaRPr>
          </a:p>
        </p:txBody>
      </p:sp>
      <p:pic>
        <p:nvPicPr>
          <p:cNvPr id="2058" name="Picture 10">
            <a:extLst>
              <a:ext uri="{FF2B5EF4-FFF2-40B4-BE49-F238E27FC236}">
                <a16:creationId xmlns:a16="http://schemas.microsoft.com/office/drawing/2014/main" id="{AF637C22-5D0B-59A5-81E3-95B5E60278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811" y="5308569"/>
            <a:ext cx="1238147" cy="3657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ccuracy icon">
            <a:extLst>
              <a:ext uri="{FF2B5EF4-FFF2-40B4-BE49-F238E27FC236}">
                <a16:creationId xmlns:a16="http://schemas.microsoft.com/office/drawing/2014/main" id="{870615F4-DC31-F229-E506-B6D56C62F2DA}"/>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57136" y="2904002"/>
            <a:ext cx="548623" cy="5486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Rpa icon">
            <a:extLst>
              <a:ext uri="{FF2B5EF4-FFF2-40B4-BE49-F238E27FC236}">
                <a16:creationId xmlns:a16="http://schemas.microsoft.com/office/drawing/2014/main" id="{9860A61A-8B84-445F-77AD-929E9A90C4AE}"/>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157137" y="3859560"/>
            <a:ext cx="548623" cy="5486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6689952D-FC2E-4AE9-9464-B4422791CE69}"/>
              </a:ext>
            </a:extLst>
          </p:cNvPr>
          <p:cNvPicPr>
            <a:picLocks noChangeAspect="1"/>
          </p:cNvPicPr>
          <p:nvPr/>
        </p:nvPicPr>
        <p:blipFill>
          <a:blip r:embed="rId5"/>
          <a:stretch>
            <a:fillRect/>
          </a:stretch>
        </p:blipFill>
        <p:spPr>
          <a:xfrm>
            <a:off x="6714361" y="-1"/>
            <a:ext cx="4255264" cy="6170415"/>
          </a:xfrm>
          <a:prstGeom prst="rect">
            <a:avLst/>
          </a:prstGeom>
        </p:spPr>
      </p:pic>
      <p:pic>
        <p:nvPicPr>
          <p:cNvPr id="1028" name="Picture 4" descr="Amazon SageMaker">
            <a:extLst>
              <a:ext uri="{FF2B5EF4-FFF2-40B4-BE49-F238E27FC236}">
                <a16:creationId xmlns:a16="http://schemas.microsoft.com/office/drawing/2014/main" id="{2277C90F-B34D-4F92-8642-0BC05205EB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783" y="5176577"/>
            <a:ext cx="1238147" cy="5869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udacity logo">
            <a:extLst>
              <a:ext uri="{FF2B5EF4-FFF2-40B4-BE49-F238E27FC236}">
                <a16:creationId xmlns:a16="http://schemas.microsoft.com/office/drawing/2014/main" id="{C4637650-8903-4483-8C2C-C35479D499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7585" y="5186455"/>
            <a:ext cx="1034872" cy="6099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E69E4F7-F972-4D8C-8EA3-66F1525D32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9194" y="5363436"/>
            <a:ext cx="815216" cy="26520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4652107-FEB8-4746-A36E-AE6CDFBE78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10231" y="5235090"/>
            <a:ext cx="871536" cy="4699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E962922-F718-36A7-DFA6-4A2A0FAD62D6}"/>
              </a:ext>
            </a:extLst>
          </p:cNvPr>
          <p:cNvSpPr/>
          <p:nvPr/>
        </p:nvSpPr>
        <p:spPr>
          <a:xfrm>
            <a:off x="6714403" y="-2"/>
            <a:ext cx="4254789" cy="6170613"/>
          </a:xfrm>
          <a:prstGeom prst="rect">
            <a:avLst/>
          </a:prstGeom>
          <a:solidFill>
            <a:schemeClr val="tx1">
              <a:lumMod val="50000"/>
              <a:lumOff val="50000"/>
              <a:alpha val="50000"/>
            </a:scheme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3964160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D3DDFE-FC73-052F-E230-E25B8FCBF7C8}"/>
              </a:ext>
            </a:extLst>
          </p:cNvPr>
          <p:cNvPicPr>
            <a:picLocks noChangeAspect="1"/>
          </p:cNvPicPr>
          <p:nvPr/>
        </p:nvPicPr>
        <p:blipFill rotWithShape="1">
          <a:blip r:embed="rId3">
            <a:extLst>
              <a:ext uri="{28A0092B-C50C-407E-A947-70E740481C1C}">
                <a14:useLocalDpi xmlns:a14="http://schemas.microsoft.com/office/drawing/2010/main" val="0"/>
              </a:ext>
            </a:extLst>
          </a:blip>
          <a:srcRect l="31827" r="29362"/>
          <a:stretch/>
        </p:blipFill>
        <p:spPr>
          <a:xfrm>
            <a:off x="6712246" y="0"/>
            <a:ext cx="4257379" cy="6170414"/>
          </a:xfrm>
          <a:prstGeom prst="rect">
            <a:avLst/>
          </a:prstGeom>
        </p:spPr>
      </p:pic>
      <p:sp>
        <p:nvSpPr>
          <p:cNvPr id="4" name="Slide Number Placeholder 3">
            <a:extLst>
              <a:ext uri="{FF2B5EF4-FFF2-40B4-BE49-F238E27FC236}">
                <a16:creationId xmlns:a16="http://schemas.microsoft.com/office/drawing/2014/main" id="{E1B2159E-F255-B31C-0365-71ECC204F05F}"/>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0" cap="none" spc="0" normalizeH="0" baseline="0" noProof="1">
              <a:ln>
                <a:noFill/>
              </a:ln>
              <a:solidFill>
                <a:srgbClr val="999FA6"/>
              </a:solidFill>
              <a:effectLst/>
              <a:uLnTx/>
              <a:uFillTx/>
              <a:latin typeface="Bosch Office Sans"/>
              <a:ea typeface="+mn-ea"/>
              <a:cs typeface="+mn-cs"/>
            </a:endParaRPr>
          </a:p>
        </p:txBody>
      </p:sp>
      <p:sp>
        <p:nvSpPr>
          <p:cNvPr id="9" name="Rectangle 8">
            <a:extLst>
              <a:ext uri="{FF2B5EF4-FFF2-40B4-BE49-F238E27FC236}">
                <a16:creationId xmlns:a16="http://schemas.microsoft.com/office/drawing/2014/main" id="{3AA69AFE-EBC6-1CE9-3C2F-76AF9553FBA4}"/>
              </a:ext>
            </a:extLst>
          </p:cNvPr>
          <p:cNvSpPr/>
          <p:nvPr/>
        </p:nvSpPr>
        <p:spPr>
          <a:xfrm>
            <a:off x="0" y="0"/>
            <a:ext cx="6714836" cy="6170613"/>
          </a:xfrm>
          <a:prstGeom prst="rect">
            <a:avLst/>
          </a:prstGeom>
          <a:solidFill>
            <a:schemeClr val="accent4"/>
          </a:solidFill>
          <a:ln w="9525"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13" name="Text Placeholder 2">
            <a:extLst>
              <a:ext uri="{FF2B5EF4-FFF2-40B4-BE49-F238E27FC236}">
                <a16:creationId xmlns:a16="http://schemas.microsoft.com/office/drawing/2014/main" id="{35192BF5-519C-40AD-D86E-229FF5935C51}"/>
              </a:ext>
            </a:extLst>
          </p:cNvPr>
          <p:cNvSpPr>
            <a:spLocks noGrp="1"/>
          </p:cNvSpPr>
          <p:nvPr>
            <p:ph type="body" sz="quarter" idx="15"/>
          </p:nvPr>
        </p:nvSpPr>
        <p:spPr>
          <a:xfrm>
            <a:off x="107723" y="222255"/>
            <a:ext cx="6714835" cy="615583"/>
          </a:xfrm>
        </p:spPr>
        <p:txBody>
          <a:bodyPr/>
          <a:lstStyle/>
          <a:p>
            <a:r>
              <a:rPr lang="en-US" sz="2800" kern="1200" err="1">
                <a:solidFill>
                  <a:schemeClr val="accent4">
                    <a:lumMod val="60000"/>
                    <a:lumOff val="40000"/>
                  </a:schemeClr>
                </a:solidFill>
                <a:latin typeface="Bosch Sans Bold" panose="020B0704020202020204" pitchFamily="34" charset="0"/>
              </a:rPr>
              <a:t>IndAIGenious</a:t>
            </a:r>
            <a:r>
              <a:rPr lang="en-US" sz="2800" kern="1200">
                <a:solidFill>
                  <a:schemeClr val="accent4">
                    <a:lumMod val="60000"/>
                    <a:lumOff val="40000"/>
                  </a:schemeClr>
                </a:solidFill>
                <a:latin typeface="Bosch Sans Bold" panose="020B0704020202020204" pitchFamily="34" charset="0"/>
              </a:rPr>
              <a:t> </a:t>
            </a:r>
            <a:r>
              <a:rPr lang="en-US" sz="2800" kern="1200">
                <a:solidFill>
                  <a:schemeClr val="bg1"/>
                </a:solidFill>
                <a:latin typeface="Bosch Sans Bold" panose="020B0704020202020204" pitchFamily="34" charset="0"/>
              </a:rPr>
              <a:t>– Gen AI for Industries</a:t>
            </a:r>
          </a:p>
        </p:txBody>
      </p:sp>
      <p:sp>
        <p:nvSpPr>
          <p:cNvPr id="19" name="TextBox 18">
            <a:extLst>
              <a:ext uri="{FF2B5EF4-FFF2-40B4-BE49-F238E27FC236}">
                <a16:creationId xmlns:a16="http://schemas.microsoft.com/office/drawing/2014/main" id="{CB57A83E-CBFD-66F8-C39B-4A601404251A}"/>
              </a:ext>
            </a:extLst>
          </p:cNvPr>
          <p:cNvSpPr txBox="1"/>
          <p:nvPr/>
        </p:nvSpPr>
        <p:spPr>
          <a:xfrm>
            <a:off x="148364" y="905684"/>
            <a:ext cx="6254172" cy="83855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In the dynamic world of manufacturing, </a:t>
            </a:r>
            <a:r>
              <a:rPr kumimoji="0" lang="en-US" sz="1400" b="1" i="0" u="none" strike="noStrike" kern="0" cap="none" spc="0" normalizeH="0" baseline="0" noProof="0">
                <a:ln>
                  <a:noFill/>
                </a:ln>
                <a:solidFill>
                  <a:schemeClr val="accent4">
                    <a:lumMod val="60000"/>
                    <a:lumOff val="40000"/>
                  </a:schemeClr>
                </a:solidFill>
                <a:effectLst/>
                <a:uLnTx/>
                <a:uFillTx/>
                <a:latin typeface="Bosch Office Sans" pitchFamily="34" charset="0"/>
                <a:ea typeface="+mn-ea"/>
                <a:cs typeface="+mn-cs"/>
              </a:rPr>
              <a:t>line managers </a:t>
            </a: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are the linchpins of operational efficiency. From managing production schedules to ensuring quality control and troubleshooting issues on the fly, line managers face an array of challenges that can </a:t>
            </a:r>
            <a:r>
              <a:rPr kumimoji="0" lang="en-US" sz="1400" b="1" i="0" u="none" strike="noStrike" kern="0" cap="none" spc="0" normalizeH="0" baseline="0" noProof="0">
                <a:ln>
                  <a:noFill/>
                </a:ln>
                <a:solidFill>
                  <a:schemeClr val="accent4">
                    <a:lumMod val="60000"/>
                    <a:lumOff val="40000"/>
                  </a:schemeClr>
                </a:solidFill>
                <a:effectLst/>
                <a:uLnTx/>
                <a:uFillTx/>
                <a:latin typeface="Bosch Office Sans" pitchFamily="34" charset="0"/>
                <a:ea typeface="+mn-ea"/>
                <a:cs typeface="+mn-cs"/>
              </a:rPr>
              <a:t>impact the overall productivity</a:t>
            </a:r>
          </a:p>
        </p:txBody>
      </p:sp>
      <p:sp>
        <p:nvSpPr>
          <p:cNvPr id="22" name="TextBox 21">
            <a:extLst>
              <a:ext uri="{FF2B5EF4-FFF2-40B4-BE49-F238E27FC236}">
                <a16:creationId xmlns:a16="http://schemas.microsoft.com/office/drawing/2014/main" id="{D0573A5F-F926-41AD-6C54-C1806CA92216}"/>
              </a:ext>
            </a:extLst>
          </p:cNvPr>
          <p:cNvSpPr txBox="1"/>
          <p:nvPr/>
        </p:nvSpPr>
        <p:spPr>
          <a:xfrm>
            <a:off x="148364" y="1903193"/>
            <a:ext cx="6464872" cy="61833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en-US" sz="1400" b="0" i="0" u="none" strike="noStrike" kern="0" cap="none" spc="0" normalizeH="0" baseline="0" noProof="0" err="1">
                <a:ln>
                  <a:noFill/>
                </a:ln>
                <a:solidFill>
                  <a:prstClr val="white"/>
                </a:solidFill>
                <a:effectLst/>
                <a:uLnTx/>
                <a:uFillTx/>
                <a:latin typeface="Bosch Office Sans" pitchFamily="34" charset="0"/>
                <a:ea typeface="+mn-ea"/>
                <a:cs typeface="+mn-cs"/>
              </a:rPr>
              <a:t>Ind.GenAI</a:t>
            </a: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 is a Gen AI solution designed to transform the role of line managers by enhancing decision-making through </a:t>
            </a:r>
            <a:r>
              <a:rPr kumimoji="0" lang="en-US" sz="1400" b="1" i="0" u="none" strike="noStrike" kern="0" cap="none" spc="0" normalizeH="0" baseline="0" noProof="0">
                <a:ln>
                  <a:noFill/>
                </a:ln>
                <a:solidFill>
                  <a:schemeClr val="accent4">
                    <a:lumMod val="60000"/>
                    <a:lumOff val="40000"/>
                  </a:schemeClr>
                </a:solidFill>
                <a:effectLst/>
                <a:uLnTx/>
                <a:uFillTx/>
                <a:latin typeface="Bosch Office Sans" pitchFamily="34" charset="0"/>
                <a:ea typeface="+mn-ea"/>
                <a:cs typeface="+mn-cs"/>
              </a:rPr>
              <a:t>a series of intelligent recommendations</a:t>
            </a:r>
          </a:p>
        </p:txBody>
      </p:sp>
      <p:sp>
        <p:nvSpPr>
          <p:cNvPr id="23" name="TextBox 22">
            <a:extLst>
              <a:ext uri="{FF2B5EF4-FFF2-40B4-BE49-F238E27FC236}">
                <a16:creationId xmlns:a16="http://schemas.microsoft.com/office/drawing/2014/main" id="{BC6EB759-ED86-D594-4020-9808B62BF467}"/>
              </a:ext>
            </a:extLst>
          </p:cNvPr>
          <p:cNvSpPr txBox="1"/>
          <p:nvPr/>
        </p:nvSpPr>
        <p:spPr>
          <a:xfrm>
            <a:off x="312652" y="2890405"/>
            <a:ext cx="2004839" cy="93287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lang="en-US" sz="1400" kern="0">
                <a:solidFill>
                  <a:prstClr val="white"/>
                </a:solidFill>
              </a:rPr>
              <a:t>P</a:t>
            </a:r>
            <a:r>
              <a:rPr kumimoji="0" lang="en-US" sz="1400" i="0" u="none" strike="noStrike" kern="0" cap="none" spc="0" normalizeH="0" baseline="0" noProof="0" err="1">
                <a:ln>
                  <a:noFill/>
                </a:ln>
                <a:solidFill>
                  <a:prstClr val="white"/>
                </a:solidFill>
                <a:effectLst/>
                <a:uLnTx/>
                <a:uFillTx/>
                <a:latin typeface="Bosch Office Sans" pitchFamily="34" charset="0"/>
                <a:ea typeface="+mn-ea"/>
                <a:cs typeface="+mn-cs"/>
              </a:rPr>
              <a:t>redict</a:t>
            </a:r>
            <a:r>
              <a:rPr kumimoji="0" lang="en-US" sz="1400" i="0" u="none" strike="noStrike" kern="0" cap="none" spc="0" normalizeH="0" baseline="0" noProof="0">
                <a:ln>
                  <a:noFill/>
                </a:ln>
                <a:solidFill>
                  <a:prstClr val="white"/>
                </a:solidFill>
                <a:effectLst/>
                <a:uLnTx/>
                <a:uFillTx/>
                <a:latin typeface="Bosch Office Sans" pitchFamily="34" charset="0"/>
                <a:ea typeface="+mn-ea"/>
                <a:cs typeface="+mn-cs"/>
              </a:rPr>
              <a:t> potential issues before they arise</a:t>
            </a:r>
            <a:endParaRPr kumimoji="0" lang="en-US" sz="1400" i="0" u="none" strike="noStrike" kern="0" cap="none" spc="0" normalizeH="0" baseline="0" noProof="0">
              <a:ln>
                <a:noFill/>
              </a:ln>
              <a:solidFill>
                <a:srgbClr val="006861">
                  <a:lumMod val="60000"/>
                  <a:lumOff val="40000"/>
                </a:srgbClr>
              </a:solidFill>
              <a:effectLst/>
              <a:uLnTx/>
              <a:uFillTx/>
              <a:latin typeface="Bosch Office Sans" pitchFamily="34" charset="0"/>
              <a:ea typeface="+mn-ea"/>
              <a:cs typeface="+mn-cs"/>
            </a:endParaRPr>
          </a:p>
        </p:txBody>
      </p:sp>
      <p:sp>
        <p:nvSpPr>
          <p:cNvPr id="24" name="TextBox 23">
            <a:extLst>
              <a:ext uri="{FF2B5EF4-FFF2-40B4-BE49-F238E27FC236}">
                <a16:creationId xmlns:a16="http://schemas.microsoft.com/office/drawing/2014/main" id="{5BEB4300-BAD6-42A1-B659-951144C0883F}"/>
              </a:ext>
            </a:extLst>
          </p:cNvPr>
          <p:cNvSpPr txBox="1"/>
          <p:nvPr/>
        </p:nvSpPr>
        <p:spPr>
          <a:xfrm>
            <a:off x="312653" y="3891124"/>
            <a:ext cx="1626754" cy="93287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Minimizes downtime through intelligent troubleshooting</a:t>
            </a:r>
          </a:p>
        </p:txBody>
      </p:sp>
      <p:sp>
        <p:nvSpPr>
          <p:cNvPr id="26" name="TextBox 25">
            <a:extLst>
              <a:ext uri="{FF2B5EF4-FFF2-40B4-BE49-F238E27FC236}">
                <a16:creationId xmlns:a16="http://schemas.microsoft.com/office/drawing/2014/main" id="{5DF8721D-DAEF-B661-9DA6-330FBE941C63}"/>
              </a:ext>
            </a:extLst>
          </p:cNvPr>
          <p:cNvSpPr txBox="1"/>
          <p:nvPr/>
        </p:nvSpPr>
        <p:spPr>
          <a:xfrm>
            <a:off x="3308691" y="2890405"/>
            <a:ext cx="2004839" cy="95410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400">
                <a:solidFill>
                  <a:prstClr val="white"/>
                </a:solidFill>
              </a:rPr>
              <a:t>D</a:t>
            </a:r>
            <a:r>
              <a:rPr kumimoji="0" lang="en-US" sz="1400" b="0" i="0" u="none" strike="noStrike" kern="1200" cap="none" spc="0" normalizeH="0" baseline="0" noProof="0" err="1">
                <a:ln>
                  <a:noFill/>
                </a:ln>
                <a:solidFill>
                  <a:prstClr val="white"/>
                </a:solidFill>
                <a:effectLst/>
                <a:uLnTx/>
                <a:uFillTx/>
                <a:latin typeface="Bosch Office Sans" pitchFamily="34" charset="0"/>
                <a:ea typeface="+mn-ea"/>
                <a:cs typeface="+mn-cs"/>
              </a:rPr>
              <a:t>ata</a:t>
            </a:r>
            <a:r>
              <a:rPr kumimoji="0" lang="en-US" sz="1400" b="0" i="0" u="none" strike="noStrike" kern="1200" cap="none" spc="0" normalizeH="0" baseline="0" noProof="0">
                <a:ln>
                  <a:noFill/>
                </a:ln>
                <a:solidFill>
                  <a:prstClr val="white"/>
                </a:solidFill>
                <a:effectLst/>
                <a:uLnTx/>
                <a:uFillTx/>
                <a:latin typeface="Bosch Office Sans" pitchFamily="34" charset="0"/>
                <a:ea typeface="+mn-ea"/>
                <a:cs typeface="+mn-cs"/>
              </a:rPr>
              <a:t>-driven insights to assist line managers in making informed decisions</a:t>
            </a:r>
          </a:p>
        </p:txBody>
      </p:sp>
      <p:sp>
        <p:nvSpPr>
          <p:cNvPr id="29" name="Rectangle: Rounded Corners 28">
            <a:extLst>
              <a:ext uri="{FF2B5EF4-FFF2-40B4-BE49-F238E27FC236}">
                <a16:creationId xmlns:a16="http://schemas.microsoft.com/office/drawing/2014/main" id="{335F2BED-DD73-4945-D923-2CF8DE2084CE}"/>
              </a:ext>
            </a:extLst>
          </p:cNvPr>
          <p:cNvSpPr/>
          <p:nvPr/>
        </p:nvSpPr>
        <p:spPr>
          <a:xfrm>
            <a:off x="275504" y="5158322"/>
            <a:ext cx="6127031" cy="666409"/>
          </a:xfrm>
          <a:prstGeom prst="roundRect">
            <a:avLst>
              <a:gd name="adj" fmla="val 50000"/>
            </a:avLst>
          </a:prstGeom>
          <a:solidFill>
            <a:schemeClr val="bg1"/>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3074" name="Picture 2" descr="Self service icon">
            <a:extLst>
              <a:ext uri="{FF2B5EF4-FFF2-40B4-BE49-F238E27FC236}">
                <a16:creationId xmlns:a16="http://schemas.microsoft.com/office/drawing/2014/main" id="{BCAFD20F-4DE5-9C5A-EE33-64EAFBE7114D}"/>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484812" y="2910185"/>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a:extLst>
              <a:ext uri="{FF2B5EF4-FFF2-40B4-BE49-F238E27FC236}">
                <a16:creationId xmlns:a16="http://schemas.microsoft.com/office/drawing/2014/main" id="{3645848A-CE62-EC2F-49DE-8E268A18E9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2385" y="5332139"/>
            <a:ext cx="359663" cy="3657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A76393B-6E50-F454-64EC-A102C8ABCCC1}"/>
              </a:ext>
            </a:extLst>
          </p:cNvPr>
          <p:cNvPicPr>
            <a:picLocks noChangeAspect="1"/>
          </p:cNvPicPr>
          <p:nvPr/>
        </p:nvPicPr>
        <p:blipFill>
          <a:blip r:embed="rId6"/>
          <a:stretch>
            <a:fillRect/>
          </a:stretch>
        </p:blipFill>
        <p:spPr>
          <a:xfrm>
            <a:off x="3028044" y="5314599"/>
            <a:ext cx="1297733" cy="445786"/>
          </a:xfrm>
          <a:prstGeom prst="rect">
            <a:avLst/>
          </a:prstGeom>
        </p:spPr>
      </p:pic>
      <p:pic>
        <p:nvPicPr>
          <p:cNvPr id="14" name="Picture 2" descr="Mastering Prompt Engineering for LLM Applications with LangChain">
            <a:extLst>
              <a:ext uri="{FF2B5EF4-FFF2-40B4-BE49-F238E27FC236}">
                <a16:creationId xmlns:a16="http://schemas.microsoft.com/office/drawing/2014/main" id="{70395CB8-A7B6-FBC5-9D6C-714ACD08855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4700" y="5217796"/>
            <a:ext cx="547459" cy="54745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25D08D46-4185-9BB1-6198-2C89565222CE}"/>
              </a:ext>
            </a:extLst>
          </p:cNvPr>
          <p:cNvSpPr/>
          <p:nvPr/>
        </p:nvSpPr>
        <p:spPr>
          <a:xfrm>
            <a:off x="6714402" y="0"/>
            <a:ext cx="4254789" cy="6170613"/>
          </a:xfrm>
          <a:prstGeom prst="rect">
            <a:avLst/>
          </a:prstGeom>
          <a:solidFill>
            <a:schemeClr val="tx1">
              <a:lumMod val="50000"/>
              <a:lumOff val="50000"/>
              <a:alpha val="50000"/>
            </a:scheme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20" name="Picture 19">
            <a:extLst>
              <a:ext uri="{FF2B5EF4-FFF2-40B4-BE49-F238E27FC236}">
                <a16:creationId xmlns:a16="http://schemas.microsoft.com/office/drawing/2014/main" id="{D8C18E0D-874E-0FA1-A7A6-9CB609C1B4AD}"/>
              </a:ext>
            </a:extLst>
          </p:cNvPr>
          <p:cNvPicPr>
            <a:picLocks noChangeAspect="1"/>
          </p:cNvPicPr>
          <p:nvPr/>
        </p:nvPicPr>
        <p:blipFill>
          <a:blip r:embed="rId8"/>
          <a:stretch>
            <a:fillRect/>
          </a:stretch>
        </p:blipFill>
        <p:spPr>
          <a:xfrm>
            <a:off x="9836600" y="226051"/>
            <a:ext cx="806491" cy="292115"/>
          </a:xfrm>
          <a:prstGeom prst="rect">
            <a:avLst/>
          </a:prstGeom>
        </p:spPr>
      </p:pic>
      <p:pic>
        <p:nvPicPr>
          <p:cNvPr id="3" name="Picture 2">
            <a:extLst>
              <a:ext uri="{FF2B5EF4-FFF2-40B4-BE49-F238E27FC236}">
                <a16:creationId xmlns:a16="http://schemas.microsoft.com/office/drawing/2014/main" id="{FCEA47FB-150D-6257-A523-EED9D8309649}"/>
              </a:ext>
            </a:extLst>
          </p:cNvPr>
          <p:cNvPicPr>
            <a:picLocks noChangeAspect="1"/>
          </p:cNvPicPr>
          <p:nvPr/>
        </p:nvPicPr>
        <p:blipFill>
          <a:blip r:embed="rId9"/>
          <a:stretch>
            <a:fillRect/>
          </a:stretch>
        </p:blipFill>
        <p:spPr>
          <a:xfrm>
            <a:off x="4919810" y="5270054"/>
            <a:ext cx="787440" cy="457223"/>
          </a:xfrm>
          <a:prstGeom prst="rect">
            <a:avLst/>
          </a:prstGeom>
        </p:spPr>
      </p:pic>
      <p:pic>
        <p:nvPicPr>
          <p:cNvPr id="4098" name="Picture 2" descr="Analysis icon">
            <a:extLst>
              <a:ext uri="{FF2B5EF4-FFF2-40B4-BE49-F238E27FC236}">
                <a16:creationId xmlns:a16="http://schemas.microsoft.com/office/drawing/2014/main" id="{1D37A3DD-F4AE-4C85-E3AB-7F48C29E6A1D}"/>
              </a:ext>
            </a:extLst>
          </p:cNvPr>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2317491" y="2910185"/>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lock out icon">
            <a:extLst>
              <a:ext uri="{FF2B5EF4-FFF2-40B4-BE49-F238E27FC236}">
                <a16:creationId xmlns:a16="http://schemas.microsoft.com/office/drawing/2014/main" id="{A74D7FD8-1134-C883-64AD-B0357AB41246}"/>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2317491" y="3917836"/>
            <a:ext cx="548640" cy="54864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CBF5884E-899E-A633-73CC-A085CC6CE493}"/>
              </a:ext>
            </a:extLst>
          </p:cNvPr>
          <p:cNvGrpSpPr/>
          <p:nvPr/>
        </p:nvGrpSpPr>
        <p:grpSpPr>
          <a:xfrm>
            <a:off x="10206361" y="5393268"/>
            <a:ext cx="786942" cy="757568"/>
            <a:chOff x="10206361" y="5393268"/>
            <a:chExt cx="786942" cy="757568"/>
          </a:xfrm>
        </p:grpSpPr>
        <p:sp>
          <p:nvSpPr>
            <p:cNvPr id="6" name="Rectangle 5">
              <a:extLst>
                <a:ext uri="{FF2B5EF4-FFF2-40B4-BE49-F238E27FC236}">
                  <a16:creationId xmlns:a16="http://schemas.microsoft.com/office/drawing/2014/main" id="{4E539033-8FB4-5220-D874-7B421D68BBED}"/>
                </a:ext>
              </a:extLst>
            </p:cNvPr>
            <p:cNvSpPr/>
            <p:nvPr/>
          </p:nvSpPr>
          <p:spPr>
            <a:xfrm>
              <a:off x="10206361" y="5393268"/>
              <a:ext cx="738149" cy="737792"/>
            </a:xfrm>
            <a:prstGeom prst="rect">
              <a:avLst/>
            </a:prstGeom>
            <a:solidFill>
              <a:schemeClr val="bg1">
                <a:lumMod val="95000"/>
                <a:alpha val="68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7" name="Picture 6">
              <a:hlinkClick r:id="rId12"/>
              <a:extLst>
                <a:ext uri="{FF2B5EF4-FFF2-40B4-BE49-F238E27FC236}">
                  <a16:creationId xmlns:a16="http://schemas.microsoft.com/office/drawing/2014/main" id="{E28A49CF-5828-92BF-7178-D0DBA202D78A}"/>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55511" y="5413044"/>
              <a:ext cx="737792" cy="737792"/>
            </a:xfrm>
            <a:prstGeom prst="rect">
              <a:avLst/>
            </a:prstGeom>
          </p:spPr>
        </p:pic>
      </p:grpSp>
    </p:spTree>
    <p:extLst>
      <p:ext uri="{BB962C8B-B14F-4D97-AF65-F5344CB8AC3E}">
        <p14:creationId xmlns:p14="http://schemas.microsoft.com/office/powerpoint/2010/main" val="2873341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B2159E-F255-B31C-0365-71ECC204F05F}"/>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32</a:t>
            </a:fld>
            <a:endParaRPr kumimoji="0" lang="en-US" sz="1200" b="0" i="0" u="none" strike="noStrike" kern="0" cap="none" spc="0" normalizeH="0" baseline="0" noProof="1">
              <a:ln>
                <a:noFill/>
              </a:ln>
              <a:solidFill>
                <a:srgbClr val="999FA6"/>
              </a:solidFill>
              <a:effectLst/>
              <a:uLnTx/>
              <a:uFillTx/>
              <a:latin typeface="Bosch Office Sans"/>
              <a:ea typeface="+mn-ea"/>
              <a:cs typeface="+mn-cs"/>
            </a:endParaRPr>
          </a:p>
        </p:txBody>
      </p:sp>
      <p:sp>
        <p:nvSpPr>
          <p:cNvPr id="9" name="Rectangle 8">
            <a:extLst>
              <a:ext uri="{FF2B5EF4-FFF2-40B4-BE49-F238E27FC236}">
                <a16:creationId xmlns:a16="http://schemas.microsoft.com/office/drawing/2014/main" id="{3AA69AFE-EBC6-1CE9-3C2F-76AF9553FBA4}"/>
              </a:ext>
            </a:extLst>
          </p:cNvPr>
          <p:cNvSpPr/>
          <p:nvPr/>
        </p:nvSpPr>
        <p:spPr>
          <a:xfrm>
            <a:off x="0" y="0"/>
            <a:ext cx="6714836" cy="6170613"/>
          </a:xfrm>
          <a:prstGeom prst="rect">
            <a:avLst/>
          </a:prstGeom>
          <a:solidFill>
            <a:schemeClr val="accent4"/>
          </a:solidFill>
          <a:ln w="9525"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13" name="Text Placeholder 2">
            <a:extLst>
              <a:ext uri="{FF2B5EF4-FFF2-40B4-BE49-F238E27FC236}">
                <a16:creationId xmlns:a16="http://schemas.microsoft.com/office/drawing/2014/main" id="{35192BF5-519C-40AD-D86E-229FF5935C51}"/>
              </a:ext>
            </a:extLst>
          </p:cNvPr>
          <p:cNvSpPr>
            <a:spLocks noGrp="1"/>
          </p:cNvSpPr>
          <p:nvPr>
            <p:ph type="body" sz="quarter" idx="15"/>
          </p:nvPr>
        </p:nvSpPr>
        <p:spPr>
          <a:xfrm>
            <a:off x="148364" y="222255"/>
            <a:ext cx="6554980" cy="467151"/>
          </a:xfrm>
        </p:spPr>
        <p:txBody>
          <a:bodyPr/>
          <a:lstStyle/>
          <a:p>
            <a:r>
              <a:rPr lang="en-US" sz="2800" kern="1200">
                <a:solidFill>
                  <a:schemeClr val="bg1"/>
                </a:solidFill>
                <a:latin typeface="Bosch Sans Bold" panose="020B0704020202020204" pitchFamily="34" charset="0"/>
              </a:rPr>
              <a:t>Gen AI for Dynamic Production KPIs</a:t>
            </a:r>
          </a:p>
        </p:txBody>
      </p:sp>
      <p:sp>
        <p:nvSpPr>
          <p:cNvPr id="19" name="TextBox 18">
            <a:extLst>
              <a:ext uri="{FF2B5EF4-FFF2-40B4-BE49-F238E27FC236}">
                <a16:creationId xmlns:a16="http://schemas.microsoft.com/office/drawing/2014/main" id="{CB57A83E-CBFD-66F8-C39B-4A601404251A}"/>
              </a:ext>
            </a:extLst>
          </p:cNvPr>
          <p:cNvSpPr txBox="1"/>
          <p:nvPr/>
        </p:nvSpPr>
        <p:spPr>
          <a:xfrm>
            <a:off x="148364" y="905684"/>
            <a:ext cx="6254172" cy="83855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In the traditional approach, deriving KPIs from production data across multiple plants involved data extraction along with statistical analysis to fetch the results. Client was </a:t>
            </a:r>
            <a:r>
              <a:rPr kumimoji="0" lang="en-US" sz="1400" b="1" i="0" u="none" strike="noStrike" kern="0" cap="none" spc="0" normalizeH="0" baseline="0" noProof="0">
                <a:ln>
                  <a:noFill/>
                </a:ln>
                <a:solidFill>
                  <a:prstClr val="white"/>
                </a:solidFill>
                <a:effectLst/>
                <a:uLnTx/>
                <a:uFillTx/>
                <a:latin typeface="Bosch Office Sans" pitchFamily="34" charset="0"/>
                <a:ea typeface="+mn-ea"/>
                <a:cs typeface="+mn-cs"/>
              </a:rPr>
              <a:t>looking for a </a:t>
            </a:r>
            <a:r>
              <a:rPr kumimoji="0" lang="en-US" sz="1400" b="1" i="0" u="none" strike="noStrike" kern="0" cap="none" spc="0" normalizeH="0" baseline="0" noProof="0">
                <a:ln>
                  <a:noFill/>
                </a:ln>
                <a:solidFill>
                  <a:srgbClr val="006861">
                    <a:lumMod val="60000"/>
                    <a:lumOff val="40000"/>
                  </a:srgbClr>
                </a:solidFill>
                <a:effectLst/>
                <a:uLnTx/>
                <a:uFillTx/>
                <a:latin typeface="Bosch Office Sans" pitchFamily="34" charset="0"/>
                <a:ea typeface="+mn-ea"/>
                <a:cs typeface="+mn-cs"/>
              </a:rPr>
              <a:t>self-service tool to generate KPIs </a:t>
            </a: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on demand across </a:t>
            </a:r>
            <a:r>
              <a:rPr kumimoji="0" lang="en-US" sz="1400" b="1" i="0" u="none" strike="noStrike" kern="0" cap="none" spc="0" normalizeH="0" baseline="0" noProof="0">
                <a:ln>
                  <a:noFill/>
                </a:ln>
                <a:solidFill>
                  <a:srgbClr val="006861">
                    <a:lumMod val="60000"/>
                    <a:lumOff val="40000"/>
                  </a:srgbClr>
                </a:solidFill>
                <a:effectLst/>
                <a:uLnTx/>
                <a:uFillTx/>
                <a:latin typeface="Bosch Office Sans" pitchFamily="34" charset="0"/>
                <a:ea typeface="+mn-ea"/>
                <a:cs typeface="+mn-cs"/>
              </a:rPr>
              <a:t>Utilization</a:t>
            </a: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 </a:t>
            </a:r>
            <a:r>
              <a:rPr kumimoji="0" lang="en-US" sz="1400" b="1" i="0" u="none" strike="noStrike" kern="0" cap="none" spc="0" normalizeH="0" baseline="0" noProof="0">
                <a:ln>
                  <a:noFill/>
                </a:ln>
                <a:solidFill>
                  <a:srgbClr val="006861">
                    <a:lumMod val="60000"/>
                    <a:lumOff val="40000"/>
                  </a:srgbClr>
                </a:solidFill>
                <a:effectLst/>
                <a:uLnTx/>
                <a:uFillTx/>
                <a:latin typeface="Bosch Office Sans" pitchFamily="34" charset="0"/>
                <a:ea typeface="+mn-ea"/>
                <a:cs typeface="+mn-cs"/>
              </a:rPr>
              <a:t>Interruptions</a:t>
            </a: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 </a:t>
            </a:r>
            <a:r>
              <a:rPr kumimoji="0" lang="en-US" sz="1400" b="1" i="0" u="none" strike="noStrike" kern="0" cap="none" spc="0" normalizeH="0" baseline="0" noProof="0">
                <a:ln>
                  <a:noFill/>
                </a:ln>
                <a:solidFill>
                  <a:srgbClr val="006861">
                    <a:lumMod val="60000"/>
                    <a:lumOff val="40000"/>
                  </a:srgbClr>
                </a:solidFill>
                <a:effectLst/>
                <a:uLnTx/>
                <a:uFillTx/>
                <a:latin typeface="Bosch Office Sans" pitchFamily="34" charset="0"/>
                <a:ea typeface="+mn-ea"/>
                <a:cs typeface="+mn-cs"/>
              </a:rPr>
              <a:t>Cycle time </a:t>
            </a: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and </a:t>
            </a:r>
            <a:r>
              <a:rPr kumimoji="0" lang="en-US" sz="1400" b="1" i="0" u="none" strike="noStrike" kern="0" cap="none" spc="0" normalizeH="0" baseline="0" noProof="0">
                <a:ln>
                  <a:noFill/>
                </a:ln>
                <a:solidFill>
                  <a:srgbClr val="006861">
                    <a:lumMod val="60000"/>
                    <a:lumOff val="40000"/>
                  </a:srgbClr>
                </a:solidFill>
                <a:effectLst/>
                <a:uLnTx/>
                <a:uFillTx/>
                <a:latin typeface="Bosch Office Sans" pitchFamily="34" charset="0"/>
                <a:ea typeface="+mn-ea"/>
                <a:cs typeface="+mn-cs"/>
              </a:rPr>
              <a:t>C</a:t>
            </a:r>
            <a:r>
              <a:rPr kumimoji="0" lang="en-US" sz="1400" b="1" i="0" u="none" strike="noStrike" kern="0" cap="none" spc="0" normalizeH="0" baseline="0" noProof="0" err="1">
                <a:ln>
                  <a:noFill/>
                </a:ln>
                <a:solidFill>
                  <a:srgbClr val="006861">
                    <a:lumMod val="60000"/>
                    <a:lumOff val="40000"/>
                  </a:srgbClr>
                </a:solidFill>
                <a:effectLst/>
                <a:uLnTx/>
                <a:uFillTx/>
                <a:latin typeface="Bosch Office Sans" pitchFamily="34" charset="0"/>
                <a:ea typeface="+mn-ea"/>
                <a:cs typeface="+mn-cs"/>
              </a:rPr>
              <a:t>hange</a:t>
            </a:r>
            <a:r>
              <a:rPr kumimoji="0" lang="en-US" sz="1400" b="1" i="0" u="none" strike="noStrike" kern="0" cap="none" spc="0" normalizeH="0" baseline="0" noProof="0">
                <a:ln>
                  <a:noFill/>
                </a:ln>
                <a:solidFill>
                  <a:srgbClr val="006861">
                    <a:lumMod val="60000"/>
                    <a:lumOff val="40000"/>
                  </a:srgbClr>
                </a:solidFill>
                <a:effectLst/>
                <a:uLnTx/>
                <a:uFillTx/>
                <a:latin typeface="Bosch Office Sans" pitchFamily="34" charset="0"/>
                <a:ea typeface="+mn-ea"/>
                <a:cs typeface="+mn-cs"/>
              </a:rPr>
              <a:t> over</a:t>
            </a: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a:t>
            </a:r>
          </a:p>
        </p:txBody>
      </p:sp>
      <p:sp>
        <p:nvSpPr>
          <p:cNvPr id="22" name="TextBox 21">
            <a:extLst>
              <a:ext uri="{FF2B5EF4-FFF2-40B4-BE49-F238E27FC236}">
                <a16:creationId xmlns:a16="http://schemas.microsoft.com/office/drawing/2014/main" id="{D0573A5F-F926-41AD-6C54-C1806CA92216}"/>
              </a:ext>
            </a:extLst>
          </p:cNvPr>
          <p:cNvSpPr txBox="1"/>
          <p:nvPr/>
        </p:nvSpPr>
        <p:spPr>
          <a:xfrm>
            <a:off x="148364" y="1903193"/>
            <a:ext cx="6254172" cy="61833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Developed a GenAI powered solution with data injection capability from multiple platforms along with the ability to perform statistical analysis</a:t>
            </a:r>
            <a:endParaRPr kumimoji="0" lang="en-US" sz="1400" b="1" i="0"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23" name="TextBox 22">
            <a:extLst>
              <a:ext uri="{FF2B5EF4-FFF2-40B4-BE49-F238E27FC236}">
                <a16:creationId xmlns:a16="http://schemas.microsoft.com/office/drawing/2014/main" id="{BC6EB759-ED86-D594-4020-9808B62BF467}"/>
              </a:ext>
            </a:extLst>
          </p:cNvPr>
          <p:cNvSpPr txBox="1"/>
          <p:nvPr/>
        </p:nvSpPr>
        <p:spPr>
          <a:xfrm>
            <a:off x="312652" y="2890405"/>
            <a:ext cx="2004839" cy="93287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Bosch Office Sans" pitchFamily="34" charset="0"/>
                <a:ea typeface="+mn-ea"/>
                <a:cs typeface="+mn-cs"/>
              </a:rPr>
              <a:t>Enabled </a:t>
            </a:r>
            <a:r>
              <a:rPr kumimoji="0" lang="en-US" sz="1400" b="1" i="0" u="none" strike="noStrike" kern="0" cap="none" spc="0" normalizeH="0" baseline="0" noProof="0">
                <a:ln>
                  <a:noFill/>
                </a:ln>
                <a:solidFill>
                  <a:srgbClr val="006861">
                    <a:lumMod val="60000"/>
                    <a:lumOff val="40000"/>
                  </a:srgbClr>
                </a:solidFill>
                <a:effectLst/>
                <a:uLnTx/>
                <a:uFillTx/>
                <a:latin typeface="Bosch Office Sans" pitchFamily="34" charset="0"/>
                <a:ea typeface="+mn-ea"/>
                <a:cs typeface="+mn-cs"/>
              </a:rPr>
              <a:t>self service </a:t>
            </a: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KPI generation</a:t>
            </a:r>
            <a:r>
              <a:rPr kumimoji="0" lang="en-US" sz="1400" b="1" i="0" u="none" strike="noStrike" kern="0" cap="none" spc="0" normalizeH="0" baseline="0" noProof="0">
                <a:ln>
                  <a:noFill/>
                </a:ln>
                <a:solidFill>
                  <a:prstClr val="white"/>
                </a:solidFill>
                <a:effectLst/>
                <a:uLnTx/>
                <a:uFillTx/>
                <a:latin typeface="Bosch Office Sans" pitchFamily="34" charset="0"/>
                <a:ea typeface="+mn-ea"/>
                <a:cs typeface="+mn-cs"/>
              </a:rPr>
              <a:t> </a:t>
            </a: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like </a:t>
            </a:r>
            <a:r>
              <a:rPr kumimoji="0" lang="en-US" sz="1400" b="1" i="0" u="none" strike="noStrike" kern="0" cap="none" spc="0" normalizeH="0" baseline="0" noProof="0">
                <a:ln>
                  <a:noFill/>
                </a:ln>
                <a:solidFill>
                  <a:srgbClr val="006861">
                    <a:lumMod val="60000"/>
                    <a:lumOff val="40000"/>
                  </a:srgbClr>
                </a:solidFill>
                <a:effectLst/>
                <a:uLnTx/>
                <a:uFillTx/>
                <a:latin typeface="Bosch Office Sans" pitchFamily="34" charset="0"/>
                <a:ea typeface="+mn-ea"/>
                <a:cs typeface="+mn-cs"/>
              </a:rPr>
              <a:t>Operational Equipment Effectiveness</a:t>
            </a:r>
          </a:p>
        </p:txBody>
      </p:sp>
      <p:sp>
        <p:nvSpPr>
          <p:cNvPr id="24" name="TextBox 23">
            <a:extLst>
              <a:ext uri="{FF2B5EF4-FFF2-40B4-BE49-F238E27FC236}">
                <a16:creationId xmlns:a16="http://schemas.microsoft.com/office/drawing/2014/main" id="{5BEB4300-BAD6-42A1-B659-951144C0883F}"/>
              </a:ext>
            </a:extLst>
          </p:cNvPr>
          <p:cNvSpPr txBox="1"/>
          <p:nvPr/>
        </p:nvSpPr>
        <p:spPr>
          <a:xfrm>
            <a:off x="312653" y="3891124"/>
            <a:ext cx="1626754" cy="93287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Reduced/ eliminated the need of Data Analyst teams</a:t>
            </a:r>
          </a:p>
        </p:txBody>
      </p:sp>
      <p:sp>
        <p:nvSpPr>
          <p:cNvPr id="26" name="TextBox 25">
            <a:extLst>
              <a:ext uri="{FF2B5EF4-FFF2-40B4-BE49-F238E27FC236}">
                <a16:creationId xmlns:a16="http://schemas.microsoft.com/office/drawing/2014/main" id="{5DF8721D-DAEF-B661-9DA6-330FBE941C63}"/>
              </a:ext>
            </a:extLst>
          </p:cNvPr>
          <p:cNvSpPr txBox="1"/>
          <p:nvPr/>
        </p:nvSpPr>
        <p:spPr>
          <a:xfrm>
            <a:off x="3308691" y="2890405"/>
            <a:ext cx="2004839" cy="738664"/>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Bosch Office Sans" pitchFamily="34" charset="0"/>
                <a:ea typeface="+mn-ea"/>
                <a:cs typeface="+mn-cs"/>
              </a:rPr>
              <a:t>Low code/ no code for easy configuration of multiple LLM agents</a:t>
            </a:r>
          </a:p>
        </p:txBody>
      </p:sp>
      <p:pic>
        <p:nvPicPr>
          <p:cNvPr id="2064" name="Picture 16" descr="Data storage icon">
            <a:extLst>
              <a:ext uri="{FF2B5EF4-FFF2-40B4-BE49-F238E27FC236}">
                <a16:creationId xmlns:a16="http://schemas.microsoft.com/office/drawing/2014/main" id="{A605B21F-5466-DD41-CA7E-76E7B345275F}"/>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324590" y="2859670"/>
            <a:ext cx="548640" cy="54864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335F2BED-DD73-4945-D923-2CF8DE2084CE}"/>
              </a:ext>
            </a:extLst>
          </p:cNvPr>
          <p:cNvSpPr/>
          <p:nvPr/>
        </p:nvSpPr>
        <p:spPr>
          <a:xfrm>
            <a:off x="275504" y="5158322"/>
            <a:ext cx="6127031" cy="666409"/>
          </a:xfrm>
          <a:prstGeom prst="roundRect">
            <a:avLst>
              <a:gd name="adj" fmla="val 50000"/>
            </a:avLst>
          </a:prstGeom>
          <a:solidFill>
            <a:schemeClr val="bg1"/>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3074" name="Picture 2" descr="Self service icon">
            <a:extLst>
              <a:ext uri="{FF2B5EF4-FFF2-40B4-BE49-F238E27FC236}">
                <a16:creationId xmlns:a16="http://schemas.microsoft.com/office/drawing/2014/main" id="{BCAFD20F-4DE5-9C5A-EE33-64EAFBE7114D}"/>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251274" y="2890405"/>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abour icon">
            <a:extLst>
              <a:ext uri="{FF2B5EF4-FFF2-40B4-BE49-F238E27FC236}">
                <a16:creationId xmlns:a16="http://schemas.microsoft.com/office/drawing/2014/main" id="{F769C493-F45E-6794-5F29-5091F3F81915}"/>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2235252" y="3891124"/>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a:extLst>
              <a:ext uri="{FF2B5EF4-FFF2-40B4-BE49-F238E27FC236}">
                <a16:creationId xmlns:a16="http://schemas.microsoft.com/office/drawing/2014/main" id="{3645848A-CE62-EC2F-49DE-8E268A18E9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2385" y="5332139"/>
            <a:ext cx="359663" cy="3657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A76393B-6E50-F454-64EC-A102C8ABCCC1}"/>
              </a:ext>
            </a:extLst>
          </p:cNvPr>
          <p:cNvPicPr>
            <a:picLocks noChangeAspect="1"/>
          </p:cNvPicPr>
          <p:nvPr/>
        </p:nvPicPr>
        <p:blipFill>
          <a:blip r:embed="rId7"/>
          <a:stretch>
            <a:fillRect/>
          </a:stretch>
        </p:blipFill>
        <p:spPr>
          <a:xfrm>
            <a:off x="3028044" y="5314599"/>
            <a:ext cx="1297733" cy="445786"/>
          </a:xfrm>
          <a:prstGeom prst="rect">
            <a:avLst/>
          </a:prstGeom>
        </p:spPr>
      </p:pic>
      <p:pic>
        <p:nvPicPr>
          <p:cNvPr id="14" name="Picture 2" descr="Mastering Prompt Engineering for LLM Applications with LangChain">
            <a:extLst>
              <a:ext uri="{FF2B5EF4-FFF2-40B4-BE49-F238E27FC236}">
                <a16:creationId xmlns:a16="http://schemas.microsoft.com/office/drawing/2014/main" id="{70395CB8-A7B6-FBC5-9D6C-714ACD08855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4700" y="5217796"/>
            <a:ext cx="547459" cy="54745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9D6D109-2B61-0290-9FAC-9D2C77A3AE92}"/>
              </a:ext>
            </a:extLst>
          </p:cNvPr>
          <p:cNvPicPr>
            <a:picLocks noChangeAspect="1"/>
          </p:cNvPicPr>
          <p:nvPr/>
        </p:nvPicPr>
        <p:blipFill rotWithShape="1">
          <a:blip r:embed="rId9">
            <a:extLst>
              <a:ext uri="{28A0092B-C50C-407E-A947-70E740481C1C}">
                <a14:useLocalDpi xmlns:a14="http://schemas.microsoft.com/office/drawing/2010/main" val="0"/>
              </a:ext>
            </a:extLst>
          </a:blip>
          <a:srcRect l="8515" r="45364"/>
          <a:stretch/>
        </p:blipFill>
        <p:spPr>
          <a:xfrm>
            <a:off x="6712147" y="-1"/>
            <a:ext cx="4268861" cy="6170613"/>
          </a:xfrm>
          <a:prstGeom prst="rect">
            <a:avLst/>
          </a:prstGeom>
        </p:spPr>
      </p:pic>
      <p:sp>
        <p:nvSpPr>
          <p:cNvPr id="18" name="Rectangle 17">
            <a:extLst>
              <a:ext uri="{FF2B5EF4-FFF2-40B4-BE49-F238E27FC236}">
                <a16:creationId xmlns:a16="http://schemas.microsoft.com/office/drawing/2014/main" id="{25D08D46-4185-9BB1-6198-2C89565222CE}"/>
              </a:ext>
            </a:extLst>
          </p:cNvPr>
          <p:cNvSpPr/>
          <p:nvPr/>
        </p:nvSpPr>
        <p:spPr>
          <a:xfrm>
            <a:off x="6714402" y="0"/>
            <a:ext cx="4254789" cy="6170613"/>
          </a:xfrm>
          <a:prstGeom prst="rect">
            <a:avLst/>
          </a:prstGeom>
          <a:solidFill>
            <a:schemeClr val="tx1">
              <a:lumMod val="50000"/>
              <a:lumOff val="50000"/>
              <a:alpha val="50000"/>
            </a:scheme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20" name="Picture 19">
            <a:extLst>
              <a:ext uri="{FF2B5EF4-FFF2-40B4-BE49-F238E27FC236}">
                <a16:creationId xmlns:a16="http://schemas.microsoft.com/office/drawing/2014/main" id="{D8C18E0D-874E-0FA1-A7A6-9CB609C1B4AD}"/>
              </a:ext>
            </a:extLst>
          </p:cNvPr>
          <p:cNvPicPr>
            <a:picLocks noChangeAspect="1"/>
          </p:cNvPicPr>
          <p:nvPr/>
        </p:nvPicPr>
        <p:blipFill>
          <a:blip r:embed="rId10"/>
          <a:stretch>
            <a:fillRect/>
          </a:stretch>
        </p:blipFill>
        <p:spPr>
          <a:xfrm>
            <a:off x="9836600" y="226051"/>
            <a:ext cx="806491" cy="292115"/>
          </a:xfrm>
          <a:prstGeom prst="rect">
            <a:avLst/>
          </a:prstGeom>
        </p:spPr>
      </p:pic>
      <p:pic>
        <p:nvPicPr>
          <p:cNvPr id="3" name="Picture 2">
            <a:extLst>
              <a:ext uri="{FF2B5EF4-FFF2-40B4-BE49-F238E27FC236}">
                <a16:creationId xmlns:a16="http://schemas.microsoft.com/office/drawing/2014/main" id="{FCEA47FB-150D-6257-A523-EED9D8309649}"/>
              </a:ext>
            </a:extLst>
          </p:cNvPr>
          <p:cNvPicPr>
            <a:picLocks noChangeAspect="1"/>
          </p:cNvPicPr>
          <p:nvPr/>
        </p:nvPicPr>
        <p:blipFill>
          <a:blip r:embed="rId11"/>
          <a:stretch>
            <a:fillRect/>
          </a:stretch>
        </p:blipFill>
        <p:spPr>
          <a:xfrm>
            <a:off x="4919810" y="5270054"/>
            <a:ext cx="787440" cy="457223"/>
          </a:xfrm>
          <a:prstGeom prst="rect">
            <a:avLst/>
          </a:prstGeom>
        </p:spPr>
      </p:pic>
      <p:grpSp>
        <p:nvGrpSpPr>
          <p:cNvPr id="8" name="Group 7">
            <a:extLst>
              <a:ext uri="{FF2B5EF4-FFF2-40B4-BE49-F238E27FC236}">
                <a16:creationId xmlns:a16="http://schemas.microsoft.com/office/drawing/2014/main" id="{7C155CC4-F314-7FE5-2D54-5F835732A4A1}"/>
              </a:ext>
            </a:extLst>
          </p:cNvPr>
          <p:cNvGrpSpPr/>
          <p:nvPr/>
        </p:nvGrpSpPr>
        <p:grpSpPr>
          <a:xfrm>
            <a:off x="10206361" y="5393268"/>
            <a:ext cx="786942" cy="757568"/>
            <a:chOff x="10206361" y="5393268"/>
            <a:chExt cx="786942" cy="757568"/>
          </a:xfrm>
        </p:grpSpPr>
        <p:sp>
          <p:nvSpPr>
            <p:cNvPr id="5" name="Rectangle 4">
              <a:extLst>
                <a:ext uri="{FF2B5EF4-FFF2-40B4-BE49-F238E27FC236}">
                  <a16:creationId xmlns:a16="http://schemas.microsoft.com/office/drawing/2014/main" id="{6A795AE3-58BD-3D89-9704-621C2BB5B6D7}"/>
                </a:ext>
              </a:extLst>
            </p:cNvPr>
            <p:cNvSpPr/>
            <p:nvPr/>
          </p:nvSpPr>
          <p:spPr>
            <a:xfrm>
              <a:off x="10206361" y="5393268"/>
              <a:ext cx="738149" cy="737792"/>
            </a:xfrm>
            <a:prstGeom prst="rect">
              <a:avLst/>
            </a:prstGeom>
            <a:solidFill>
              <a:schemeClr val="bg1">
                <a:lumMod val="95000"/>
                <a:alpha val="68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7" name="Picture 6">
              <a:hlinkClick r:id="rId12"/>
              <a:extLst>
                <a:ext uri="{FF2B5EF4-FFF2-40B4-BE49-F238E27FC236}">
                  <a16:creationId xmlns:a16="http://schemas.microsoft.com/office/drawing/2014/main" id="{730F0352-F1F3-B6FD-5008-327E658BBDA5}"/>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55511" y="5413044"/>
              <a:ext cx="737792" cy="737792"/>
            </a:xfrm>
            <a:prstGeom prst="rect">
              <a:avLst/>
            </a:prstGeom>
          </p:spPr>
        </p:pic>
      </p:grpSp>
    </p:spTree>
    <p:extLst>
      <p:ext uri="{BB962C8B-B14F-4D97-AF65-F5344CB8AC3E}">
        <p14:creationId xmlns:p14="http://schemas.microsoft.com/office/powerpoint/2010/main" val="4119527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89E0-89D9-4425-AE04-BF03119740B1}"/>
              </a:ext>
            </a:extLst>
          </p:cNvPr>
          <p:cNvSpPr>
            <a:spLocks noGrp="1"/>
          </p:cNvSpPr>
          <p:nvPr>
            <p:ph type="ctrTitle"/>
          </p:nvPr>
        </p:nvSpPr>
        <p:spPr/>
        <p:txBody>
          <a:bodyPr anchor="b"/>
          <a:lstStyle/>
          <a:p>
            <a:r>
              <a:rPr lang="en-US" sz="3600">
                <a:solidFill>
                  <a:srgbClr val="18837E"/>
                </a:solidFill>
              </a:rPr>
              <a:t>Responsible AI</a:t>
            </a:r>
          </a:p>
        </p:txBody>
      </p:sp>
    </p:spTree>
    <p:extLst>
      <p:ext uri="{BB962C8B-B14F-4D97-AF65-F5344CB8AC3E}">
        <p14:creationId xmlns:p14="http://schemas.microsoft.com/office/powerpoint/2010/main" val="38488682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Box 134">
            <a:extLst>
              <a:ext uri="{FF2B5EF4-FFF2-40B4-BE49-F238E27FC236}">
                <a16:creationId xmlns:a16="http://schemas.microsoft.com/office/drawing/2014/main" id="{BFBC3C04-5FF2-7383-CFED-10075E521F9E}"/>
              </a:ext>
            </a:extLst>
          </p:cNvPr>
          <p:cNvSpPr txBox="1"/>
          <p:nvPr/>
        </p:nvSpPr>
        <p:spPr>
          <a:xfrm>
            <a:off x="180127" y="86412"/>
            <a:ext cx="8979778" cy="535403"/>
          </a:xfrm>
          <a:prstGeom prst="rect">
            <a:avLst/>
          </a:prstGeom>
          <a:noFill/>
        </p:spPr>
        <p:txBody>
          <a:bodyPr wrap="square" rtlCol="0">
            <a:spAutoFit/>
          </a:bodyPr>
          <a:lstStyle/>
          <a:p>
            <a:pPr defTabSz="822625">
              <a:defRPr/>
            </a:pPr>
            <a:r>
              <a:rPr lang="en-US" sz="2879" b="1">
                <a:solidFill>
                  <a:srgbClr val="18837E"/>
                </a:solidFill>
                <a:latin typeface="Bosch Sans Global Black" panose="020B0A04020202020204" pitchFamily="34" charset="-128"/>
                <a:ea typeface="Bosch Sans Global Black" panose="020B0A04020202020204" pitchFamily="34" charset="-128"/>
                <a:cs typeface="Bosch Sans Global Black" panose="020B0A04020202020204" pitchFamily="34" charset="-128"/>
              </a:rPr>
              <a:t>Sure.AI for Responsible AI: Now is the time</a:t>
            </a:r>
          </a:p>
        </p:txBody>
      </p:sp>
      <p:sp>
        <p:nvSpPr>
          <p:cNvPr id="4" name="Rectangle 3">
            <a:extLst>
              <a:ext uri="{FF2B5EF4-FFF2-40B4-BE49-F238E27FC236}">
                <a16:creationId xmlns:a16="http://schemas.microsoft.com/office/drawing/2014/main" id="{10133B1A-E19A-C438-5355-22112FE1EF9F}"/>
              </a:ext>
            </a:extLst>
          </p:cNvPr>
          <p:cNvSpPr/>
          <p:nvPr/>
        </p:nvSpPr>
        <p:spPr>
          <a:xfrm>
            <a:off x="210867" y="565164"/>
            <a:ext cx="9210629" cy="425316"/>
          </a:xfrm>
          <a:prstGeom prst="rect">
            <a:avLst/>
          </a:prstGeom>
          <a:noFill/>
          <a:ln w="19050" cap="flat" cmpd="sng" algn="ctr">
            <a:noFill/>
            <a:prstDash val="solid"/>
          </a:ln>
          <a:effectLst/>
        </p:spPr>
        <p:txBody>
          <a:bodyPr rtlCol="0" anchor="ctr"/>
          <a:lstStyle/>
          <a:p>
            <a:pPr>
              <a:spcAft>
                <a:spcPts val="270"/>
              </a:spcAft>
              <a:defRPr/>
            </a:pPr>
            <a:r>
              <a:rPr lang="en-US" sz="1080">
                <a:solidFill>
                  <a:srgbClr val="C00C79"/>
                </a:solidFill>
                <a:latin typeface="Bosch Office Sans" pitchFamily="2" charset="0"/>
                <a:ea typeface="+mj-ea"/>
                <a:cs typeface="+mj-cs"/>
              </a:rPr>
              <a:t>With AI penetrating through geographies, industries and functions, </a:t>
            </a:r>
            <a:r>
              <a:rPr lang="en-US" sz="1080" b="1">
                <a:solidFill>
                  <a:srgbClr val="C00C79"/>
                </a:solidFill>
                <a:latin typeface="Bosch Office Sans" pitchFamily="2" charset="0"/>
                <a:ea typeface="+mj-ea"/>
                <a:cs typeface="+mj-cs"/>
              </a:rPr>
              <a:t>risks associated with AI are increasing in frequency and severity.</a:t>
            </a:r>
          </a:p>
          <a:p>
            <a:pPr>
              <a:spcAft>
                <a:spcPts val="270"/>
              </a:spcAft>
              <a:defRPr/>
            </a:pPr>
            <a:r>
              <a:rPr lang="en-US" sz="1080">
                <a:solidFill>
                  <a:srgbClr val="C00C79"/>
                </a:solidFill>
                <a:latin typeface="Bosch Office Sans" pitchFamily="2" charset="0"/>
                <a:ea typeface="+mj-ea"/>
                <a:cs typeface="+mj-cs"/>
              </a:rPr>
              <a:t>An AI system now needs to be </a:t>
            </a:r>
            <a:r>
              <a:rPr lang="en-US" sz="1080" b="1">
                <a:solidFill>
                  <a:srgbClr val="C00C79"/>
                </a:solidFill>
                <a:latin typeface="Bosch Office Sans" pitchFamily="2" charset="0"/>
                <a:ea typeface="+mj-ea"/>
                <a:cs typeface="+mj-cs"/>
              </a:rPr>
              <a:t>ethical and trustworthy</a:t>
            </a:r>
            <a:r>
              <a:rPr lang="en-US" sz="1080">
                <a:solidFill>
                  <a:srgbClr val="C00C79"/>
                </a:solidFill>
                <a:latin typeface="Bosch Office Sans" pitchFamily="2" charset="0"/>
                <a:ea typeface="+mj-ea"/>
                <a:cs typeface="+mj-cs"/>
              </a:rPr>
              <a:t> by proving that it is </a:t>
            </a:r>
            <a:r>
              <a:rPr lang="en-US" sz="1080" b="1">
                <a:solidFill>
                  <a:srgbClr val="18837E"/>
                </a:solidFill>
                <a:latin typeface="Bosch Office Sans" pitchFamily="2" charset="0"/>
                <a:ea typeface="+mj-ea"/>
                <a:cs typeface="+mj-cs"/>
              </a:rPr>
              <a:t>fair, explainable, accurate, safe, robust </a:t>
            </a:r>
            <a:r>
              <a:rPr lang="en-US" sz="1080">
                <a:solidFill>
                  <a:srgbClr val="C00C79"/>
                </a:solidFill>
                <a:latin typeface="Bosch Office Sans" pitchFamily="2" charset="0"/>
                <a:ea typeface="+mj-ea"/>
                <a:cs typeface="+mj-cs"/>
              </a:rPr>
              <a:t>and aligned with regulations.</a:t>
            </a:r>
          </a:p>
        </p:txBody>
      </p:sp>
      <p:sp>
        <p:nvSpPr>
          <p:cNvPr id="15" name="Rectangle 14">
            <a:extLst>
              <a:ext uri="{FF2B5EF4-FFF2-40B4-BE49-F238E27FC236}">
                <a16:creationId xmlns:a16="http://schemas.microsoft.com/office/drawing/2014/main" id="{28556205-3597-7517-319B-21CE24C68D00}"/>
              </a:ext>
            </a:extLst>
          </p:cNvPr>
          <p:cNvSpPr/>
          <p:nvPr/>
        </p:nvSpPr>
        <p:spPr>
          <a:xfrm>
            <a:off x="291311" y="3613247"/>
            <a:ext cx="10027479" cy="2128893"/>
          </a:xfrm>
          <a:prstGeom prst="rect">
            <a:avLst/>
          </a:prstGeom>
          <a:solidFill>
            <a:srgbClr val="9FCBCA">
              <a:alpha val="1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grpSp>
        <p:nvGrpSpPr>
          <p:cNvPr id="403" name="Group 402">
            <a:extLst>
              <a:ext uri="{FF2B5EF4-FFF2-40B4-BE49-F238E27FC236}">
                <a16:creationId xmlns:a16="http://schemas.microsoft.com/office/drawing/2014/main" id="{79A61999-0D3E-42F2-5796-3D847CB99FFE}"/>
              </a:ext>
            </a:extLst>
          </p:cNvPr>
          <p:cNvGrpSpPr/>
          <p:nvPr/>
        </p:nvGrpSpPr>
        <p:grpSpPr>
          <a:xfrm>
            <a:off x="291311" y="3353639"/>
            <a:ext cx="9979577" cy="285423"/>
            <a:chOff x="323586" y="3727243"/>
            <a:chExt cx="11091985" cy="317238"/>
          </a:xfrm>
        </p:grpSpPr>
        <p:sp>
          <p:nvSpPr>
            <p:cNvPr id="134" name="TextBox 49">
              <a:extLst>
                <a:ext uri="{FF2B5EF4-FFF2-40B4-BE49-F238E27FC236}">
                  <a16:creationId xmlns:a16="http://schemas.microsoft.com/office/drawing/2014/main" id="{80A04FFB-6472-41BE-F4DF-EC557DCEAC81}"/>
                </a:ext>
              </a:extLst>
            </p:cNvPr>
            <p:cNvSpPr txBox="1"/>
            <p:nvPr/>
          </p:nvSpPr>
          <p:spPr>
            <a:xfrm>
              <a:off x="323586" y="3727243"/>
              <a:ext cx="1048055" cy="317238"/>
            </a:xfrm>
            <a:prstGeom prst="roundRect">
              <a:avLst/>
            </a:prstGeom>
            <a:solidFill>
              <a:srgbClr val="BD0F79"/>
            </a:solidFill>
          </p:spPr>
          <p:txBody>
            <a:bodyPr wrap="square" lIns="0" tIns="0" rIns="0" bIns="0" rtlCol="0" anchor="ctr">
              <a:noAutofit/>
            </a:bodyPr>
            <a:lstStyle>
              <a:defPPr>
                <a:defRPr lang="en-US"/>
              </a:defPPr>
              <a:lvl1pPr marR="0" algn="ctr" fontAlgn="auto">
                <a:spcAft>
                  <a:spcPts val="0"/>
                </a:spcAft>
                <a:buClrTx/>
                <a:buSzTx/>
                <a:buFontTx/>
                <a:buNone/>
                <a:tabLst/>
                <a:defRPr kumimoji="0" sz="1400" b="1" i="0" strike="noStrike" kern="0" cap="none" spc="0" normalizeH="0" baseline="0">
                  <a:ln>
                    <a:noFill/>
                  </a:ln>
                  <a:solidFill>
                    <a:schemeClr val="bg1"/>
                  </a:solidFill>
                  <a:effectLst/>
                  <a:uLnTx/>
                  <a:uFillTx/>
                  <a:latin typeface="Bosch Office Sans"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80"/>
                <a:t>WHAT?</a:t>
              </a:r>
            </a:p>
          </p:txBody>
        </p:sp>
        <p:cxnSp>
          <p:nvCxnSpPr>
            <p:cNvPr id="137" name="Straight Connector 136">
              <a:extLst>
                <a:ext uri="{FF2B5EF4-FFF2-40B4-BE49-F238E27FC236}">
                  <a16:creationId xmlns:a16="http://schemas.microsoft.com/office/drawing/2014/main" id="{4227EC72-BDE0-CE8A-EE94-DE4316A5A31D}"/>
                </a:ext>
              </a:extLst>
            </p:cNvPr>
            <p:cNvCxnSpPr>
              <a:cxnSpLocks/>
            </p:cNvCxnSpPr>
            <p:nvPr/>
          </p:nvCxnSpPr>
          <p:spPr>
            <a:xfrm flipV="1">
              <a:off x="348986" y="4006989"/>
              <a:ext cx="11066585" cy="15491"/>
            </a:xfrm>
            <a:prstGeom prst="line">
              <a:avLst/>
            </a:prstGeom>
            <a:ln w="38100" cap="rnd">
              <a:solidFill>
                <a:srgbClr val="BD0F79"/>
              </a:solidFill>
            </a:ln>
          </p:spPr>
          <p:style>
            <a:lnRef idx="1">
              <a:schemeClr val="accent1"/>
            </a:lnRef>
            <a:fillRef idx="0">
              <a:schemeClr val="accent1"/>
            </a:fillRef>
            <a:effectRef idx="0">
              <a:schemeClr val="accent1"/>
            </a:effectRef>
            <a:fontRef idx="minor">
              <a:schemeClr val="tx1"/>
            </a:fontRef>
          </p:style>
        </p:cxnSp>
      </p:grpSp>
      <p:pic>
        <p:nvPicPr>
          <p:cNvPr id="263" name="Picture 262">
            <a:extLst>
              <a:ext uri="{FF2B5EF4-FFF2-40B4-BE49-F238E27FC236}">
                <a16:creationId xmlns:a16="http://schemas.microsoft.com/office/drawing/2014/main" id="{7391B2C9-5D33-B22C-3140-FFB12CF34F54}"/>
              </a:ext>
            </a:extLst>
          </p:cNvPr>
          <p:cNvPicPr>
            <a:picLocks noChangeAspect="1"/>
          </p:cNvPicPr>
          <p:nvPr/>
        </p:nvPicPr>
        <p:blipFill>
          <a:blip r:embed="rId2"/>
          <a:stretch>
            <a:fillRect/>
          </a:stretch>
        </p:blipFill>
        <p:spPr>
          <a:xfrm>
            <a:off x="274469" y="3779774"/>
            <a:ext cx="1686132" cy="1765486"/>
          </a:xfrm>
          <a:prstGeom prst="rect">
            <a:avLst/>
          </a:prstGeom>
        </p:spPr>
      </p:pic>
      <p:grpSp>
        <p:nvGrpSpPr>
          <p:cNvPr id="404" name="Group 403">
            <a:extLst>
              <a:ext uri="{FF2B5EF4-FFF2-40B4-BE49-F238E27FC236}">
                <a16:creationId xmlns:a16="http://schemas.microsoft.com/office/drawing/2014/main" id="{6D62A04A-D1D6-CD2C-1B47-8BF68972FE79}"/>
              </a:ext>
            </a:extLst>
          </p:cNvPr>
          <p:cNvGrpSpPr/>
          <p:nvPr/>
        </p:nvGrpSpPr>
        <p:grpSpPr>
          <a:xfrm>
            <a:off x="2015779" y="3605330"/>
            <a:ext cx="3905016" cy="1999441"/>
            <a:chOff x="2240280" y="4006993"/>
            <a:chExt cx="4340301" cy="2222317"/>
          </a:xfrm>
        </p:grpSpPr>
        <p:sp>
          <p:nvSpPr>
            <p:cNvPr id="264" name="Rectangle: Rounded Corners 263">
              <a:extLst>
                <a:ext uri="{FF2B5EF4-FFF2-40B4-BE49-F238E27FC236}">
                  <a16:creationId xmlns:a16="http://schemas.microsoft.com/office/drawing/2014/main" id="{9D5C5E3E-F90F-918C-FBB0-0AE54727B0EE}"/>
                </a:ext>
              </a:extLst>
            </p:cNvPr>
            <p:cNvSpPr/>
            <p:nvPr/>
          </p:nvSpPr>
          <p:spPr>
            <a:xfrm>
              <a:off x="2240280" y="4006993"/>
              <a:ext cx="3964874" cy="301752"/>
            </a:xfrm>
            <a:prstGeom prst="roundRect">
              <a:avLst>
                <a:gd name="adj" fmla="val 7774"/>
              </a:avLst>
            </a:prstGeom>
            <a:solidFill>
              <a:srgbClr val="C00C79"/>
            </a:solidFill>
            <a:ln w="9525" cap="flat" cmpd="sng" algn="ctr">
              <a:noFill/>
              <a:prstDash val="solid"/>
            </a:ln>
            <a:effectLst/>
          </p:spPr>
          <p:txBody>
            <a:bodyPr tIns="65816" rtlCol="0" anchor="ctr"/>
            <a:lstStyle/>
            <a:p>
              <a:pPr algn="ctr"/>
              <a:r>
                <a:rPr lang="en-US" sz="1080" b="1" kern="0">
                  <a:solidFill>
                    <a:prstClr val="white"/>
                  </a:solidFill>
                  <a:latin typeface="Bosch Office Sans"/>
                </a:rPr>
                <a:t>Sure.AI: Suite For Responsible AI</a:t>
              </a:r>
            </a:p>
          </p:txBody>
        </p:sp>
        <p:grpSp>
          <p:nvGrpSpPr>
            <p:cNvPr id="398" name="Group 397">
              <a:extLst>
                <a:ext uri="{FF2B5EF4-FFF2-40B4-BE49-F238E27FC236}">
                  <a16:creationId xmlns:a16="http://schemas.microsoft.com/office/drawing/2014/main" id="{8C528053-E8BE-DDE3-0A8A-61F6A7628853}"/>
                </a:ext>
              </a:extLst>
            </p:cNvPr>
            <p:cNvGrpSpPr/>
            <p:nvPr/>
          </p:nvGrpSpPr>
          <p:grpSpPr>
            <a:xfrm>
              <a:off x="2657081" y="5040249"/>
              <a:ext cx="3923500" cy="1189061"/>
              <a:chOff x="2470812" y="5137657"/>
              <a:chExt cx="3923500" cy="1189061"/>
            </a:xfrm>
          </p:grpSpPr>
          <p:sp>
            <p:nvSpPr>
              <p:cNvPr id="266" name="TextBox 265">
                <a:extLst>
                  <a:ext uri="{FF2B5EF4-FFF2-40B4-BE49-F238E27FC236}">
                    <a16:creationId xmlns:a16="http://schemas.microsoft.com/office/drawing/2014/main" id="{BB48E88F-B56B-C812-B51B-9CE743FB088F}"/>
                  </a:ext>
                </a:extLst>
              </p:cNvPr>
              <p:cNvSpPr txBox="1"/>
              <p:nvPr/>
            </p:nvSpPr>
            <p:spPr>
              <a:xfrm>
                <a:off x="2470812" y="5854348"/>
                <a:ext cx="3915503" cy="233473"/>
              </a:xfrm>
              <a:prstGeom prst="rect">
                <a:avLst/>
              </a:prstGeom>
              <a:noFill/>
            </p:spPr>
            <p:txBody>
              <a:bodyPr wrap="square" rtlCol="0">
                <a:spAutoFit/>
              </a:bodyPr>
              <a:lstStyle/>
              <a:p>
                <a:pPr defTabSz="722654"/>
                <a:r>
                  <a:rPr lang="en-US" sz="765" b="1">
                    <a:solidFill>
                      <a:srgbClr val="C00C79"/>
                    </a:solidFill>
                    <a:latin typeface="Bosch Office Sans" pitchFamily="2" charset="0"/>
                  </a:rPr>
                  <a:t>Robust.AI:  </a:t>
                </a:r>
                <a:r>
                  <a:rPr lang="en-US" sz="765">
                    <a:solidFill>
                      <a:schemeClr val="tx1">
                        <a:lumMod val="50000"/>
                      </a:schemeClr>
                    </a:solidFill>
                    <a:latin typeface="Bosch Office Sans" pitchFamily="2" charset="0"/>
                  </a:rPr>
                  <a:t>Reliable, Reproducible outcomes under stress testing</a:t>
                </a:r>
              </a:p>
            </p:txBody>
          </p:sp>
          <p:sp>
            <p:nvSpPr>
              <p:cNvPr id="267" name="TextBox 266">
                <a:extLst>
                  <a:ext uri="{FF2B5EF4-FFF2-40B4-BE49-F238E27FC236}">
                    <a16:creationId xmlns:a16="http://schemas.microsoft.com/office/drawing/2014/main" id="{05734392-9941-AAE4-A786-81E1309EDE42}"/>
                  </a:ext>
                </a:extLst>
              </p:cNvPr>
              <p:cNvSpPr txBox="1"/>
              <p:nvPr/>
            </p:nvSpPr>
            <p:spPr>
              <a:xfrm>
                <a:off x="2470812" y="6093245"/>
                <a:ext cx="3765220" cy="233473"/>
              </a:xfrm>
              <a:prstGeom prst="rect">
                <a:avLst/>
              </a:prstGeom>
              <a:noFill/>
            </p:spPr>
            <p:txBody>
              <a:bodyPr wrap="square" rtlCol="0">
                <a:spAutoFit/>
              </a:bodyPr>
              <a:lstStyle/>
              <a:p>
                <a:pPr marL="719797" indent="-719797" defTabSz="772640"/>
                <a:r>
                  <a:rPr lang="en-US" sz="765" b="1">
                    <a:solidFill>
                      <a:srgbClr val="C00C79"/>
                    </a:solidFill>
                    <a:latin typeface="Bosch Office Sans" pitchFamily="2" charset="0"/>
                  </a:rPr>
                  <a:t>Monitor.AI:  </a:t>
                </a:r>
                <a:r>
                  <a:rPr lang="en-US" sz="765">
                    <a:solidFill>
                      <a:schemeClr val="tx1">
                        <a:lumMod val="50000"/>
                      </a:schemeClr>
                    </a:solidFill>
                    <a:latin typeface="Bosch Office Sans" pitchFamily="2" charset="0"/>
                  </a:rPr>
                  <a:t>Avoid data and model poisoning in the real-world</a:t>
                </a:r>
                <a:endParaRPr lang="en-US" sz="765">
                  <a:solidFill>
                    <a:srgbClr val="002060"/>
                  </a:solidFill>
                  <a:latin typeface="Bosch Office Sans" pitchFamily="2" charset="0"/>
                </a:endParaRPr>
              </a:p>
            </p:txBody>
          </p:sp>
          <p:sp>
            <p:nvSpPr>
              <p:cNvPr id="268" name="TextBox 267">
                <a:extLst>
                  <a:ext uri="{FF2B5EF4-FFF2-40B4-BE49-F238E27FC236}">
                    <a16:creationId xmlns:a16="http://schemas.microsoft.com/office/drawing/2014/main" id="{F6F80288-B4DC-5570-891E-4039F27F5F0B}"/>
                  </a:ext>
                </a:extLst>
              </p:cNvPr>
              <p:cNvSpPr txBox="1"/>
              <p:nvPr/>
            </p:nvSpPr>
            <p:spPr>
              <a:xfrm>
                <a:off x="2470812" y="5137657"/>
                <a:ext cx="3549652" cy="233473"/>
              </a:xfrm>
              <a:prstGeom prst="rect">
                <a:avLst/>
              </a:prstGeom>
              <a:noFill/>
            </p:spPr>
            <p:txBody>
              <a:bodyPr wrap="square" rtlCol="0">
                <a:spAutoFit/>
              </a:bodyPr>
              <a:lstStyle/>
              <a:p>
                <a:pPr defTabSz="722654"/>
                <a:r>
                  <a:rPr lang="en-US" sz="765" b="1">
                    <a:solidFill>
                      <a:srgbClr val="C00C79"/>
                    </a:solidFill>
                    <a:latin typeface="Bosch Office Sans" pitchFamily="2" charset="0"/>
                  </a:rPr>
                  <a:t>Audit.AI: </a:t>
                </a:r>
                <a:r>
                  <a:rPr lang="en-US" sz="765">
                    <a:solidFill>
                      <a:schemeClr val="tx1">
                        <a:lumMod val="50000"/>
                      </a:schemeClr>
                    </a:solidFill>
                    <a:latin typeface="Bosch Office Sans" pitchFamily="2" charset="0"/>
                  </a:rPr>
                  <a:t>Ensure Regulatory compliance of AI products</a:t>
                </a:r>
                <a:endParaRPr lang="en-US" sz="765">
                  <a:solidFill>
                    <a:srgbClr val="002060"/>
                  </a:solidFill>
                  <a:latin typeface="Bosch Office Sans" pitchFamily="2" charset="0"/>
                </a:endParaRPr>
              </a:p>
            </p:txBody>
          </p:sp>
          <p:sp>
            <p:nvSpPr>
              <p:cNvPr id="269" name="TextBox 268">
                <a:extLst>
                  <a:ext uri="{FF2B5EF4-FFF2-40B4-BE49-F238E27FC236}">
                    <a16:creationId xmlns:a16="http://schemas.microsoft.com/office/drawing/2014/main" id="{8E012B78-1393-A7B6-C915-FCBA3549D0E2}"/>
                  </a:ext>
                </a:extLst>
              </p:cNvPr>
              <p:cNvSpPr txBox="1"/>
              <p:nvPr/>
            </p:nvSpPr>
            <p:spPr>
              <a:xfrm>
                <a:off x="2470812" y="5376554"/>
                <a:ext cx="3923500" cy="233473"/>
              </a:xfrm>
              <a:prstGeom prst="rect">
                <a:avLst/>
              </a:prstGeom>
              <a:noFill/>
            </p:spPr>
            <p:txBody>
              <a:bodyPr wrap="square" rtlCol="0">
                <a:spAutoFit/>
              </a:bodyPr>
              <a:lstStyle/>
              <a:p>
                <a:pPr defTabSz="722654"/>
                <a:r>
                  <a:rPr lang="en-US" sz="765" b="1">
                    <a:solidFill>
                      <a:srgbClr val="C00C79"/>
                    </a:solidFill>
                    <a:latin typeface="Bosch Office Sans" pitchFamily="2" charset="0"/>
                  </a:rPr>
                  <a:t>Fair.AI:  </a:t>
                </a:r>
                <a:r>
                  <a:rPr lang="en-US" sz="765">
                    <a:solidFill>
                      <a:schemeClr val="tx1">
                        <a:lumMod val="50000"/>
                      </a:schemeClr>
                    </a:solidFill>
                    <a:latin typeface="Bosch Office Sans" pitchFamily="2" charset="0"/>
                  </a:rPr>
                  <a:t>Unbiased predictions, independent of race ethnicity</a:t>
                </a:r>
              </a:p>
            </p:txBody>
          </p:sp>
          <p:sp>
            <p:nvSpPr>
              <p:cNvPr id="270" name="TextBox 269">
                <a:extLst>
                  <a:ext uri="{FF2B5EF4-FFF2-40B4-BE49-F238E27FC236}">
                    <a16:creationId xmlns:a16="http://schemas.microsoft.com/office/drawing/2014/main" id="{83DA972B-5FA9-8FF7-CBCD-96B4D914B870}"/>
                  </a:ext>
                </a:extLst>
              </p:cNvPr>
              <p:cNvSpPr txBox="1"/>
              <p:nvPr/>
            </p:nvSpPr>
            <p:spPr>
              <a:xfrm>
                <a:off x="2470812" y="5615451"/>
                <a:ext cx="3861039" cy="233473"/>
              </a:xfrm>
              <a:prstGeom prst="rect">
                <a:avLst/>
              </a:prstGeom>
              <a:noFill/>
            </p:spPr>
            <p:txBody>
              <a:bodyPr wrap="square" rtlCol="0">
                <a:spAutoFit/>
              </a:bodyPr>
              <a:lstStyle/>
              <a:p>
                <a:pPr defTabSz="722654"/>
                <a:r>
                  <a:rPr lang="en-US" sz="765" b="1">
                    <a:solidFill>
                      <a:srgbClr val="C00C79"/>
                    </a:solidFill>
                    <a:latin typeface="Bosch Office Sans" pitchFamily="2" charset="0"/>
                  </a:rPr>
                  <a:t>Explain.AI:  </a:t>
                </a:r>
                <a:r>
                  <a:rPr lang="en-US" sz="765">
                    <a:solidFill>
                      <a:schemeClr val="tx1">
                        <a:lumMod val="50000"/>
                      </a:schemeClr>
                    </a:solidFill>
                    <a:latin typeface="Bosch Office Sans" pitchFamily="2" charset="0"/>
                  </a:rPr>
                  <a:t>Explainable, Traceable by humans in the loop</a:t>
                </a:r>
              </a:p>
            </p:txBody>
          </p:sp>
        </p:grpSp>
        <p:sp>
          <p:nvSpPr>
            <p:cNvPr id="271" name="TextBox 270">
              <a:extLst>
                <a:ext uri="{FF2B5EF4-FFF2-40B4-BE49-F238E27FC236}">
                  <a16:creationId xmlns:a16="http://schemas.microsoft.com/office/drawing/2014/main" id="{EDC8CDB4-CD79-DDA7-E948-B38337342DE6}"/>
                </a:ext>
              </a:extLst>
            </p:cNvPr>
            <p:cNvSpPr txBox="1"/>
            <p:nvPr/>
          </p:nvSpPr>
          <p:spPr>
            <a:xfrm>
              <a:off x="2362695" y="4312479"/>
              <a:ext cx="3757747" cy="636990"/>
            </a:xfrm>
            <a:prstGeom prst="rect">
              <a:avLst/>
            </a:prstGeom>
            <a:noFill/>
          </p:spPr>
          <p:txBody>
            <a:bodyPr wrap="square" rtlCol="0">
              <a:spAutoFit/>
            </a:bodyPr>
            <a:lstStyle/>
            <a:p>
              <a:pPr algn="ctr" defTabSz="822625">
                <a:lnSpc>
                  <a:spcPts val="1260"/>
                </a:lnSpc>
                <a:defRPr/>
              </a:pPr>
              <a:r>
                <a:rPr lang="en-US" sz="765" b="1" u="sng">
                  <a:solidFill>
                    <a:srgbClr val="18837E"/>
                  </a:solidFill>
                  <a:latin typeface="Bosch Office Sans" pitchFamily="2" charset="0"/>
                  <a:ea typeface="+mj-ea"/>
                  <a:cs typeface="+mj-cs"/>
                </a:rPr>
                <a:t>End-to-end workflow</a:t>
              </a:r>
              <a:r>
                <a:rPr lang="en-US" sz="765" b="1">
                  <a:solidFill>
                    <a:srgbClr val="C00C79"/>
                  </a:solidFill>
                  <a:latin typeface="Bosch Office Sans" pitchFamily="2" charset="0"/>
                  <a:ea typeface="+mj-ea"/>
                  <a:cs typeface="+mj-cs"/>
                </a:rPr>
                <a:t> platform for Responsible AI from ideation to deployment, beyond. Generates a </a:t>
              </a:r>
              <a:r>
                <a:rPr lang="en-US" sz="765" b="1" u="sng">
                  <a:solidFill>
                    <a:srgbClr val="18837E"/>
                  </a:solidFill>
                  <a:latin typeface="Bosch Office Sans" pitchFamily="2" charset="0"/>
                  <a:ea typeface="+mj-ea"/>
                  <a:cs typeface="+mj-cs"/>
                </a:rPr>
                <a:t>Unified report </a:t>
              </a:r>
              <a:r>
                <a:rPr lang="en-US" sz="765" b="1">
                  <a:solidFill>
                    <a:srgbClr val="C00C79"/>
                  </a:solidFill>
                  <a:latin typeface="Bosch Office Sans" pitchFamily="2" charset="0"/>
                  <a:ea typeface="+mj-ea"/>
                  <a:cs typeface="+mj-cs"/>
                </a:rPr>
                <a:t>capturing performance &amp; traceability across the AI product.</a:t>
              </a:r>
              <a:endParaRPr lang="en-US" sz="765"/>
            </a:p>
          </p:txBody>
        </p:sp>
      </p:grpSp>
      <p:cxnSp>
        <p:nvCxnSpPr>
          <p:cNvPr id="272" name="Straight Connector 271">
            <a:extLst>
              <a:ext uri="{FF2B5EF4-FFF2-40B4-BE49-F238E27FC236}">
                <a16:creationId xmlns:a16="http://schemas.microsoft.com/office/drawing/2014/main" id="{64A0F28A-F9AC-61B2-7BA3-C7A5D7C57888}"/>
              </a:ext>
            </a:extLst>
          </p:cNvPr>
          <p:cNvCxnSpPr>
            <a:cxnSpLocks/>
          </p:cNvCxnSpPr>
          <p:nvPr/>
        </p:nvCxnSpPr>
        <p:spPr>
          <a:xfrm>
            <a:off x="5661793" y="4026843"/>
            <a:ext cx="0" cy="1443145"/>
          </a:xfrm>
          <a:prstGeom prst="line">
            <a:avLst/>
          </a:prstGeom>
          <a:ln w="19050">
            <a:solidFill>
              <a:srgbClr val="18837E">
                <a:alpha val="50000"/>
              </a:srgbClr>
            </a:solidFill>
            <a:prstDash val="sysDash"/>
          </a:ln>
        </p:spPr>
        <p:style>
          <a:lnRef idx="1">
            <a:schemeClr val="accent1"/>
          </a:lnRef>
          <a:fillRef idx="0">
            <a:schemeClr val="accent1"/>
          </a:fillRef>
          <a:effectRef idx="0">
            <a:schemeClr val="accent1"/>
          </a:effectRef>
          <a:fontRef idx="minor">
            <a:schemeClr val="tx1"/>
          </a:fontRef>
        </p:style>
      </p:cxnSp>
      <p:grpSp>
        <p:nvGrpSpPr>
          <p:cNvPr id="405" name="Group 404">
            <a:extLst>
              <a:ext uri="{FF2B5EF4-FFF2-40B4-BE49-F238E27FC236}">
                <a16:creationId xmlns:a16="http://schemas.microsoft.com/office/drawing/2014/main" id="{B36D7CAC-1C43-B8E1-BE36-42D490CDD12D}"/>
              </a:ext>
            </a:extLst>
          </p:cNvPr>
          <p:cNvGrpSpPr/>
          <p:nvPr/>
        </p:nvGrpSpPr>
        <p:grpSpPr>
          <a:xfrm>
            <a:off x="5742933" y="3605337"/>
            <a:ext cx="4575857" cy="2148232"/>
            <a:chOff x="6802127" y="4006993"/>
            <a:chExt cx="5085921" cy="2387691"/>
          </a:xfrm>
        </p:grpSpPr>
        <p:sp>
          <p:nvSpPr>
            <p:cNvPr id="274" name="Rectangle: Rounded Corners 273">
              <a:extLst>
                <a:ext uri="{FF2B5EF4-FFF2-40B4-BE49-F238E27FC236}">
                  <a16:creationId xmlns:a16="http://schemas.microsoft.com/office/drawing/2014/main" id="{FAE7F28B-5C99-5F60-305A-139A61365E51}"/>
                </a:ext>
              </a:extLst>
            </p:cNvPr>
            <p:cNvSpPr/>
            <p:nvPr/>
          </p:nvSpPr>
          <p:spPr>
            <a:xfrm>
              <a:off x="6802127" y="4006993"/>
              <a:ext cx="5085921" cy="301752"/>
            </a:xfrm>
            <a:prstGeom prst="roundRect">
              <a:avLst>
                <a:gd name="adj" fmla="val 7774"/>
              </a:avLst>
            </a:prstGeom>
            <a:solidFill>
              <a:srgbClr val="C00C79"/>
            </a:solidFill>
            <a:ln w="9525" cap="flat" cmpd="sng" algn="ctr">
              <a:noFill/>
              <a:prstDash val="solid"/>
            </a:ln>
            <a:effectLst/>
          </p:spPr>
          <p:txBody>
            <a:bodyPr tIns="65816" rtlCol="0" anchor="ctr"/>
            <a:lstStyle/>
            <a:p>
              <a:pPr algn="ctr"/>
              <a:r>
                <a:rPr lang="en-US" sz="1080" b="1" kern="0">
                  <a:solidFill>
                    <a:prstClr val="white"/>
                  </a:solidFill>
                  <a:latin typeface="Bosch Office Sans"/>
                </a:rPr>
                <a:t>Value created </a:t>
              </a:r>
            </a:p>
          </p:txBody>
        </p:sp>
        <p:grpSp>
          <p:nvGrpSpPr>
            <p:cNvPr id="397" name="Group 396">
              <a:extLst>
                <a:ext uri="{FF2B5EF4-FFF2-40B4-BE49-F238E27FC236}">
                  <a16:creationId xmlns:a16="http://schemas.microsoft.com/office/drawing/2014/main" id="{7A6535CE-ECB3-F5D7-A1E3-0858EE6E039C}"/>
                </a:ext>
              </a:extLst>
            </p:cNvPr>
            <p:cNvGrpSpPr/>
            <p:nvPr/>
          </p:nvGrpSpPr>
          <p:grpSpPr>
            <a:xfrm>
              <a:off x="6802128" y="4291354"/>
              <a:ext cx="5079274" cy="2103330"/>
              <a:chOff x="6802128" y="4262841"/>
              <a:chExt cx="5079274" cy="1764441"/>
            </a:xfrm>
          </p:grpSpPr>
          <p:grpSp>
            <p:nvGrpSpPr>
              <p:cNvPr id="276" name="Group 275">
                <a:extLst>
                  <a:ext uri="{FF2B5EF4-FFF2-40B4-BE49-F238E27FC236}">
                    <a16:creationId xmlns:a16="http://schemas.microsoft.com/office/drawing/2014/main" id="{047B9C37-81EF-C7D0-F78D-7992484A83AD}"/>
                  </a:ext>
                </a:extLst>
              </p:cNvPr>
              <p:cNvGrpSpPr/>
              <p:nvPr/>
            </p:nvGrpSpPr>
            <p:grpSpPr>
              <a:xfrm>
                <a:off x="6802129" y="4262841"/>
                <a:ext cx="5075509" cy="415386"/>
                <a:chOff x="17139823" y="19054341"/>
                <a:chExt cx="10149457" cy="1457387"/>
              </a:xfrm>
            </p:grpSpPr>
            <p:sp>
              <p:nvSpPr>
                <p:cNvPr id="297" name="Arrow: Pentagon 296">
                  <a:extLst>
                    <a:ext uri="{FF2B5EF4-FFF2-40B4-BE49-F238E27FC236}">
                      <a16:creationId xmlns:a16="http://schemas.microsoft.com/office/drawing/2014/main" id="{6DFC6086-DA4A-547F-952C-7F5A208AEE9F}"/>
                    </a:ext>
                  </a:extLst>
                </p:cNvPr>
                <p:cNvSpPr/>
                <p:nvPr/>
              </p:nvSpPr>
              <p:spPr>
                <a:xfrm>
                  <a:off x="17139823" y="19199762"/>
                  <a:ext cx="2128731" cy="1202791"/>
                </a:xfrm>
                <a:prstGeom prst="homePlate">
                  <a:avLst>
                    <a:gd name="adj" fmla="val 0"/>
                  </a:avLst>
                </a:prstGeom>
                <a:solidFill>
                  <a:srgbClr val="E4F0EF"/>
                </a:solidFill>
                <a:ln w="9525" cap="flat" cmpd="sng" algn="ctr">
                  <a:noFill/>
                  <a:prstDash val="solid"/>
                </a:ln>
                <a:effectLst/>
              </p:spPr>
              <p:txBody>
                <a:bodyPr rtlCol="0" anchor="ctr"/>
                <a:lstStyle/>
                <a:p>
                  <a:pPr algn="ctr" defTabSz="822625"/>
                  <a:endParaRPr lang="en-US" sz="765" kern="0">
                    <a:solidFill>
                      <a:srgbClr val="000000"/>
                    </a:solidFill>
                    <a:latin typeface="Bosch Office Sans"/>
                  </a:endParaRPr>
                </a:p>
              </p:txBody>
            </p:sp>
            <p:sp>
              <p:nvSpPr>
                <p:cNvPr id="298" name="Arrow: Chevron 297">
                  <a:extLst>
                    <a:ext uri="{FF2B5EF4-FFF2-40B4-BE49-F238E27FC236}">
                      <a16:creationId xmlns:a16="http://schemas.microsoft.com/office/drawing/2014/main" id="{07E6CB4D-9964-EC60-31F2-B24BE279BB41}"/>
                    </a:ext>
                  </a:extLst>
                </p:cNvPr>
                <p:cNvSpPr/>
                <p:nvPr/>
              </p:nvSpPr>
              <p:spPr>
                <a:xfrm>
                  <a:off x="19388583" y="19199762"/>
                  <a:ext cx="7900697" cy="1202793"/>
                </a:xfrm>
                <a:prstGeom prst="chevron">
                  <a:avLst>
                    <a:gd name="adj" fmla="val 0"/>
                  </a:avLst>
                </a:prstGeom>
                <a:solidFill>
                  <a:srgbClr val="CDE2E1"/>
                </a:solidFill>
                <a:ln w="9525" cap="flat" cmpd="sng" algn="ctr">
                  <a:noFill/>
                  <a:prstDash val="solid"/>
                </a:ln>
                <a:effectLst/>
              </p:spPr>
              <p:txBody>
                <a:bodyPr rtlCol="0" anchor="ctr"/>
                <a:lstStyle/>
                <a:p>
                  <a:pPr algn="ctr" defTabSz="822625"/>
                  <a:endParaRPr lang="en-US" sz="765" kern="0">
                    <a:solidFill>
                      <a:srgbClr val="000000"/>
                    </a:solidFill>
                    <a:latin typeface="Bosch Office Sans"/>
                  </a:endParaRPr>
                </a:p>
              </p:txBody>
            </p:sp>
            <p:sp>
              <p:nvSpPr>
                <p:cNvPr id="299" name="TextBox 298">
                  <a:extLst>
                    <a:ext uri="{FF2B5EF4-FFF2-40B4-BE49-F238E27FC236}">
                      <a16:creationId xmlns:a16="http://schemas.microsoft.com/office/drawing/2014/main" id="{94D64E1B-C7E0-3B45-E72D-C36B6E604926}"/>
                    </a:ext>
                  </a:extLst>
                </p:cNvPr>
                <p:cNvSpPr txBox="1"/>
                <p:nvPr/>
              </p:nvSpPr>
              <p:spPr>
                <a:xfrm>
                  <a:off x="17297741" y="19452033"/>
                  <a:ext cx="1812899" cy="687163"/>
                </a:xfrm>
                <a:prstGeom prst="rect">
                  <a:avLst/>
                </a:prstGeom>
                <a:noFill/>
              </p:spPr>
              <p:txBody>
                <a:bodyPr wrap="square">
                  <a:spAutoFit/>
                </a:bodyPr>
                <a:lstStyle/>
                <a:p>
                  <a:pPr algn="ctr"/>
                  <a:r>
                    <a:rPr lang="en-US" sz="765">
                      <a:latin typeface="Bosch Office Sans" pitchFamily="2" charset="0"/>
                    </a:rPr>
                    <a:t>Audit.AI</a:t>
                  </a:r>
                </a:p>
              </p:txBody>
            </p:sp>
            <p:sp>
              <p:nvSpPr>
                <p:cNvPr id="300" name="TextBox 299">
                  <a:extLst>
                    <a:ext uri="{FF2B5EF4-FFF2-40B4-BE49-F238E27FC236}">
                      <a16:creationId xmlns:a16="http://schemas.microsoft.com/office/drawing/2014/main" id="{7D8B7613-AF7D-958A-A799-651034264F2A}"/>
                    </a:ext>
                  </a:extLst>
                </p:cNvPr>
                <p:cNvSpPr txBox="1"/>
                <p:nvPr/>
              </p:nvSpPr>
              <p:spPr>
                <a:xfrm>
                  <a:off x="19388584" y="19054341"/>
                  <a:ext cx="7772399" cy="1457387"/>
                </a:xfrm>
                <a:prstGeom prst="rect">
                  <a:avLst/>
                </a:prstGeom>
                <a:noFill/>
              </p:spPr>
              <p:txBody>
                <a:bodyPr wrap="square">
                  <a:spAutoFit/>
                </a:bodyPr>
                <a:lstStyle/>
                <a:p>
                  <a:pPr marL="98544" indent="-98544">
                    <a:buFont typeface="Arial" panose="020B0604020202020204" pitchFamily="34" charset="0"/>
                    <a:buChar char="•"/>
                  </a:pPr>
                  <a:r>
                    <a:rPr lang="en-US" sz="765">
                      <a:latin typeface="Bosch Office Sans" pitchFamily="2" charset="0"/>
                    </a:rPr>
                    <a:t>Generate a holistic evaluation report of AI models, data</a:t>
                  </a:r>
                </a:p>
                <a:p>
                  <a:pPr marL="98544" indent="-98544">
                    <a:buFont typeface="Arial" panose="020B0604020202020204" pitchFamily="34" charset="0"/>
                    <a:buChar char="•"/>
                  </a:pPr>
                  <a:r>
                    <a:rPr lang="en-US" sz="765">
                      <a:latin typeface="Bosch Office Sans" pitchFamily="2" charset="0"/>
                    </a:rPr>
                    <a:t>Check compliance to AI laws, policies</a:t>
                  </a:r>
                </a:p>
                <a:p>
                  <a:pPr marL="98544" indent="-98544">
                    <a:buFont typeface="Arial" panose="020B0604020202020204" pitchFamily="34" charset="0"/>
                    <a:buChar char="•"/>
                  </a:pPr>
                  <a:r>
                    <a:rPr lang="en-US" sz="765">
                      <a:latin typeface="Bosch Office Sans" pitchFamily="2" charset="0"/>
                    </a:rPr>
                    <a:t>Diversify your portfolio efficiently</a:t>
                  </a:r>
                </a:p>
              </p:txBody>
            </p:sp>
          </p:grpSp>
          <p:grpSp>
            <p:nvGrpSpPr>
              <p:cNvPr id="277" name="Group 276">
                <a:extLst>
                  <a:ext uri="{FF2B5EF4-FFF2-40B4-BE49-F238E27FC236}">
                    <a16:creationId xmlns:a16="http://schemas.microsoft.com/office/drawing/2014/main" id="{792E83BF-0E81-8AB4-5FDA-26DC63B6B4AC}"/>
                  </a:ext>
                </a:extLst>
              </p:cNvPr>
              <p:cNvGrpSpPr/>
              <p:nvPr/>
            </p:nvGrpSpPr>
            <p:grpSpPr>
              <a:xfrm>
                <a:off x="6802129" y="4645031"/>
                <a:ext cx="5079273" cy="305620"/>
                <a:chOff x="17132296" y="20380162"/>
                <a:chExt cx="10156984" cy="1072276"/>
              </a:xfrm>
            </p:grpSpPr>
            <p:sp>
              <p:nvSpPr>
                <p:cNvPr id="293" name="Arrow: Pentagon 292">
                  <a:extLst>
                    <a:ext uri="{FF2B5EF4-FFF2-40B4-BE49-F238E27FC236}">
                      <a16:creationId xmlns:a16="http://schemas.microsoft.com/office/drawing/2014/main" id="{F8BA2931-EED6-5BBF-B817-6E4781133FB6}"/>
                    </a:ext>
                  </a:extLst>
                </p:cNvPr>
                <p:cNvSpPr/>
                <p:nvPr/>
              </p:nvSpPr>
              <p:spPr>
                <a:xfrm>
                  <a:off x="17132296" y="20493347"/>
                  <a:ext cx="2143784" cy="822960"/>
                </a:xfrm>
                <a:prstGeom prst="homePlate">
                  <a:avLst>
                    <a:gd name="adj" fmla="val 0"/>
                  </a:avLst>
                </a:prstGeom>
                <a:solidFill>
                  <a:srgbClr val="EEDEE7"/>
                </a:solidFill>
                <a:ln w="9525" cap="flat" cmpd="sng" algn="ctr">
                  <a:noFill/>
                  <a:prstDash val="solid"/>
                </a:ln>
                <a:effectLst/>
              </p:spPr>
              <p:txBody>
                <a:bodyPr rtlCol="0" anchor="ctr"/>
                <a:lstStyle/>
                <a:p>
                  <a:pPr algn="ctr" defTabSz="822625"/>
                  <a:endParaRPr lang="en-US" sz="765" kern="0">
                    <a:solidFill>
                      <a:srgbClr val="000000"/>
                    </a:solidFill>
                    <a:latin typeface="Bosch Office Sans"/>
                  </a:endParaRPr>
                </a:p>
              </p:txBody>
            </p:sp>
            <p:sp>
              <p:nvSpPr>
                <p:cNvPr id="294" name="Arrow: Chevron 293">
                  <a:extLst>
                    <a:ext uri="{FF2B5EF4-FFF2-40B4-BE49-F238E27FC236}">
                      <a16:creationId xmlns:a16="http://schemas.microsoft.com/office/drawing/2014/main" id="{6EF7A22D-269B-F4FB-1925-1EE78EA533FF}"/>
                    </a:ext>
                  </a:extLst>
                </p:cNvPr>
                <p:cNvSpPr/>
                <p:nvPr/>
              </p:nvSpPr>
              <p:spPr>
                <a:xfrm>
                  <a:off x="19388583" y="20495174"/>
                  <a:ext cx="7900697" cy="822960"/>
                </a:xfrm>
                <a:prstGeom prst="chevron">
                  <a:avLst>
                    <a:gd name="adj" fmla="val 0"/>
                  </a:avLst>
                </a:prstGeom>
                <a:solidFill>
                  <a:srgbClr val="DFC3D3"/>
                </a:solidFill>
                <a:ln w="9525" cap="flat" cmpd="sng" algn="ctr">
                  <a:noFill/>
                  <a:prstDash val="solid"/>
                </a:ln>
                <a:effectLst/>
              </p:spPr>
              <p:txBody>
                <a:bodyPr rtlCol="0" anchor="ctr"/>
                <a:lstStyle/>
                <a:p>
                  <a:pPr algn="ctr" defTabSz="822625"/>
                  <a:endParaRPr lang="en-US" sz="765" kern="0">
                    <a:solidFill>
                      <a:srgbClr val="000000"/>
                    </a:solidFill>
                    <a:latin typeface="Bosch Office Sans"/>
                  </a:endParaRPr>
                </a:p>
              </p:txBody>
            </p:sp>
            <p:sp>
              <p:nvSpPr>
                <p:cNvPr id="295" name="TextBox 294">
                  <a:extLst>
                    <a:ext uri="{FF2B5EF4-FFF2-40B4-BE49-F238E27FC236}">
                      <a16:creationId xmlns:a16="http://schemas.microsoft.com/office/drawing/2014/main" id="{8F09E8A4-7204-5422-34B5-EA1FDB24B946}"/>
                    </a:ext>
                  </a:extLst>
                </p:cNvPr>
                <p:cNvSpPr txBox="1"/>
                <p:nvPr/>
              </p:nvSpPr>
              <p:spPr>
                <a:xfrm>
                  <a:off x="17316174" y="20518041"/>
                  <a:ext cx="1776029" cy="687164"/>
                </a:xfrm>
                <a:prstGeom prst="rect">
                  <a:avLst/>
                </a:prstGeom>
                <a:noFill/>
              </p:spPr>
              <p:txBody>
                <a:bodyPr wrap="square">
                  <a:spAutoFit/>
                </a:bodyPr>
                <a:lstStyle/>
                <a:p>
                  <a:pPr algn="ctr"/>
                  <a:r>
                    <a:rPr lang="en-US" sz="765">
                      <a:latin typeface="Bosch Office Sans" pitchFamily="2" charset="0"/>
                    </a:rPr>
                    <a:t>Fair.AI</a:t>
                  </a:r>
                </a:p>
              </p:txBody>
            </p:sp>
            <p:sp>
              <p:nvSpPr>
                <p:cNvPr id="296" name="TextBox 295">
                  <a:extLst>
                    <a:ext uri="{FF2B5EF4-FFF2-40B4-BE49-F238E27FC236}">
                      <a16:creationId xmlns:a16="http://schemas.microsoft.com/office/drawing/2014/main" id="{EE21386E-98D6-E154-A3DF-0DB8AEA2E066}"/>
                    </a:ext>
                  </a:extLst>
                </p:cNvPr>
                <p:cNvSpPr txBox="1"/>
                <p:nvPr/>
              </p:nvSpPr>
              <p:spPr>
                <a:xfrm>
                  <a:off x="19388581" y="20380162"/>
                  <a:ext cx="7772400" cy="1072276"/>
                </a:xfrm>
                <a:prstGeom prst="rect">
                  <a:avLst/>
                </a:prstGeom>
                <a:noFill/>
              </p:spPr>
              <p:txBody>
                <a:bodyPr wrap="square">
                  <a:spAutoFit/>
                </a:bodyPr>
                <a:lstStyle>
                  <a:defPPr>
                    <a:defRPr lang="en-US"/>
                  </a:defPPr>
                  <a:lvl1pPr marL="109538" indent="-109538">
                    <a:spcAft>
                      <a:spcPts val="300"/>
                    </a:spcAft>
                    <a:buFont typeface="Arial" panose="020B0604020202020204" pitchFamily="34" charset="0"/>
                    <a:buChar char="•"/>
                    <a:defRPr sz="2000">
                      <a:latin typeface="Bosch Office Sans" pitchFamily="2" charset="0"/>
                    </a:defRPr>
                  </a:lvl1pPr>
                </a:lstStyle>
                <a:p>
                  <a:pPr>
                    <a:spcAft>
                      <a:spcPts val="0"/>
                    </a:spcAft>
                  </a:pPr>
                  <a:r>
                    <a:rPr lang="en-US" sz="765"/>
                    <a:t>Assess &amp; avoid hidden ethical biases in AI models</a:t>
                  </a:r>
                </a:p>
                <a:p>
                  <a:pPr>
                    <a:spcAft>
                      <a:spcPts val="0"/>
                    </a:spcAft>
                  </a:pPr>
                  <a:r>
                    <a:rPr lang="en-US" sz="765"/>
                    <a:t>Increase end-user’s trust in bias critical systems</a:t>
                  </a:r>
                </a:p>
              </p:txBody>
            </p:sp>
          </p:grpSp>
          <p:grpSp>
            <p:nvGrpSpPr>
              <p:cNvPr id="278" name="Group 277">
                <a:extLst>
                  <a:ext uri="{FF2B5EF4-FFF2-40B4-BE49-F238E27FC236}">
                    <a16:creationId xmlns:a16="http://schemas.microsoft.com/office/drawing/2014/main" id="{7820A56D-BE8A-6BD5-9CA8-A9694C0757A3}"/>
                  </a:ext>
                </a:extLst>
              </p:cNvPr>
              <p:cNvGrpSpPr/>
              <p:nvPr/>
            </p:nvGrpSpPr>
            <p:grpSpPr>
              <a:xfrm>
                <a:off x="6802128" y="4913332"/>
                <a:ext cx="5076799" cy="415386"/>
                <a:chOff x="17133702" y="21312523"/>
                <a:chExt cx="10115183" cy="1457391"/>
              </a:xfrm>
            </p:grpSpPr>
            <p:sp>
              <p:nvSpPr>
                <p:cNvPr id="289" name="Arrow: Chevron 288">
                  <a:extLst>
                    <a:ext uri="{FF2B5EF4-FFF2-40B4-BE49-F238E27FC236}">
                      <a16:creationId xmlns:a16="http://schemas.microsoft.com/office/drawing/2014/main" id="{6FC91CC4-72AF-A141-907A-033DEB4BDDFA}"/>
                    </a:ext>
                  </a:extLst>
                </p:cNvPr>
                <p:cNvSpPr/>
                <p:nvPr/>
              </p:nvSpPr>
              <p:spPr>
                <a:xfrm>
                  <a:off x="19388583" y="21415138"/>
                  <a:ext cx="7860302" cy="1188720"/>
                </a:xfrm>
                <a:prstGeom prst="chevron">
                  <a:avLst>
                    <a:gd name="adj" fmla="val 0"/>
                  </a:avLst>
                </a:prstGeom>
                <a:solidFill>
                  <a:srgbClr val="CDE2E1"/>
                </a:solidFill>
                <a:ln w="9525" cap="flat" cmpd="sng" algn="ctr">
                  <a:noFill/>
                  <a:prstDash val="solid"/>
                </a:ln>
                <a:effectLst/>
              </p:spPr>
              <p:txBody>
                <a:bodyPr rtlCol="0" anchor="ctr"/>
                <a:lstStyle/>
                <a:p>
                  <a:pPr algn="ctr" defTabSz="822625"/>
                  <a:endParaRPr lang="en-US" sz="765" kern="0">
                    <a:solidFill>
                      <a:srgbClr val="000000"/>
                    </a:solidFill>
                    <a:latin typeface="Bosch Office Sans"/>
                  </a:endParaRPr>
                </a:p>
              </p:txBody>
            </p:sp>
            <p:sp>
              <p:nvSpPr>
                <p:cNvPr id="290" name="Arrow: Pentagon 289">
                  <a:extLst>
                    <a:ext uri="{FF2B5EF4-FFF2-40B4-BE49-F238E27FC236}">
                      <a16:creationId xmlns:a16="http://schemas.microsoft.com/office/drawing/2014/main" id="{70D332FB-1139-A545-9E06-B7F9DD0F24CC}"/>
                    </a:ext>
                  </a:extLst>
                </p:cNvPr>
                <p:cNvSpPr/>
                <p:nvPr/>
              </p:nvSpPr>
              <p:spPr>
                <a:xfrm>
                  <a:off x="17133702" y="21415138"/>
                  <a:ext cx="2140972" cy="1192767"/>
                </a:xfrm>
                <a:prstGeom prst="homePlate">
                  <a:avLst>
                    <a:gd name="adj" fmla="val 0"/>
                  </a:avLst>
                </a:prstGeom>
                <a:solidFill>
                  <a:srgbClr val="E4F0EF"/>
                </a:solidFill>
                <a:ln w="9525" cap="flat" cmpd="sng" algn="ctr">
                  <a:noFill/>
                  <a:prstDash val="solid"/>
                </a:ln>
                <a:effectLst/>
              </p:spPr>
              <p:txBody>
                <a:bodyPr rtlCol="0" anchor="ctr"/>
                <a:lstStyle/>
                <a:p>
                  <a:pPr algn="ctr" defTabSz="822625"/>
                  <a:endParaRPr lang="en-US" sz="765" kern="0">
                    <a:solidFill>
                      <a:srgbClr val="000000"/>
                    </a:solidFill>
                    <a:latin typeface="Bosch Office Sans" pitchFamily="2" charset="0"/>
                  </a:endParaRPr>
                </a:p>
              </p:txBody>
            </p:sp>
            <p:sp>
              <p:nvSpPr>
                <p:cNvPr id="291" name="TextBox 290">
                  <a:extLst>
                    <a:ext uri="{FF2B5EF4-FFF2-40B4-BE49-F238E27FC236}">
                      <a16:creationId xmlns:a16="http://schemas.microsoft.com/office/drawing/2014/main" id="{65209116-2F40-7441-89D6-21D63285D7A1}"/>
                    </a:ext>
                  </a:extLst>
                </p:cNvPr>
                <p:cNvSpPr txBox="1"/>
                <p:nvPr/>
              </p:nvSpPr>
              <p:spPr>
                <a:xfrm>
                  <a:off x="17310361" y="21624733"/>
                  <a:ext cx="1787650" cy="687165"/>
                </a:xfrm>
                <a:prstGeom prst="rect">
                  <a:avLst/>
                </a:prstGeom>
                <a:noFill/>
              </p:spPr>
              <p:txBody>
                <a:bodyPr wrap="square">
                  <a:spAutoFit/>
                </a:bodyPr>
                <a:lstStyle/>
                <a:p>
                  <a:pPr algn="ctr"/>
                  <a:r>
                    <a:rPr lang="en-US" sz="765">
                      <a:latin typeface="Bosch Office Sans" pitchFamily="2" charset="0"/>
                    </a:rPr>
                    <a:t>Explain.AI</a:t>
                  </a:r>
                </a:p>
              </p:txBody>
            </p:sp>
            <p:sp>
              <p:nvSpPr>
                <p:cNvPr id="292" name="TextBox 291">
                  <a:extLst>
                    <a:ext uri="{FF2B5EF4-FFF2-40B4-BE49-F238E27FC236}">
                      <a16:creationId xmlns:a16="http://schemas.microsoft.com/office/drawing/2014/main" id="{D51F2DAE-8408-23A6-238C-27321D6C5225}"/>
                    </a:ext>
                  </a:extLst>
                </p:cNvPr>
                <p:cNvSpPr txBox="1"/>
                <p:nvPr/>
              </p:nvSpPr>
              <p:spPr>
                <a:xfrm>
                  <a:off x="19388582" y="21312523"/>
                  <a:ext cx="7772395" cy="1457391"/>
                </a:xfrm>
                <a:prstGeom prst="rect">
                  <a:avLst/>
                </a:prstGeom>
                <a:noFill/>
              </p:spPr>
              <p:txBody>
                <a:bodyPr wrap="square">
                  <a:spAutoFit/>
                </a:bodyPr>
                <a:lstStyle>
                  <a:defPPr>
                    <a:defRPr lang="en-US"/>
                  </a:defPPr>
                  <a:lvl1pPr marL="109538" indent="-109538">
                    <a:spcAft>
                      <a:spcPts val="300"/>
                    </a:spcAft>
                    <a:buFont typeface="Arial" panose="020B0604020202020204" pitchFamily="34" charset="0"/>
                    <a:buChar char="•"/>
                    <a:defRPr sz="2000">
                      <a:latin typeface="Bosch Office Sans" pitchFamily="2" charset="0"/>
                    </a:defRPr>
                  </a:lvl1pPr>
                </a:lstStyle>
                <a:p>
                  <a:pPr>
                    <a:spcAft>
                      <a:spcPts val="0"/>
                    </a:spcAft>
                  </a:pPr>
                  <a:r>
                    <a:rPr lang="en-US" sz="765"/>
                    <a:t>Enable transparency &amp; trust in your AI models</a:t>
                  </a:r>
                </a:p>
                <a:p>
                  <a:pPr>
                    <a:spcAft>
                      <a:spcPts val="0"/>
                    </a:spcAft>
                  </a:pPr>
                  <a:r>
                    <a:rPr lang="en-US" sz="765"/>
                    <a:t>Explain unforeseen predictions of your AI model</a:t>
                  </a:r>
                </a:p>
                <a:p>
                  <a:pPr>
                    <a:spcAft>
                      <a:spcPts val="0"/>
                    </a:spcAft>
                  </a:pPr>
                  <a:r>
                    <a:rPr lang="en-US" sz="765"/>
                    <a:t>Increase product adoption by offering predictions + explanations</a:t>
                  </a:r>
                </a:p>
              </p:txBody>
            </p:sp>
          </p:grpSp>
          <p:grpSp>
            <p:nvGrpSpPr>
              <p:cNvPr id="279" name="Group 278">
                <a:extLst>
                  <a:ext uri="{FF2B5EF4-FFF2-40B4-BE49-F238E27FC236}">
                    <a16:creationId xmlns:a16="http://schemas.microsoft.com/office/drawing/2014/main" id="{D026E58C-5E44-78AC-837D-96C74A4F27F9}"/>
                  </a:ext>
                </a:extLst>
              </p:cNvPr>
              <p:cNvGrpSpPr/>
              <p:nvPr/>
            </p:nvGrpSpPr>
            <p:grpSpPr>
              <a:xfrm>
                <a:off x="6802129" y="5312757"/>
                <a:ext cx="5075510" cy="306102"/>
                <a:chOff x="17128716" y="22713463"/>
                <a:chExt cx="10149459" cy="1073962"/>
              </a:xfrm>
            </p:grpSpPr>
            <p:sp>
              <p:nvSpPr>
                <p:cNvPr id="285" name="Arrow: Pentagon 284">
                  <a:extLst>
                    <a:ext uri="{FF2B5EF4-FFF2-40B4-BE49-F238E27FC236}">
                      <a16:creationId xmlns:a16="http://schemas.microsoft.com/office/drawing/2014/main" id="{2435408A-CC9B-F5DE-4AD3-B7071EEC1416}"/>
                    </a:ext>
                  </a:extLst>
                </p:cNvPr>
                <p:cNvSpPr/>
                <p:nvPr/>
              </p:nvSpPr>
              <p:spPr>
                <a:xfrm>
                  <a:off x="17128716" y="22713463"/>
                  <a:ext cx="2128733" cy="1058257"/>
                </a:xfrm>
                <a:prstGeom prst="homePlate">
                  <a:avLst>
                    <a:gd name="adj" fmla="val 0"/>
                  </a:avLst>
                </a:prstGeom>
                <a:solidFill>
                  <a:srgbClr val="EEDEE7"/>
                </a:solidFill>
                <a:ln w="9525" cap="flat" cmpd="sng" algn="ctr">
                  <a:noFill/>
                  <a:prstDash val="solid"/>
                </a:ln>
                <a:effectLst/>
              </p:spPr>
              <p:txBody>
                <a:bodyPr rtlCol="0" anchor="ctr"/>
                <a:lstStyle/>
                <a:p>
                  <a:pPr algn="ctr" defTabSz="822625"/>
                  <a:endParaRPr lang="en-US" sz="765" kern="0">
                    <a:solidFill>
                      <a:srgbClr val="000000"/>
                    </a:solidFill>
                    <a:latin typeface="Bosch Office Sans" pitchFamily="2" charset="0"/>
                  </a:endParaRPr>
                </a:p>
              </p:txBody>
            </p:sp>
            <p:sp>
              <p:nvSpPr>
                <p:cNvPr id="286" name="Arrow: Chevron 285">
                  <a:extLst>
                    <a:ext uri="{FF2B5EF4-FFF2-40B4-BE49-F238E27FC236}">
                      <a16:creationId xmlns:a16="http://schemas.microsoft.com/office/drawing/2014/main" id="{4217930A-6A3D-846F-7F1B-DA23DE66A091}"/>
                    </a:ext>
                  </a:extLst>
                </p:cNvPr>
                <p:cNvSpPr/>
                <p:nvPr/>
              </p:nvSpPr>
              <p:spPr>
                <a:xfrm>
                  <a:off x="19377478" y="22713463"/>
                  <a:ext cx="7900697" cy="1061643"/>
                </a:xfrm>
                <a:prstGeom prst="chevron">
                  <a:avLst>
                    <a:gd name="adj" fmla="val 0"/>
                  </a:avLst>
                </a:prstGeom>
                <a:solidFill>
                  <a:srgbClr val="DFC3D3"/>
                </a:solidFill>
                <a:ln w="9525" cap="flat" cmpd="sng" algn="ctr">
                  <a:noFill/>
                  <a:prstDash val="solid"/>
                </a:ln>
                <a:effectLst/>
              </p:spPr>
              <p:txBody>
                <a:bodyPr rtlCol="0" anchor="ctr"/>
                <a:lstStyle/>
                <a:p>
                  <a:pPr algn="ctr" defTabSz="822625"/>
                  <a:endParaRPr lang="en-US" sz="765" kern="0">
                    <a:solidFill>
                      <a:srgbClr val="000000"/>
                    </a:solidFill>
                    <a:latin typeface="Bosch Office Sans" pitchFamily="2" charset="0"/>
                  </a:endParaRPr>
                </a:p>
              </p:txBody>
            </p:sp>
            <p:sp>
              <p:nvSpPr>
                <p:cNvPr id="287" name="TextBox 286">
                  <a:extLst>
                    <a:ext uri="{FF2B5EF4-FFF2-40B4-BE49-F238E27FC236}">
                      <a16:creationId xmlns:a16="http://schemas.microsoft.com/office/drawing/2014/main" id="{6D596676-E8A4-620E-815B-9568011097BC}"/>
                    </a:ext>
                  </a:extLst>
                </p:cNvPr>
                <p:cNvSpPr txBox="1"/>
                <p:nvPr/>
              </p:nvSpPr>
              <p:spPr>
                <a:xfrm>
                  <a:off x="17363964" y="22855804"/>
                  <a:ext cx="1658232" cy="687162"/>
                </a:xfrm>
                <a:prstGeom prst="rect">
                  <a:avLst/>
                </a:prstGeom>
                <a:noFill/>
              </p:spPr>
              <p:txBody>
                <a:bodyPr wrap="square">
                  <a:spAutoFit/>
                </a:bodyPr>
                <a:lstStyle/>
                <a:p>
                  <a:pPr algn="ctr"/>
                  <a:r>
                    <a:rPr lang="en-US" sz="765">
                      <a:latin typeface="Bosch Office Sans" pitchFamily="2" charset="0"/>
                    </a:rPr>
                    <a:t>Robust.AI</a:t>
                  </a:r>
                </a:p>
              </p:txBody>
            </p:sp>
            <p:sp>
              <p:nvSpPr>
                <p:cNvPr id="288" name="TextBox 287">
                  <a:extLst>
                    <a:ext uri="{FF2B5EF4-FFF2-40B4-BE49-F238E27FC236}">
                      <a16:creationId xmlns:a16="http://schemas.microsoft.com/office/drawing/2014/main" id="{BD374BC3-D897-BF92-97F3-D71E24EBB47C}"/>
                    </a:ext>
                  </a:extLst>
                </p:cNvPr>
                <p:cNvSpPr txBox="1"/>
                <p:nvPr/>
              </p:nvSpPr>
              <p:spPr>
                <a:xfrm>
                  <a:off x="19377478" y="22715154"/>
                  <a:ext cx="7772398" cy="1072271"/>
                </a:xfrm>
                <a:prstGeom prst="rect">
                  <a:avLst/>
                </a:prstGeom>
                <a:noFill/>
              </p:spPr>
              <p:txBody>
                <a:bodyPr wrap="square">
                  <a:spAutoFit/>
                </a:bodyPr>
                <a:lstStyle>
                  <a:defPPr>
                    <a:defRPr lang="en-US"/>
                  </a:defPPr>
                  <a:lvl1pPr marL="109538" indent="-109538">
                    <a:spcAft>
                      <a:spcPts val="300"/>
                    </a:spcAft>
                    <a:buFont typeface="Arial" panose="020B0604020202020204" pitchFamily="34" charset="0"/>
                    <a:buChar char="•"/>
                    <a:defRPr sz="2000">
                      <a:latin typeface="Bosch Office Sans" pitchFamily="2" charset="0"/>
                    </a:defRPr>
                  </a:lvl1pPr>
                </a:lstStyle>
                <a:p>
                  <a:pPr>
                    <a:spcAft>
                      <a:spcPts val="0"/>
                    </a:spcAft>
                  </a:pPr>
                  <a:r>
                    <a:rPr lang="en-US" sz="765"/>
                    <a:t>Stress-testing your models with challenging inputs</a:t>
                  </a:r>
                </a:p>
                <a:p>
                  <a:pPr>
                    <a:spcAft>
                      <a:spcPts val="0"/>
                    </a:spcAft>
                  </a:pPr>
                  <a:r>
                    <a:rPr lang="en-US" sz="765"/>
                    <a:t>Increase product scalability across environments</a:t>
                  </a:r>
                </a:p>
              </p:txBody>
            </p:sp>
          </p:grpSp>
          <p:grpSp>
            <p:nvGrpSpPr>
              <p:cNvPr id="280" name="Group 279">
                <a:extLst>
                  <a:ext uri="{FF2B5EF4-FFF2-40B4-BE49-F238E27FC236}">
                    <a16:creationId xmlns:a16="http://schemas.microsoft.com/office/drawing/2014/main" id="{78E9A3F4-7691-1210-22D0-5023CC0CCB77}"/>
                  </a:ext>
                </a:extLst>
              </p:cNvPr>
              <p:cNvGrpSpPr/>
              <p:nvPr/>
            </p:nvGrpSpPr>
            <p:grpSpPr>
              <a:xfrm>
                <a:off x="6802129" y="5611897"/>
                <a:ext cx="5075184" cy="415385"/>
                <a:chOff x="17128716" y="23787478"/>
                <a:chExt cx="10148806" cy="1457381"/>
              </a:xfrm>
            </p:grpSpPr>
            <p:sp>
              <p:nvSpPr>
                <p:cNvPr id="281" name="Arrow: Pentagon 280">
                  <a:extLst>
                    <a:ext uri="{FF2B5EF4-FFF2-40B4-BE49-F238E27FC236}">
                      <a16:creationId xmlns:a16="http://schemas.microsoft.com/office/drawing/2014/main" id="{9483067D-181D-28B0-0CD9-A8B2B945BC28}"/>
                    </a:ext>
                  </a:extLst>
                </p:cNvPr>
                <p:cNvSpPr/>
                <p:nvPr/>
              </p:nvSpPr>
              <p:spPr>
                <a:xfrm>
                  <a:off x="17128716" y="23905585"/>
                  <a:ext cx="2150944" cy="1301977"/>
                </a:xfrm>
                <a:prstGeom prst="homePlate">
                  <a:avLst>
                    <a:gd name="adj" fmla="val 0"/>
                  </a:avLst>
                </a:prstGeom>
                <a:solidFill>
                  <a:srgbClr val="E4F0EF"/>
                </a:solidFill>
                <a:ln w="9525" cap="flat" cmpd="sng" algn="ctr">
                  <a:noFill/>
                  <a:prstDash val="solid"/>
                </a:ln>
                <a:effectLst/>
              </p:spPr>
              <p:txBody>
                <a:bodyPr rtlCol="0" anchor="ctr"/>
                <a:lstStyle/>
                <a:p>
                  <a:pPr algn="ctr" defTabSz="822625"/>
                  <a:endParaRPr lang="en-US" sz="765" kern="0">
                    <a:solidFill>
                      <a:srgbClr val="000000"/>
                    </a:solidFill>
                    <a:latin typeface="Bosch Office Sans" pitchFamily="2" charset="0"/>
                  </a:endParaRPr>
                </a:p>
              </p:txBody>
            </p:sp>
            <p:sp>
              <p:nvSpPr>
                <p:cNvPr id="282" name="Arrow: Chevron 281">
                  <a:extLst>
                    <a:ext uri="{FF2B5EF4-FFF2-40B4-BE49-F238E27FC236}">
                      <a16:creationId xmlns:a16="http://schemas.microsoft.com/office/drawing/2014/main" id="{EF8D39BC-DF3C-DA84-7454-F3CE24B30EDC}"/>
                    </a:ext>
                  </a:extLst>
                </p:cNvPr>
                <p:cNvSpPr/>
                <p:nvPr/>
              </p:nvSpPr>
              <p:spPr>
                <a:xfrm>
                  <a:off x="19388583" y="23905585"/>
                  <a:ext cx="7888939" cy="1301978"/>
                </a:xfrm>
                <a:prstGeom prst="chevron">
                  <a:avLst>
                    <a:gd name="adj" fmla="val 0"/>
                  </a:avLst>
                </a:prstGeom>
                <a:solidFill>
                  <a:srgbClr val="CDE2E1"/>
                </a:solidFill>
                <a:ln w="9525" cap="flat" cmpd="sng" algn="ctr">
                  <a:noFill/>
                  <a:prstDash val="solid"/>
                </a:ln>
                <a:effectLst/>
              </p:spPr>
              <p:txBody>
                <a:bodyPr rtlCol="0" anchor="ctr"/>
                <a:lstStyle/>
                <a:p>
                  <a:pPr algn="ctr" defTabSz="822625"/>
                  <a:endParaRPr lang="en-US" sz="765" kern="0">
                    <a:solidFill>
                      <a:srgbClr val="000000"/>
                    </a:solidFill>
                    <a:latin typeface="Bosch Office Sans" pitchFamily="2" charset="0"/>
                  </a:endParaRPr>
                </a:p>
              </p:txBody>
            </p:sp>
            <p:sp>
              <p:nvSpPr>
                <p:cNvPr id="283" name="TextBox 282">
                  <a:extLst>
                    <a:ext uri="{FF2B5EF4-FFF2-40B4-BE49-F238E27FC236}">
                      <a16:creationId xmlns:a16="http://schemas.microsoft.com/office/drawing/2014/main" id="{B13A1451-CF1B-D392-B26C-92203798A81E}"/>
                    </a:ext>
                  </a:extLst>
                </p:cNvPr>
                <p:cNvSpPr txBox="1"/>
                <p:nvPr/>
              </p:nvSpPr>
              <p:spPr>
                <a:xfrm>
                  <a:off x="17365558" y="24147512"/>
                  <a:ext cx="1677263" cy="687160"/>
                </a:xfrm>
                <a:prstGeom prst="rect">
                  <a:avLst/>
                </a:prstGeom>
                <a:noFill/>
              </p:spPr>
              <p:txBody>
                <a:bodyPr wrap="square">
                  <a:spAutoFit/>
                </a:bodyPr>
                <a:lstStyle/>
                <a:p>
                  <a:pPr algn="ctr"/>
                  <a:r>
                    <a:rPr lang="en-US" sz="765">
                      <a:latin typeface="Bosch Office Sans" pitchFamily="2" charset="0"/>
                    </a:rPr>
                    <a:t>Monitor.AI</a:t>
                  </a:r>
                </a:p>
              </p:txBody>
            </p:sp>
            <p:sp>
              <p:nvSpPr>
                <p:cNvPr id="284" name="TextBox 283">
                  <a:extLst>
                    <a:ext uri="{FF2B5EF4-FFF2-40B4-BE49-F238E27FC236}">
                      <a16:creationId xmlns:a16="http://schemas.microsoft.com/office/drawing/2014/main" id="{DE5A7A3D-FE69-9A7F-5CEC-748A980276C8}"/>
                    </a:ext>
                  </a:extLst>
                </p:cNvPr>
                <p:cNvSpPr txBox="1"/>
                <p:nvPr/>
              </p:nvSpPr>
              <p:spPr>
                <a:xfrm>
                  <a:off x="19388584" y="23787478"/>
                  <a:ext cx="7772399" cy="1457381"/>
                </a:xfrm>
                <a:prstGeom prst="rect">
                  <a:avLst/>
                </a:prstGeom>
                <a:noFill/>
              </p:spPr>
              <p:txBody>
                <a:bodyPr wrap="square">
                  <a:spAutoFit/>
                </a:bodyPr>
                <a:lstStyle>
                  <a:defPPr>
                    <a:defRPr lang="en-US"/>
                  </a:defPPr>
                  <a:lvl1pPr marL="109538" indent="-109538">
                    <a:spcAft>
                      <a:spcPts val="300"/>
                    </a:spcAft>
                    <a:buFont typeface="Arial" panose="020B0604020202020204" pitchFamily="34" charset="0"/>
                    <a:buChar char="•"/>
                    <a:defRPr sz="2000">
                      <a:latin typeface="Bosch Office Sans" pitchFamily="2" charset="0"/>
                    </a:defRPr>
                  </a:lvl1pPr>
                </a:lstStyle>
                <a:p>
                  <a:pPr>
                    <a:spcAft>
                      <a:spcPts val="0"/>
                    </a:spcAft>
                  </a:pPr>
                  <a:r>
                    <a:rPr lang="en-US" sz="765"/>
                    <a:t>Avoid sudden surprises of model performance post-production</a:t>
                  </a:r>
                </a:p>
                <a:p>
                  <a:pPr>
                    <a:spcAft>
                      <a:spcPts val="0"/>
                    </a:spcAft>
                  </a:pPr>
                  <a:r>
                    <a:rPr lang="en-US" sz="765"/>
                    <a:t>Keep data drifts on check</a:t>
                  </a:r>
                </a:p>
                <a:p>
                  <a:pPr>
                    <a:spcAft>
                      <a:spcPts val="0"/>
                    </a:spcAft>
                  </a:pPr>
                  <a:r>
                    <a:rPr lang="en-US" sz="765"/>
                    <a:t>Avoid customer churning due to unexplained performance dips</a:t>
                  </a:r>
                </a:p>
              </p:txBody>
            </p:sp>
          </p:grpSp>
        </p:grpSp>
      </p:grpSp>
      <p:sp>
        <p:nvSpPr>
          <p:cNvPr id="16" name="Rectangle 15">
            <a:extLst>
              <a:ext uri="{FF2B5EF4-FFF2-40B4-BE49-F238E27FC236}">
                <a16:creationId xmlns:a16="http://schemas.microsoft.com/office/drawing/2014/main" id="{0BAD64AC-798E-DA02-DC0A-69EA76A542A0}"/>
              </a:ext>
            </a:extLst>
          </p:cNvPr>
          <p:cNvSpPr/>
          <p:nvPr/>
        </p:nvSpPr>
        <p:spPr>
          <a:xfrm>
            <a:off x="291311" y="1298470"/>
            <a:ext cx="10377399" cy="1982043"/>
          </a:xfrm>
          <a:prstGeom prst="rect">
            <a:avLst/>
          </a:prstGeom>
          <a:solidFill>
            <a:srgbClr val="FAD2EB">
              <a:alpha val="3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grpSp>
        <p:nvGrpSpPr>
          <p:cNvPr id="406" name="Group 405">
            <a:extLst>
              <a:ext uri="{FF2B5EF4-FFF2-40B4-BE49-F238E27FC236}">
                <a16:creationId xmlns:a16="http://schemas.microsoft.com/office/drawing/2014/main" id="{DD911029-B56F-B826-3BE5-CD16E750B0FD}"/>
              </a:ext>
            </a:extLst>
          </p:cNvPr>
          <p:cNvGrpSpPr/>
          <p:nvPr/>
        </p:nvGrpSpPr>
        <p:grpSpPr>
          <a:xfrm>
            <a:off x="291311" y="1030450"/>
            <a:ext cx="10381817" cy="281598"/>
            <a:chOff x="323586" y="1145091"/>
            <a:chExt cx="11539062" cy="312987"/>
          </a:xfrm>
        </p:grpSpPr>
        <p:sp>
          <p:nvSpPr>
            <p:cNvPr id="17" name="TextBox 49">
              <a:extLst>
                <a:ext uri="{FF2B5EF4-FFF2-40B4-BE49-F238E27FC236}">
                  <a16:creationId xmlns:a16="http://schemas.microsoft.com/office/drawing/2014/main" id="{A7247ADB-2F94-FE16-38E1-78CA6801D6B8}"/>
                </a:ext>
              </a:extLst>
            </p:cNvPr>
            <p:cNvSpPr txBox="1"/>
            <p:nvPr/>
          </p:nvSpPr>
          <p:spPr>
            <a:xfrm>
              <a:off x="323586" y="1145091"/>
              <a:ext cx="1048055" cy="312987"/>
            </a:xfrm>
            <a:prstGeom prst="roundRect">
              <a:avLst/>
            </a:prstGeom>
            <a:solidFill>
              <a:srgbClr val="BD0F79"/>
            </a:solid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2625"/>
              <a:r>
                <a:rPr lang="en-US" sz="1080" b="1" kern="0">
                  <a:solidFill>
                    <a:schemeClr val="bg1"/>
                  </a:solidFill>
                  <a:latin typeface="Bosch Office Sans" pitchFamily="2" charset="0"/>
                </a:rPr>
                <a:t>WHY?</a:t>
              </a:r>
            </a:p>
          </p:txBody>
        </p:sp>
        <p:cxnSp>
          <p:nvCxnSpPr>
            <p:cNvPr id="136" name="Straight Connector 135">
              <a:extLst>
                <a:ext uri="{FF2B5EF4-FFF2-40B4-BE49-F238E27FC236}">
                  <a16:creationId xmlns:a16="http://schemas.microsoft.com/office/drawing/2014/main" id="{B91195CB-345B-661B-D74F-ECCAB1629EAE}"/>
                </a:ext>
              </a:extLst>
            </p:cNvPr>
            <p:cNvCxnSpPr>
              <a:cxnSpLocks/>
            </p:cNvCxnSpPr>
            <p:nvPr/>
          </p:nvCxnSpPr>
          <p:spPr>
            <a:xfrm>
              <a:off x="348986" y="1442513"/>
              <a:ext cx="11513662" cy="0"/>
            </a:xfrm>
            <a:prstGeom prst="line">
              <a:avLst/>
            </a:prstGeom>
            <a:ln w="38100" cap="rnd">
              <a:solidFill>
                <a:srgbClr val="BD0F79"/>
              </a:solidFill>
            </a:ln>
          </p:spPr>
          <p:style>
            <a:lnRef idx="1">
              <a:schemeClr val="accent1"/>
            </a:lnRef>
            <a:fillRef idx="0">
              <a:schemeClr val="accent1"/>
            </a:fillRef>
            <a:effectRef idx="0">
              <a:schemeClr val="accent1"/>
            </a:effectRef>
            <a:fontRef idx="minor">
              <a:schemeClr val="tx1"/>
            </a:fontRef>
          </p:style>
        </p:cxnSp>
      </p:grpSp>
      <p:grpSp>
        <p:nvGrpSpPr>
          <p:cNvPr id="408" name="Group 407">
            <a:extLst>
              <a:ext uri="{FF2B5EF4-FFF2-40B4-BE49-F238E27FC236}">
                <a16:creationId xmlns:a16="http://schemas.microsoft.com/office/drawing/2014/main" id="{CDB39C96-EDAC-00AD-ADB4-28E2BBC23631}"/>
              </a:ext>
            </a:extLst>
          </p:cNvPr>
          <p:cNvGrpSpPr/>
          <p:nvPr/>
        </p:nvGrpSpPr>
        <p:grpSpPr>
          <a:xfrm>
            <a:off x="3266786" y="1431786"/>
            <a:ext cx="1369518" cy="1869761"/>
            <a:chOff x="3462336" y="1591163"/>
            <a:chExt cx="1522176" cy="2078180"/>
          </a:xfrm>
        </p:grpSpPr>
        <p:grpSp>
          <p:nvGrpSpPr>
            <p:cNvPr id="395" name="Group 394">
              <a:extLst>
                <a:ext uri="{FF2B5EF4-FFF2-40B4-BE49-F238E27FC236}">
                  <a16:creationId xmlns:a16="http://schemas.microsoft.com/office/drawing/2014/main" id="{63C9CFBF-75F6-3223-4AC3-1B0DE998DBE3}"/>
                </a:ext>
              </a:extLst>
            </p:cNvPr>
            <p:cNvGrpSpPr/>
            <p:nvPr/>
          </p:nvGrpSpPr>
          <p:grpSpPr>
            <a:xfrm>
              <a:off x="3462336" y="1591163"/>
              <a:ext cx="1522176" cy="936057"/>
              <a:chOff x="3443611" y="1600786"/>
              <a:chExt cx="1568468" cy="964523"/>
            </a:xfrm>
          </p:grpSpPr>
          <p:sp>
            <p:nvSpPr>
              <p:cNvPr id="153" name="TextBox 49">
                <a:extLst>
                  <a:ext uri="{FF2B5EF4-FFF2-40B4-BE49-F238E27FC236}">
                    <a16:creationId xmlns:a16="http://schemas.microsoft.com/office/drawing/2014/main" id="{01F97DBE-FACC-3AD1-F8E0-852F73160DD5}"/>
                  </a:ext>
                </a:extLst>
              </p:cNvPr>
              <p:cNvSpPr txBox="1"/>
              <p:nvPr/>
            </p:nvSpPr>
            <p:spPr>
              <a:xfrm>
                <a:off x="3736228" y="2103609"/>
                <a:ext cx="931168" cy="167167"/>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2625">
                  <a:spcBef>
                    <a:spcPts val="450"/>
                  </a:spcBef>
                </a:pPr>
                <a:r>
                  <a:rPr lang="en-US" sz="765" b="1" kern="0">
                    <a:solidFill>
                      <a:srgbClr val="C00C79"/>
                    </a:solidFill>
                    <a:latin typeface="Bosch Office Sans" pitchFamily="2" charset="0"/>
                  </a:rPr>
                  <a:t>Penalty</a:t>
                </a:r>
              </a:p>
            </p:txBody>
          </p:sp>
          <p:grpSp>
            <p:nvGrpSpPr>
              <p:cNvPr id="154" name="Group 153">
                <a:extLst>
                  <a:ext uri="{FF2B5EF4-FFF2-40B4-BE49-F238E27FC236}">
                    <a16:creationId xmlns:a16="http://schemas.microsoft.com/office/drawing/2014/main" id="{30B20BB2-6716-AE36-D195-9AF3AB68192E}"/>
                  </a:ext>
                </a:extLst>
              </p:cNvPr>
              <p:cNvGrpSpPr/>
              <p:nvPr/>
            </p:nvGrpSpPr>
            <p:grpSpPr>
              <a:xfrm>
                <a:off x="3980814" y="1600786"/>
                <a:ext cx="448750" cy="482004"/>
                <a:chOff x="4620214" y="7630693"/>
                <a:chExt cx="2806535" cy="13688866"/>
              </a:xfrm>
            </p:grpSpPr>
            <p:sp>
              <p:nvSpPr>
                <p:cNvPr id="167" name="Rectangle: Rounded Corners 166">
                  <a:extLst>
                    <a:ext uri="{FF2B5EF4-FFF2-40B4-BE49-F238E27FC236}">
                      <a16:creationId xmlns:a16="http://schemas.microsoft.com/office/drawing/2014/main" id="{CE80F174-B16E-ECF6-9880-A66786F965D1}"/>
                    </a:ext>
                  </a:extLst>
                </p:cNvPr>
                <p:cNvSpPr/>
                <p:nvPr/>
              </p:nvSpPr>
              <p:spPr>
                <a:xfrm rot="5400000">
                  <a:off x="-820951" y="13071858"/>
                  <a:ext cx="13688866" cy="2806535"/>
                </a:xfrm>
                <a:prstGeom prst="roundRect">
                  <a:avLst>
                    <a:gd name="adj" fmla="val 3580"/>
                  </a:avLst>
                </a:prstGeom>
                <a:solidFill>
                  <a:srgbClr val="C00C79"/>
                </a:solidFill>
                <a:ln w="9525" cap="flat" cmpd="sng" algn="ctr">
                  <a:noFill/>
                  <a:prstDash val="solid"/>
                </a:ln>
                <a:effectLst/>
              </p:spPr>
              <p:txBody>
                <a:bodyPr rtlCol="0" anchor="ctr"/>
                <a:lstStyle/>
                <a:p>
                  <a:pPr algn="ctr" defTabSz="822625"/>
                  <a:endParaRPr lang="en-US" sz="765" kern="0">
                    <a:solidFill>
                      <a:srgbClr val="000000"/>
                    </a:solidFill>
                    <a:latin typeface="Bosch Office Sans" pitchFamily="2" charset="0"/>
                  </a:endParaRPr>
                </a:p>
              </p:txBody>
            </p:sp>
            <p:pic>
              <p:nvPicPr>
                <p:cNvPr id="168" name="Picture 167">
                  <a:extLst>
                    <a:ext uri="{FF2B5EF4-FFF2-40B4-BE49-F238E27FC236}">
                      <a16:creationId xmlns:a16="http://schemas.microsoft.com/office/drawing/2014/main" id="{AB0EAA0D-220F-5974-171A-165800739FA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250" b="99219" l="402" r="96897">
                              <a14:foregroundMark x1="61724" y1="64688" x2="79195" y2="73542"/>
                              <a14:foregroundMark x1="79195" y1="73542" x2="79195" y2="73698"/>
                              <a14:foregroundMark x1="94540" y1="87865" x2="94713" y2="82969"/>
                              <a14:foregroundMark x1="28908" y1="63281" x2="38046" y2="69219"/>
                              <a14:foregroundMark x1="50575" y1="40156" x2="57874" y2="46198"/>
                              <a14:foregroundMark x1="54770" y1="13490" x2="58448" y2="19375"/>
                              <a14:foregroundMark x1="51782" y1="6615" x2="51782" y2="6615"/>
                              <a14:foregroundMark x1="17874" y1="16406" x2="13103" y2="22760"/>
                              <a14:foregroundMark x1="30575" y1="82813" x2="45000" y2="82969"/>
                              <a14:foregroundMark x1="31494" y1="90104" x2="48736" y2="89688"/>
                              <a14:foregroundMark x1="48736" y1="89688" x2="49770" y2="89688"/>
                              <a14:foregroundMark x1="88678" y1="62604" x2="88218" y2="26927"/>
                              <a14:foregroundMark x1="66667" y1="6719" x2="84943" y2="18958"/>
                              <a14:foregroundMark x1="60345" y1="3906" x2="97011" y2="2656"/>
                              <a14:foregroundMark x1="517" y1="1250" x2="517" y2="1250"/>
                              <a14:foregroundMark x1="82931" y1="93333" x2="91897" y2="97240"/>
                              <a14:foregroundMark x1="91897" y1="97240" x2="91897" y2="97240"/>
                              <a14:foregroundMark x1="78736" y1="90104" x2="79368" y2="97708"/>
                              <a14:foregroundMark x1="80920" y1="92760" x2="83391" y2="94479"/>
                              <a14:foregroundMark x1="88506" y1="97135" x2="92989" y2="98542"/>
                              <a14:foregroundMark x1="78736" y1="91510" x2="87989" y2="96615"/>
                              <a14:foregroundMark x1="87989" y1="96615" x2="90345" y2="97135"/>
                              <a14:foregroundMark x1="1034" y1="99219" x2="402" y2="98958"/>
                              <a14:foregroundMark x1="21437" y1="60469" x2="21437" y2="65677"/>
                              <a14:foregroundMark x1="51494" y1="67917" x2="59253" y2="73698"/>
                              <a14:foregroundMark x1="58908" y1="55729" x2="65747" y2="60365"/>
                              <a14:foregroundMark x1="64368" y1="51510" x2="66667" y2="45729"/>
                              <a14:foregroundMark x1="44368" y1="32396" x2="52356" y2="32656"/>
                              <a14:foregroundMark x1="52356" y1="32656" x2="52586" y2="32708"/>
                              <a14:backgroundMark x1="34770" y1="15885" x2="33218" y2="33281"/>
                              <a14:backgroundMark x1="33218" y1="33281" x2="33046" y2="33698"/>
                            </a14:backgroundRemoval>
                          </a14:imgEffect>
                        </a14:imgLayer>
                      </a14:imgProps>
                    </a:ext>
                    <a:ext uri="{28A0092B-C50C-407E-A947-70E740481C1C}">
                      <a14:useLocalDpi xmlns:a14="http://schemas.microsoft.com/office/drawing/2010/main" val="0"/>
                    </a:ext>
                  </a:extLst>
                </a:blip>
                <a:stretch>
                  <a:fillRect/>
                </a:stretch>
              </p:blipFill>
              <p:spPr>
                <a:xfrm>
                  <a:off x="5004501" y="9047152"/>
                  <a:ext cx="2060862" cy="10098757"/>
                </a:xfrm>
                <a:prstGeom prst="rect">
                  <a:avLst/>
                </a:prstGeom>
              </p:spPr>
            </p:pic>
          </p:grpSp>
          <p:sp>
            <p:nvSpPr>
              <p:cNvPr id="155" name="TextBox 154">
                <a:extLst>
                  <a:ext uri="{FF2B5EF4-FFF2-40B4-BE49-F238E27FC236}">
                    <a16:creationId xmlns:a16="http://schemas.microsoft.com/office/drawing/2014/main" id="{B51B80D2-FE32-D65A-0811-942B382CCB89}"/>
                  </a:ext>
                </a:extLst>
              </p:cNvPr>
              <p:cNvSpPr txBox="1"/>
              <p:nvPr/>
            </p:nvSpPr>
            <p:spPr>
              <a:xfrm>
                <a:off x="3443611" y="2189911"/>
                <a:ext cx="1568468" cy="375398"/>
              </a:xfrm>
              <a:prstGeom prst="rect">
                <a:avLst/>
              </a:prstGeom>
              <a:noFill/>
            </p:spPr>
            <p:txBody>
              <a:bodyPr wrap="square">
                <a:spAutoFit/>
              </a:bodyPr>
              <a:lstStyle/>
              <a:p>
                <a:pPr algn="ctr"/>
                <a:r>
                  <a:rPr lang="en-US" sz="900" b="1">
                    <a:solidFill>
                      <a:srgbClr val="18837E"/>
                    </a:solidFill>
                    <a:latin typeface="Bosch Office Sans" pitchFamily="2" charset="0"/>
                  </a:rPr>
                  <a:t>7% </a:t>
                </a:r>
                <a:r>
                  <a:rPr lang="en-US" sz="630">
                    <a:latin typeface="Bosch Office Sans" pitchFamily="2" charset="0"/>
                  </a:rPr>
                  <a:t>of violator’s global turnover or € 35M+ as per EU rule</a:t>
                </a:r>
              </a:p>
            </p:txBody>
          </p:sp>
        </p:grpSp>
        <p:grpSp>
          <p:nvGrpSpPr>
            <p:cNvPr id="394" name="Group 393">
              <a:extLst>
                <a:ext uri="{FF2B5EF4-FFF2-40B4-BE49-F238E27FC236}">
                  <a16:creationId xmlns:a16="http://schemas.microsoft.com/office/drawing/2014/main" id="{6CDD9ADF-D240-15E8-F672-1F803F0CDC73}"/>
                </a:ext>
              </a:extLst>
            </p:cNvPr>
            <p:cNvGrpSpPr/>
            <p:nvPr/>
          </p:nvGrpSpPr>
          <p:grpSpPr>
            <a:xfrm>
              <a:off x="3464993" y="2619977"/>
              <a:ext cx="1516863" cy="1049366"/>
              <a:chOff x="3421729" y="2688477"/>
              <a:chExt cx="1562994" cy="1081280"/>
            </a:xfrm>
          </p:grpSpPr>
          <p:sp>
            <p:nvSpPr>
              <p:cNvPr id="156" name="TextBox 49">
                <a:extLst>
                  <a:ext uri="{FF2B5EF4-FFF2-40B4-BE49-F238E27FC236}">
                    <a16:creationId xmlns:a16="http://schemas.microsoft.com/office/drawing/2014/main" id="{41359B40-0422-5130-B113-2AF246DC52E4}"/>
                  </a:ext>
                </a:extLst>
              </p:cNvPr>
              <p:cNvSpPr txBox="1"/>
              <p:nvPr/>
            </p:nvSpPr>
            <p:spPr>
              <a:xfrm>
                <a:off x="3873636" y="3167252"/>
                <a:ext cx="658119" cy="139621"/>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2625"/>
                <a:r>
                  <a:rPr lang="en-US" sz="765" b="1" kern="0">
                    <a:solidFill>
                      <a:srgbClr val="C00C79"/>
                    </a:solidFill>
                    <a:latin typeface="Bosch Office Sans" pitchFamily="2" charset="0"/>
                  </a:rPr>
                  <a:t>Damage</a:t>
                </a:r>
              </a:p>
            </p:txBody>
          </p:sp>
          <p:sp>
            <p:nvSpPr>
              <p:cNvPr id="157" name="TextBox 156">
                <a:extLst>
                  <a:ext uri="{FF2B5EF4-FFF2-40B4-BE49-F238E27FC236}">
                    <a16:creationId xmlns:a16="http://schemas.microsoft.com/office/drawing/2014/main" id="{1B76704F-36AF-8ABC-1D12-A7D34FDB93A8}"/>
                  </a:ext>
                </a:extLst>
              </p:cNvPr>
              <p:cNvSpPr txBox="1"/>
              <p:nvPr/>
            </p:nvSpPr>
            <p:spPr>
              <a:xfrm>
                <a:off x="3421729" y="3343029"/>
                <a:ext cx="1562994" cy="426728"/>
              </a:xfrm>
              <a:prstGeom prst="roundRect">
                <a:avLst>
                  <a:gd name="adj" fmla="val 2137"/>
                </a:avLst>
              </a:prstGeom>
              <a:noFill/>
              <a:ln w="12700">
                <a:noFill/>
              </a:ln>
            </p:spPr>
            <p:txBody>
              <a:bodyPr vert="horz" wrap="square" lIns="82269" tIns="82269" rIns="82269" bIns="82269" numCol="1" anchor="t" anchorCtr="0" compatLnSpc="1">
                <a:prstTxWarp prst="textNoShape">
                  <a:avLst/>
                </a:prstTxWarp>
              </a:bodyPr>
              <a:lstStyle>
                <a:defPPr>
                  <a:defRPr lang="de-DE"/>
                </a:defPPr>
                <a:lvl1pPr marL="0" marR="0" lvl="0" indent="0"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a:ln>
                      <a:noFill/>
                    </a:ln>
                    <a:solidFill>
                      <a:prstClr val="black"/>
                    </a:solidFill>
                    <a:effectLst/>
                    <a:uLnTx/>
                    <a:uFillTx/>
                    <a:latin typeface="Bosch Office Sans"/>
                  </a:defRPr>
                </a:lvl1pPr>
              </a:lstStyle>
              <a:p>
                <a:pPr algn="ctr" defTabSz="822564" fontAlgn="base">
                  <a:spcBef>
                    <a:spcPts val="360"/>
                  </a:spcBef>
                  <a:spcAft>
                    <a:spcPts val="180"/>
                  </a:spcAft>
                </a:pPr>
                <a:r>
                  <a:rPr lang="en-US" sz="630">
                    <a:latin typeface="Bosch Office Sans" pitchFamily="2" charset="0"/>
                  </a:rPr>
                  <a:t>Un-trustworthy AI systems prove fatal for brand &amp; legal positioning</a:t>
                </a:r>
              </a:p>
            </p:txBody>
          </p:sp>
          <p:sp>
            <p:nvSpPr>
              <p:cNvPr id="158" name="TextBox 157">
                <a:extLst>
                  <a:ext uri="{FF2B5EF4-FFF2-40B4-BE49-F238E27FC236}">
                    <a16:creationId xmlns:a16="http://schemas.microsoft.com/office/drawing/2014/main" id="{4E4FD794-E566-D5F3-4648-61A39522AD41}"/>
                  </a:ext>
                </a:extLst>
              </p:cNvPr>
              <p:cNvSpPr txBox="1"/>
              <p:nvPr/>
            </p:nvSpPr>
            <p:spPr>
              <a:xfrm>
                <a:off x="3661588" y="3304128"/>
                <a:ext cx="1120670" cy="134827"/>
              </a:xfrm>
              <a:prstGeom prst="rect">
                <a:avLst/>
              </a:prstGeom>
              <a:noFill/>
            </p:spPr>
            <p:txBody>
              <a:bodyPr wrap="square" lIns="0" tIns="0" rIns="0" bIns="0">
                <a:spAutoFit/>
              </a:bodyPr>
              <a:lstStyle/>
              <a:p>
                <a:pPr algn="ctr"/>
                <a:r>
                  <a:rPr lang="en-US" sz="765" b="1" kern="0">
                    <a:solidFill>
                      <a:srgbClr val="18837E"/>
                    </a:solidFill>
                    <a:latin typeface="Bosch Office Sans" pitchFamily="2" charset="0"/>
                  </a:rPr>
                  <a:t>to Brand &amp; Business </a:t>
                </a:r>
                <a:endParaRPr lang="en-US" sz="765">
                  <a:solidFill>
                    <a:srgbClr val="18837E"/>
                  </a:solidFill>
                  <a:latin typeface="Bosch Office Sans" pitchFamily="2" charset="0"/>
                </a:endParaRPr>
              </a:p>
            </p:txBody>
          </p:sp>
          <p:grpSp>
            <p:nvGrpSpPr>
              <p:cNvPr id="159" name="Group 158">
                <a:extLst>
                  <a:ext uri="{FF2B5EF4-FFF2-40B4-BE49-F238E27FC236}">
                    <a16:creationId xmlns:a16="http://schemas.microsoft.com/office/drawing/2014/main" id="{6ECECF26-BC71-A67E-C49D-B748F9547C87}"/>
                  </a:ext>
                </a:extLst>
              </p:cNvPr>
              <p:cNvGrpSpPr/>
              <p:nvPr/>
            </p:nvGrpSpPr>
            <p:grpSpPr>
              <a:xfrm>
                <a:off x="3976862" y="2688477"/>
                <a:ext cx="448750" cy="454525"/>
                <a:chOff x="9518795" y="4037691"/>
                <a:chExt cx="480891" cy="516566"/>
              </a:xfrm>
            </p:grpSpPr>
            <p:grpSp>
              <p:nvGrpSpPr>
                <p:cNvPr id="160" name="Group 159">
                  <a:extLst>
                    <a:ext uri="{FF2B5EF4-FFF2-40B4-BE49-F238E27FC236}">
                      <a16:creationId xmlns:a16="http://schemas.microsoft.com/office/drawing/2014/main" id="{5F99A0C5-2879-047B-78FD-05EE82A19126}"/>
                    </a:ext>
                  </a:extLst>
                </p:cNvPr>
                <p:cNvGrpSpPr/>
                <p:nvPr/>
              </p:nvGrpSpPr>
              <p:grpSpPr>
                <a:xfrm>
                  <a:off x="9518795" y="4037691"/>
                  <a:ext cx="480891" cy="516566"/>
                  <a:chOff x="9817430" y="4311806"/>
                  <a:chExt cx="736456" cy="791091"/>
                </a:xfrm>
              </p:grpSpPr>
              <p:sp>
                <p:nvSpPr>
                  <p:cNvPr id="165" name="Rectangle: Rounded Corners 164">
                    <a:extLst>
                      <a:ext uri="{FF2B5EF4-FFF2-40B4-BE49-F238E27FC236}">
                        <a16:creationId xmlns:a16="http://schemas.microsoft.com/office/drawing/2014/main" id="{5DDFC816-C15E-E99E-942A-FB46290AC6C7}"/>
                      </a:ext>
                    </a:extLst>
                  </p:cNvPr>
                  <p:cNvSpPr/>
                  <p:nvPr/>
                </p:nvSpPr>
                <p:spPr>
                  <a:xfrm rot="5400000">
                    <a:off x="9790112" y="4339124"/>
                    <a:ext cx="791091" cy="736456"/>
                  </a:xfrm>
                  <a:prstGeom prst="roundRect">
                    <a:avLst>
                      <a:gd name="adj" fmla="val 3580"/>
                    </a:avLst>
                  </a:prstGeom>
                  <a:solidFill>
                    <a:srgbClr val="C00C79"/>
                  </a:solidFill>
                  <a:ln w="9525" cap="flat" cmpd="sng" algn="ctr">
                    <a:noFill/>
                    <a:prstDash val="solid"/>
                  </a:ln>
                  <a:effectLst/>
                </p:spPr>
                <p:txBody>
                  <a:bodyPr rtlCol="0" anchor="ctr"/>
                  <a:lstStyle/>
                  <a:p>
                    <a:pPr algn="ctr" defTabSz="822625"/>
                    <a:endParaRPr lang="en-US" sz="765" kern="0">
                      <a:solidFill>
                        <a:srgbClr val="000000"/>
                      </a:solidFill>
                      <a:latin typeface="+mj-lt"/>
                    </a:endParaRPr>
                  </a:p>
                </p:txBody>
              </p:sp>
              <p:pic>
                <p:nvPicPr>
                  <p:cNvPr id="166" name="Picture 165">
                    <a:extLst>
                      <a:ext uri="{FF2B5EF4-FFF2-40B4-BE49-F238E27FC236}">
                        <a16:creationId xmlns:a16="http://schemas.microsoft.com/office/drawing/2014/main" id="{4A9F1DBE-9A1F-907D-100A-C31022F7008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38100" y1="36204" x2="38100" y2="36204"/>
                                <a14:foregroundMark x1="28300" y1="42407" x2="28300" y2="42407"/>
                                <a14:foregroundMark x1="41300" y1="45648" x2="41300" y2="45648"/>
                                <a14:foregroundMark x1="50700" y1="48704" x2="50700" y2="48704"/>
                                <a14:foregroundMark x1="60600" y1="52222" x2="60600" y2="52222"/>
                                <a14:foregroundMark x1="68900" y1="56944" x2="68900" y2="56944"/>
                              </a14:backgroundRemoval>
                            </a14:imgEffect>
                          </a14:imgLayer>
                        </a14:imgProps>
                      </a:ext>
                      <a:ext uri="{28A0092B-C50C-407E-A947-70E740481C1C}">
                        <a14:useLocalDpi xmlns:a14="http://schemas.microsoft.com/office/drawing/2010/main" val="0"/>
                      </a:ext>
                    </a:extLst>
                  </a:blip>
                  <a:srcRect l="20083" t="19056" r="20499" b="26799"/>
                  <a:stretch/>
                </p:blipFill>
                <p:spPr>
                  <a:xfrm>
                    <a:off x="9842729" y="4393721"/>
                    <a:ext cx="700928" cy="689822"/>
                  </a:xfrm>
                  <a:prstGeom prst="rect">
                    <a:avLst/>
                  </a:prstGeom>
                </p:spPr>
              </p:pic>
            </p:grpSp>
            <p:grpSp>
              <p:nvGrpSpPr>
                <p:cNvPr id="161" name="Group 160">
                  <a:extLst>
                    <a:ext uri="{FF2B5EF4-FFF2-40B4-BE49-F238E27FC236}">
                      <a16:creationId xmlns:a16="http://schemas.microsoft.com/office/drawing/2014/main" id="{72B1F9AC-D3EB-DD29-C819-038BF91EC3D2}"/>
                    </a:ext>
                  </a:extLst>
                </p:cNvPr>
                <p:cNvGrpSpPr/>
                <p:nvPr/>
              </p:nvGrpSpPr>
              <p:grpSpPr>
                <a:xfrm>
                  <a:off x="9646970" y="4119179"/>
                  <a:ext cx="295185" cy="76665"/>
                  <a:chOff x="9596118" y="4114483"/>
                  <a:chExt cx="295185" cy="76665"/>
                </a:xfrm>
              </p:grpSpPr>
              <p:pic>
                <p:nvPicPr>
                  <p:cNvPr id="162" name="Picture 161">
                    <a:extLst>
                      <a:ext uri="{FF2B5EF4-FFF2-40B4-BE49-F238E27FC236}">
                        <a16:creationId xmlns:a16="http://schemas.microsoft.com/office/drawing/2014/main" id="{22758FC2-6F2D-5ED3-ED8A-074D90B58A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96118" y="4114945"/>
                    <a:ext cx="76203" cy="76203"/>
                  </a:xfrm>
                  <a:prstGeom prst="rect">
                    <a:avLst/>
                  </a:prstGeom>
                </p:spPr>
              </p:pic>
              <p:pic>
                <p:nvPicPr>
                  <p:cNvPr id="163" name="Picture 162">
                    <a:extLst>
                      <a:ext uri="{FF2B5EF4-FFF2-40B4-BE49-F238E27FC236}">
                        <a16:creationId xmlns:a16="http://schemas.microsoft.com/office/drawing/2014/main" id="{000591AA-A1E4-7F69-64B6-9CBA4C8BB7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4264" y="4114484"/>
                    <a:ext cx="76203" cy="76203"/>
                  </a:xfrm>
                  <a:prstGeom prst="rect">
                    <a:avLst/>
                  </a:prstGeom>
                </p:spPr>
              </p:pic>
              <p:pic>
                <p:nvPicPr>
                  <p:cNvPr id="164" name="Picture 163">
                    <a:extLst>
                      <a:ext uri="{FF2B5EF4-FFF2-40B4-BE49-F238E27FC236}">
                        <a16:creationId xmlns:a16="http://schemas.microsoft.com/office/drawing/2014/main" id="{05C6A21F-C9D9-1CFE-3036-C994467611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5100" y="4114483"/>
                    <a:ext cx="76203" cy="76203"/>
                  </a:xfrm>
                  <a:prstGeom prst="rect">
                    <a:avLst/>
                  </a:prstGeom>
                </p:spPr>
              </p:pic>
            </p:grpSp>
          </p:grpSp>
        </p:grpSp>
      </p:grpSp>
      <p:grpSp>
        <p:nvGrpSpPr>
          <p:cNvPr id="409" name="Group 408">
            <a:extLst>
              <a:ext uri="{FF2B5EF4-FFF2-40B4-BE49-F238E27FC236}">
                <a16:creationId xmlns:a16="http://schemas.microsoft.com/office/drawing/2014/main" id="{59EBA6E0-66EB-4498-1A21-91517C442FC8}"/>
              </a:ext>
            </a:extLst>
          </p:cNvPr>
          <p:cNvGrpSpPr/>
          <p:nvPr/>
        </p:nvGrpSpPr>
        <p:grpSpPr>
          <a:xfrm>
            <a:off x="4826212" y="1313530"/>
            <a:ext cx="2566827" cy="2017599"/>
            <a:chOff x="5190025" y="1459725"/>
            <a:chExt cx="2852947" cy="2242499"/>
          </a:xfrm>
        </p:grpSpPr>
        <p:sp>
          <p:nvSpPr>
            <p:cNvPr id="182" name="Rectangle: Rounded Corners 181">
              <a:extLst>
                <a:ext uri="{FF2B5EF4-FFF2-40B4-BE49-F238E27FC236}">
                  <a16:creationId xmlns:a16="http://schemas.microsoft.com/office/drawing/2014/main" id="{3949C389-175A-B5FD-C575-8FDA035C7955}"/>
                </a:ext>
              </a:extLst>
            </p:cNvPr>
            <p:cNvSpPr/>
            <p:nvPr/>
          </p:nvSpPr>
          <p:spPr>
            <a:xfrm>
              <a:off x="5373046" y="1459725"/>
              <a:ext cx="2534441" cy="270644"/>
            </a:xfrm>
            <a:prstGeom prst="roundRect">
              <a:avLst>
                <a:gd name="adj" fmla="val 7774"/>
              </a:avLst>
            </a:prstGeom>
            <a:solidFill>
              <a:srgbClr val="DFC3D3"/>
            </a:solidFill>
            <a:ln w="9525" cap="flat" cmpd="sng" algn="ctr">
              <a:noFill/>
              <a:prstDash val="solid"/>
            </a:ln>
            <a:effectLst/>
          </p:spPr>
          <p:txBody>
            <a:bodyPr tIns="65816" rtlCol="0" anchor="ctr"/>
            <a:lstStyle/>
            <a:p>
              <a:pPr algn="ctr"/>
              <a:r>
                <a:rPr lang="en-US" sz="1080" b="1" kern="0">
                  <a:solidFill>
                    <a:srgbClr val="BC1C82"/>
                  </a:solidFill>
                  <a:latin typeface="Bosch Office Sans"/>
                </a:rPr>
                <a:t>Regulations worldwide</a:t>
              </a:r>
            </a:p>
          </p:txBody>
        </p:sp>
        <p:grpSp>
          <p:nvGrpSpPr>
            <p:cNvPr id="339" name="Group 338">
              <a:extLst>
                <a:ext uri="{FF2B5EF4-FFF2-40B4-BE49-F238E27FC236}">
                  <a16:creationId xmlns:a16="http://schemas.microsoft.com/office/drawing/2014/main" id="{52928A3F-F5E4-1018-FAB6-CF586E827686}"/>
                </a:ext>
              </a:extLst>
            </p:cNvPr>
            <p:cNvGrpSpPr/>
            <p:nvPr/>
          </p:nvGrpSpPr>
          <p:grpSpPr>
            <a:xfrm>
              <a:off x="5190025" y="1855412"/>
              <a:ext cx="1222798" cy="818230"/>
              <a:chOff x="7081016" y="1575932"/>
              <a:chExt cx="1184336" cy="803259"/>
            </a:xfrm>
          </p:grpSpPr>
          <p:sp>
            <p:nvSpPr>
              <p:cNvPr id="308" name="TextBox 307">
                <a:extLst>
                  <a:ext uri="{FF2B5EF4-FFF2-40B4-BE49-F238E27FC236}">
                    <a16:creationId xmlns:a16="http://schemas.microsoft.com/office/drawing/2014/main" id="{D52876DC-C5ED-5FBD-545C-A9BBAFFABAED}"/>
                  </a:ext>
                </a:extLst>
              </p:cNvPr>
              <p:cNvSpPr txBox="1"/>
              <p:nvPr/>
            </p:nvSpPr>
            <p:spPr>
              <a:xfrm>
                <a:off x="7081016" y="2147683"/>
                <a:ext cx="1184336" cy="105785"/>
              </a:xfrm>
              <a:prstGeom prst="rect">
                <a:avLst/>
              </a:prstGeom>
              <a:noFill/>
            </p:spPr>
            <p:txBody>
              <a:bodyPr wrap="square" lIns="0" tIns="0" rIns="0" bIns="0">
                <a:spAutoFit/>
              </a:bodyPr>
              <a:lstStyle/>
              <a:p>
                <a:pPr algn="ctr"/>
                <a:r>
                  <a:rPr lang="en-US" sz="630" b="1">
                    <a:solidFill>
                      <a:srgbClr val="18837E"/>
                    </a:solidFill>
                    <a:latin typeface="Bosch Office Sans" pitchFamily="2" charset="0"/>
                  </a:rPr>
                  <a:t>European AI Act</a:t>
                </a:r>
              </a:p>
            </p:txBody>
          </p:sp>
          <p:grpSp>
            <p:nvGrpSpPr>
              <p:cNvPr id="309" name="Group 308">
                <a:extLst>
                  <a:ext uri="{FF2B5EF4-FFF2-40B4-BE49-F238E27FC236}">
                    <a16:creationId xmlns:a16="http://schemas.microsoft.com/office/drawing/2014/main" id="{FEB3424A-7E6C-CED1-1408-2419C000A8F5}"/>
                  </a:ext>
                </a:extLst>
              </p:cNvPr>
              <p:cNvGrpSpPr/>
              <p:nvPr/>
            </p:nvGrpSpPr>
            <p:grpSpPr>
              <a:xfrm>
                <a:off x="7405324" y="1575932"/>
                <a:ext cx="535719" cy="535719"/>
                <a:chOff x="4375224" y="1805208"/>
                <a:chExt cx="1039030" cy="1039031"/>
              </a:xfrm>
            </p:grpSpPr>
            <p:sp>
              <p:nvSpPr>
                <p:cNvPr id="336" name="Oval 335">
                  <a:extLst>
                    <a:ext uri="{FF2B5EF4-FFF2-40B4-BE49-F238E27FC236}">
                      <a16:creationId xmlns:a16="http://schemas.microsoft.com/office/drawing/2014/main" id="{B8EE9ACD-DEA6-F12A-B4A6-7BC9B696C164}"/>
                    </a:ext>
                  </a:extLst>
                </p:cNvPr>
                <p:cNvSpPr/>
                <p:nvPr/>
              </p:nvSpPr>
              <p:spPr>
                <a:xfrm>
                  <a:off x="4375224" y="1805208"/>
                  <a:ext cx="1039030" cy="1039031"/>
                </a:xfrm>
                <a:prstGeom prst="ellipse">
                  <a:avLst/>
                </a:prstGeom>
                <a:solidFill>
                  <a:schemeClr val="tx2">
                    <a:lumMod val="20000"/>
                    <a:lumOff val="80000"/>
                  </a:schemeClr>
                </a:solidFill>
                <a:ln w="38100" cap="flat" cmpd="sng" algn="ctr">
                  <a:solidFill>
                    <a:schemeClr val="tx1"/>
                  </a:solidFill>
                  <a:prstDash val="solid"/>
                </a:ln>
                <a:effectLst/>
              </p:spPr>
              <p:txBody>
                <a:bodyPr rtlCol="0" anchor="ctr"/>
                <a:lstStyle/>
                <a:p>
                  <a:pPr algn="ctr" defTabSz="822625"/>
                  <a:endParaRPr lang="en-US" sz="630" kern="0">
                    <a:solidFill>
                      <a:srgbClr val="000000"/>
                    </a:solidFill>
                    <a:latin typeface="Bosch Office Sans"/>
                  </a:endParaRPr>
                </a:p>
              </p:txBody>
            </p:sp>
            <p:pic>
              <p:nvPicPr>
                <p:cNvPr id="337" name="Picture 336">
                  <a:extLst>
                    <a:ext uri="{FF2B5EF4-FFF2-40B4-BE49-F238E27FC236}">
                      <a16:creationId xmlns:a16="http://schemas.microsoft.com/office/drawing/2014/main" id="{FB916538-912D-1BD4-7D32-2F22F374817B}"/>
                    </a:ext>
                  </a:extLst>
                </p:cNvPr>
                <p:cNvPicPr>
                  <a:picLocks noChangeAspect="1"/>
                </p:cNvPicPr>
                <p:nvPr/>
              </p:nvPicPr>
              <p:blipFill rotWithShape="1">
                <a:blip r:embed="rId8">
                  <a:extLst>
                    <a:ext uri="{28A0092B-C50C-407E-A947-70E740481C1C}">
                      <a14:useLocalDpi xmlns:a14="http://schemas.microsoft.com/office/drawing/2010/main" val="0"/>
                    </a:ext>
                  </a:extLst>
                </a:blip>
                <a:srcRect l="17192" r="15984"/>
                <a:stretch/>
              </p:blipFill>
              <p:spPr>
                <a:xfrm>
                  <a:off x="4396392" y="1826375"/>
                  <a:ext cx="996695" cy="996696"/>
                </a:xfrm>
                <a:prstGeom prst="ellipse">
                  <a:avLst/>
                </a:prstGeom>
                <a:ln>
                  <a:solidFill>
                    <a:schemeClr val="tx1"/>
                  </a:solidFill>
                </a:ln>
                <a:effectLst/>
              </p:spPr>
            </p:pic>
          </p:grpSp>
          <p:sp>
            <p:nvSpPr>
              <p:cNvPr id="310" name="TextBox 309">
                <a:extLst>
                  <a:ext uri="{FF2B5EF4-FFF2-40B4-BE49-F238E27FC236}">
                    <a16:creationId xmlns:a16="http://schemas.microsoft.com/office/drawing/2014/main" id="{74ED94AA-7AA9-BA8A-9B63-5BB1E327DFC5}"/>
                  </a:ext>
                </a:extLst>
              </p:cNvPr>
              <p:cNvSpPr txBox="1"/>
              <p:nvPr/>
            </p:nvSpPr>
            <p:spPr>
              <a:xfrm>
                <a:off x="7387119" y="2202883"/>
                <a:ext cx="572128" cy="176308"/>
              </a:xfrm>
              <a:prstGeom prst="rect">
                <a:avLst/>
              </a:prstGeom>
              <a:noFill/>
            </p:spPr>
            <p:txBody>
              <a:bodyPr wrap="square">
                <a:spAutoFit/>
              </a:bodyPr>
              <a:lstStyle/>
              <a:p>
                <a:pPr algn="ctr"/>
                <a:r>
                  <a:rPr lang="en-US" sz="450" b="1" kern="0">
                    <a:solidFill>
                      <a:srgbClr val="A80163"/>
                    </a:solidFill>
                  </a:rPr>
                  <a:t>2023 </a:t>
                </a:r>
                <a:endParaRPr lang="en-US" sz="450">
                  <a:solidFill>
                    <a:srgbClr val="A80163"/>
                  </a:solidFill>
                </a:endParaRPr>
              </a:p>
            </p:txBody>
          </p:sp>
        </p:grpSp>
        <p:grpSp>
          <p:nvGrpSpPr>
            <p:cNvPr id="341" name="Group 340">
              <a:extLst>
                <a:ext uri="{FF2B5EF4-FFF2-40B4-BE49-F238E27FC236}">
                  <a16:creationId xmlns:a16="http://schemas.microsoft.com/office/drawing/2014/main" id="{9857E903-BA7A-1A58-0A98-AA0B23FA156D}"/>
                </a:ext>
              </a:extLst>
            </p:cNvPr>
            <p:cNvGrpSpPr/>
            <p:nvPr/>
          </p:nvGrpSpPr>
          <p:grpSpPr>
            <a:xfrm>
              <a:off x="6989501" y="1856644"/>
              <a:ext cx="923175" cy="815338"/>
              <a:chOff x="7217765" y="2619570"/>
              <a:chExt cx="894137" cy="800420"/>
            </a:xfrm>
          </p:grpSpPr>
          <p:sp>
            <p:nvSpPr>
              <p:cNvPr id="311" name="TextBox 310">
                <a:extLst>
                  <a:ext uri="{FF2B5EF4-FFF2-40B4-BE49-F238E27FC236}">
                    <a16:creationId xmlns:a16="http://schemas.microsoft.com/office/drawing/2014/main" id="{17667BBA-EC92-0D00-CB1E-69418AEDC817}"/>
                  </a:ext>
                </a:extLst>
              </p:cNvPr>
              <p:cNvSpPr txBox="1"/>
              <p:nvPr/>
            </p:nvSpPr>
            <p:spPr>
              <a:xfrm>
                <a:off x="7217765" y="3193816"/>
                <a:ext cx="894137" cy="158880"/>
              </a:xfrm>
              <a:prstGeom prst="rect">
                <a:avLst/>
              </a:prstGeom>
              <a:noFill/>
            </p:spPr>
            <p:txBody>
              <a:bodyPr wrap="square" lIns="0" tIns="0" rIns="0" bIns="0" rtlCol="0">
                <a:noAutofit/>
              </a:bodyPr>
              <a:lstStyle/>
              <a:p>
                <a:pPr algn="ctr"/>
                <a:r>
                  <a:rPr lang="en-US" sz="630" b="1">
                    <a:solidFill>
                      <a:srgbClr val="18837E"/>
                    </a:solidFill>
                    <a:latin typeface="Bosch Office Sans" pitchFamily="2" charset="0"/>
                  </a:rPr>
                  <a:t>GDPR</a:t>
                </a:r>
              </a:p>
              <a:p>
                <a:pPr algn="ctr"/>
                <a:endParaRPr lang="en-US" sz="630" kern="0">
                  <a:solidFill>
                    <a:schemeClr val="accent3">
                      <a:lumMod val="60000"/>
                      <a:lumOff val="40000"/>
                    </a:schemeClr>
                  </a:solidFill>
                  <a:latin typeface="+mj-lt"/>
                </a:endParaRPr>
              </a:p>
            </p:txBody>
          </p:sp>
          <p:grpSp>
            <p:nvGrpSpPr>
              <p:cNvPr id="312" name="Group 311">
                <a:extLst>
                  <a:ext uri="{FF2B5EF4-FFF2-40B4-BE49-F238E27FC236}">
                    <a16:creationId xmlns:a16="http://schemas.microsoft.com/office/drawing/2014/main" id="{C0ADDA74-E107-6BBE-2B7E-1B5B36DD7747}"/>
                  </a:ext>
                </a:extLst>
              </p:cNvPr>
              <p:cNvGrpSpPr/>
              <p:nvPr/>
            </p:nvGrpSpPr>
            <p:grpSpPr>
              <a:xfrm>
                <a:off x="7405324" y="2619570"/>
                <a:ext cx="535718" cy="535718"/>
                <a:chOff x="4421728" y="3722217"/>
                <a:chExt cx="1063883" cy="1063882"/>
              </a:xfrm>
            </p:grpSpPr>
            <p:sp>
              <p:nvSpPr>
                <p:cNvPr id="334" name="Oval 333">
                  <a:extLst>
                    <a:ext uri="{FF2B5EF4-FFF2-40B4-BE49-F238E27FC236}">
                      <a16:creationId xmlns:a16="http://schemas.microsoft.com/office/drawing/2014/main" id="{F2858B7E-5F10-D872-AE7B-BAE1858DC2A7}"/>
                    </a:ext>
                  </a:extLst>
                </p:cNvPr>
                <p:cNvSpPr/>
                <p:nvPr/>
              </p:nvSpPr>
              <p:spPr>
                <a:xfrm>
                  <a:off x="4421728" y="3722217"/>
                  <a:ext cx="1063883" cy="1063882"/>
                </a:xfrm>
                <a:prstGeom prst="ellipse">
                  <a:avLst/>
                </a:prstGeom>
                <a:solidFill>
                  <a:schemeClr val="tx2">
                    <a:lumMod val="20000"/>
                    <a:lumOff val="80000"/>
                  </a:schemeClr>
                </a:solidFill>
                <a:ln w="38100" cap="flat" cmpd="sng" algn="ctr">
                  <a:solidFill>
                    <a:schemeClr val="tx1"/>
                  </a:solidFill>
                  <a:prstDash val="solid"/>
                </a:ln>
                <a:effectLst/>
              </p:spPr>
              <p:txBody>
                <a:bodyPr rtlCol="0" anchor="ctr"/>
                <a:lstStyle/>
                <a:p>
                  <a:pPr algn="ctr" defTabSz="822625"/>
                  <a:endParaRPr lang="en-US" sz="630" kern="0">
                    <a:solidFill>
                      <a:srgbClr val="000000"/>
                    </a:solidFill>
                    <a:latin typeface="Bosch Office Sans"/>
                  </a:endParaRPr>
                </a:p>
              </p:txBody>
            </p:sp>
            <p:pic>
              <p:nvPicPr>
                <p:cNvPr id="335" name="Picture 334">
                  <a:extLst>
                    <a:ext uri="{FF2B5EF4-FFF2-40B4-BE49-F238E27FC236}">
                      <a16:creationId xmlns:a16="http://schemas.microsoft.com/office/drawing/2014/main" id="{5DDEA18F-E0DD-B394-49FD-176B52583ABE}"/>
                    </a:ext>
                  </a:extLst>
                </p:cNvPr>
                <p:cNvPicPr>
                  <a:picLocks noChangeAspect="1"/>
                </p:cNvPicPr>
                <p:nvPr/>
              </p:nvPicPr>
              <p:blipFill rotWithShape="1">
                <a:blip r:embed="rId9">
                  <a:extLst>
                    <a:ext uri="{28A0092B-C50C-407E-A947-70E740481C1C}">
                      <a14:useLocalDpi xmlns:a14="http://schemas.microsoft.com/office/drawing/2010/main" val="0"/>
                    </a:ext>
                  </a:extLst>
                </a:blip>
                <a:srcRect l="6443" t="5748" r="5569" b="6148"/>
                <a:stretch/>
              </p:blipFill>
              <p:spPr>
                <a:xfrm>
                  <a:off x="4437720" y="3737522"/>
                  <a:ext cx="1031898" cy="1033272"/>
                </a:xfrm>
                <a:prstGeom prst="rect">
                  <a:avLst/>
                </a:prstGeom>
              </p:spPr>
            </p:pic>
          </p:grpSp>
          <p:sp>
            <p:nvSpPr>
              <p:cNvPr id="313" name="TextBox 312">
                <a:extLst>
                  <a:ext uri="{FF2B5EF4-FFF2-40B4-BE49-F238E27FC236}">
                    <a16:creationId xmlns:a16="http://schemas.microsoft.com/office/drawing/2014/main" id="{CF92B594-3F4F-FFB6-205E-F887413AED22}"/>
                  </a:ext>
                </a:extLst>
              </p:cNvPr>
              <p:cNvSpPr txBox="1"/>
              <p:nvPr/>
            </p:nvSpPr>
            <p:spPr>
              <a:xfrm>
                <a:off x="7387119" y="3243682"/>
                <a:ext cx="572128" cy="176308"/>
              </a:xfrm>
              <a:prstGeom prst="rect">
                <a:avLst/>
              </a:prstGeom>
              <a:noFill/>
            </p:spPr>
            <p:txBody>
              <a:bodyPr wrap="square">
                <a:spAutoFit/>
              </a:bodyPr>
              <a:lstStyle/>
              <a:p>
                <a:pPr algn="ctr"/>
                <a:r>
                  <a:rPr lang="en-US" sz="450" b="1" kern="0">
                    <a:solidFill>
                      <a:srgbClr val="A80163"/>
                    </a:solidFill>
                  </a:rPr>
                  <a:t>2020 </a:t>
                </a:r>
                <a:endParaRPr lang="en-US" sz="450">
                  <a:solidFill>
                    <a:srgbClr val="A80163"/>
                  </a:solidFill>
                </a:endParaRPr>
              </a:p>
            </p:txBody>
          </p:sp>
        </p:grpSp>
        <p:grpSp>
          <p:nvGrpSpPr>
            <p:cNvPr id="343" name="Group 342">
              <a:extLst>
                <a:ext uri="{FF2B5EF4-FFF2-40B4-BE49-F238E27FC236}">
                  <a16:creationId xmlns:a16="http://schemas.microsoft.com/office/drawing/2014/main" id="{FBAFDE17-0C5D-51AA-61E1-02EECB8C4940}"/>
                </a:ext>
              </a:extLst>
            </p:cNvPr>
            <p:cNvGrpSpPr/>
            <p:nvPr/>
          </p:nvGrpSpPr>
          <p:grpSpPr>
            <a:xfrm>
              <a:off x="6042372" y="2788621"/>
              <a:ext cx="1129260" cy="823358"/>
              <a:chOff x="7126312" y="3670577"/>
              <a:chExt cx="1093740" cy="808294"/>
            </a:xfrm>
          </p:grpSpPr>
          <p:sp>
            <p:nvSpPr>
              <p:cNvPr id="314" name="TextBox 313">
                <a:extLst>
                  <a:ext uri="{FF2B5EF4-FFF2-40B4-BE49-F238E27FC236}">
                    <a16:creationId xmlns:a16="http://schemas.microsoft.com/office/drawing/2014/main" id="{CBE221E7-6CE5-954E-0E63-97EB5A4818C1}"/>
                  </a:ext>
                </a:extLst>
              </p:cNvPr>
              <p:cNvSpPr txBox="1"/>
              <p:nvPr/>
            </p:nvSpPr>
            <p:spPr>
              <a:xfrm>
                <a:off x="7126312" y="4240178"/>
                <a:ext cx="1093740" cy="155473"/>
              </a:xfrm>
              <a:prstGeom prst="rect">
                <a:avLst/>
              </a:prstGeom>
              <a:noFill/>
            </p:spPr>
            <p:txBody>
              <a:bodyPr wrap="square" lIns="0" tIns="0" rIns="0" bIns="0" rtlCol="0">
                <a:noAutofit/>
              </a:bodyPr>
              <a:lstStyle/>
              <a:p>
                <a:pPr algn="ctr" defTabSz="822625">
                  <a:spcBef>
                    <a:spcPts val="450"/>
                  </a:spcBef>
                </a:pPr>
                <a:r>
                  <a:rPr lang="en-US" sz="630" b="1">
                    <a:solidFill>
                      <a:srgbClr val="18837E"/>
                    </a:solidFill>
                    <a:latin typeface="Bosch Office Sans" pitchFamily="2" charset="0"/>
                  </a:rPr>
                  <a:t>ISO/IEC 42001</a:t>
                </a:r>
              </a:p>
              <a:p>
                <a:pPr algn="ctr" defTabSz="822625"/>
                <a:endParaRPr lang="en-US" sz="630" kern="0">
                  <a:solidFill>
                    <a:schemeClr val="accent3">
                      <a:lumMod val="60000"/>
                      <a:lumOff val="40000"/>
                    </a:schemeClr>
                  </a:solidFill>
                </a:endParaRPr>
              </a:p>
            </p:txBody>
          </p:sp>
          <p:grpSp>
            <p:nvGrpSpPr>
              <p:cNvPr id="315" name="Group 314">
                <a:extLst>
                  <a:ext uri="{FF2B5EF4-FFF2-40B4-BE49-F238E27FC236}">
                    <a16:creationId xmlns:a16="http://schemas.microsoft.com/office/drawing/2014/main" id="{6F4B95CA-A726-9228-8CC4-153780DF56AB}"/>
                  </a:ext>
                </a:extLst>
              </p:cNvPr>
              <p:cNvGrpSpPr/>
              <p:nvPr/>
            </p:nvGrpSpPr>
            <p:grpSpPr>
              <a:xfrm>
                <a:off x="7401964" y="3670577"/>
                <a:ext cx="535719" cy="535719"/>
                <a:chOff x="808565" y="3724498"/>
                <a:chExt cx="1026104" cy="1026104"/>
              </a:xfrm>
            </p:grpSpPr>
            <p:sp>
              <p:nvSpPr>
                <p:cNvPr id="332" name="Oval 331">
                  <a:extLst>
                    <a:ext uri="{FF2B5EF4-FFF2-40B4-BE49-F238E27FC236}">
                      <a16:creationId xmlns:a16="http://schemas.microsoft.com/office/drawing/2014/main" id="{68870EF1-23E8-DD3C-4F22-39F59F40F889}"/>
                    </a:ext>
                  </a:extLst>
                </p:cNvPr>
                <p:cNvSpPr/>
                <p:nvPr/>
              </p:nvSpPr>
              <p:spPr>
                <a:xfrm>
                  <a:off x="808565" y="3724498"/>
                  <a:ext cx="1026104" cy="1026104"/>
                </a:xfrm>
                <a:prstGeom prst="ellipse">
                  <a:avLst/>
                </a:prstGeom>
                <a:solidFill>
                  <a:schemeClr val="tx2">
                    <a:lumMod val="20000"/>
                    <a:lumOff val="80000"/>
                  </a:schemeClr>
                </a:solidFill>
                <a:ln w="38100" cap="flat" cmpd="sng" algn="ctr">
                  <a:solidFill>
                    <a:schemeClr val="tx1"/>
                  </a:solidFill>
                  <a:prstDash val="solid"/>
                </a:ln>
                <a:effectLst/>
              </p:spPr>
              <p:txBody>
                <a:bodyPr rtlCol="0" anchor="ctr"/>
                <a:lstStyle/>
                <a:p>
                  <a:pPr algn="ctr" defTabSz="822625"/>
                  <a:endParaRPr lang="en-US" sz="630" kern="0">
                    <a:solidFill>
                      <a:srgbClr val="000000"/>
                    </a:solidFill>
                    <a:latin typeface="Bosch Office Sans"/>
                  </a:endParaRPr>
                </a:p>
              </p:txBody>
            </p:sp>
            <p:pic>
              <p:nvPicPr>
                <p:cNvPr id="333" name="Picture 332">
                  <a:extLst>
                    <a:ext uri="{FF2B5EF4-FFF2-40B4-BE49-F238E27FC236}">
                      <a16:creationId xmlns:a16="http://schemas.microsoft.com/office/drawing/2014/main" id="{C409A6A1-611F-CDB3-0242-F444C2147516}"/>
                    </a:ext>
                  </a:extLst>
                </p:cNvPr>
                <p:cNvPicPr>
                  <a:picLocks noChangeAspect="1"/>
                </p:cNvPicPr>
                <p:nvPr/>
              </p:nvPicPr>
              <p:blipFill rotWithShape="1">
                <a:blip r:embed="rId10">
                  <a:extLst>
                    <a:ext uri="{28A0092B-C50C-407E-A947-70E740481C1C}">
                      <a14:useLocalDpi xmlns:a14="http://schemas.microsoft.com/office/drawing/2010/main" val="0"/>
                    </a:ext>
                  </a:extLst>
                </a:blip>
                <a:srcRect l="19278" t="877" r="18397" b="5618"/>
                <a:stretch/>
              </p:blipFill>
              <p:spPr>
                <a:xfrm>
                  <a:off x="825017" y="3740179"/>
                  <a:ext cx="995110" cy="996696"/>
                </a:xfrm>
                <a:prstGeom prst="ellipse">
                  <a:avLst/>
                </a:prstGeom>
              </p:spPr>
            </p:pic>
          </p:grpSp>
          <p:sp>
            <p:nvSpPr>
              <p:cNvPr id="316" name="TextBox 315">
                <a:extLst>
                  <a:ext uri="{FF2B5EF4-FFF2-40B4-BE49-F238E27FC236}">
                    <a16:creationId xmlns:a16="http://schemas.microsoft.com/office/drawing/2014/main" id="{E517FF25-E7FA-00F1-5D24-6F9D55F91316}"/>
                  </a:ext>
                </a:extLst>
              </p:cNvPr>
              <p:cNvSpPr txBox="1"/>
              <p:nvPr/>
            </p:nvSpPr>
            <p:spPr>
              <a:xfrm>
                <a:off x="7375536" y="4302562"/>
                <a:ext cx="572128" cy="176309"/>
              </a:xfrm>
              <a:prstGeom prst="rect">
                <a:avLst/>
              </a:prstGeom>
              <a:noFill/>
            </p:spPr>
            <p:txBody>
              <a:bodyPr wrap="square">
                <a:spAutoFit/>
              </a:bodyPr>
              <a:lstStyle/>
              <a:p>
                <a:pPr algn="ctr"/>
                <a:r>
                  <a:rPr lang="en-US" sz="450" b="1" kern="0">
                    <a:solidFill>
                      <a:srgbClr val="A80163"/>
                    </a:solidFill>
                  </a:rPr>
                  <a:t>2023 </a:t>
                </a:r>
                <a:endParaRPr lang="en-US" sz="450">
                  <a:solidFill>
                    <a:srgbClr val="A80163"/>
                  </a:solidFill>
                </a:endParaRPr>
              </a:p>
            </p:txBody>
          </p:sp>
        </p:grpSp>
        <p:grpSp>
          <p:nvGrpSpPr>
            <p:cNvPr id="340" name="Group 339">
              <a:extLst>
                <a:ext uri="{FF2B5EF4-FFF2-40B4-BE49-F238E27FC236}">
                  <a16:creationId xmlns:a16="http://schemas.microsoft.com/office/drawing/2014/main" id="{37A07223-6048-3148-A503-B2CCAF1D791F}"/>
                </a:ext>
              </a:extLst>
            </p:cNvPr>
            <p:cNvGrpSpPr/>
            <p:nvPr/>
          </p:nvGrpSpPr>
          <p:grpSpPr>
            <a:xfrm>
              <a:off x="5964564" y="1849459"/>
              <a:ext cx="1288391" cy="936194"/>
              <a:chOff x="6193493" y="2609319"/>
              <a:chExt cx="1247865" cy="919066"/>
            </a:xfrm>
          </p:grpSpPr>
          <p:sp>
            <p:nvSpPr>
              <p:cNvPr id="317" name="TextBox 316">
                <a:extLst>
                  <a:ext uri="{FF2B5EF4-FFF2-40B4-BE49-F238E27FC236}">
                    <a16:creationId xmlns:a16="http://schemas.microsoft.com/office/drawing/2014/main" id="{38C85D28-A6A9-EDA5-21D3-698977DEACA8}"/>
                  </a:ext>
                </a:extLst>
              </p:cNvPr>
              <p:cNvSpPr txBox="1"/>
              <p:nvPr/>
            </p:nvSpPr>
            <p:spPr>
              <a:xfrm>
                <a:off x="6193493" y="3175612"/>
                <a:ext cx="1247865" cy="211570"/>
              </a:xfrm>
              <a:prstGeom prst="rect">
                <a:avLst/>
              </a:prstGeom>
              <a:noFill/>
            </p:spPr>
            <p:txBody>
              <a:bodyPr wrap="square" lIns="0" tIns="0" rIns="0" bIns="0">
                <a:spAutoFit/>
              </a:bodyPr>
              <a:lstStyle/>
              <a:p>
                <a:pPr algn="ctr"/>
                <a:r>
                  <a:rPr lang="en-US" sz="630" b="1">
                    <a:solidFill>
                      <a:srgbClr val="18837E"/>
                    </a:solidFill>
                    <a:latin typeface="Bosch Office Sans" pitchFamily="2" charset="0"/>
                  </a:rPr>
                  <a:t>US Algorithm</a:t>
                </a:r>
              </a:p>
              <a:p>
                <a:pPr algn="ctr"/>
                <a:r>
                  <a:rPr lang="en-US" sz="630" b="1">
                    <a:solidFill>
                      <a:srgbClr val="18837E"/>
                    </a:solidFill>
                    <a:latin typeface="Bosch Office Sans" pitchFamily="2" charset="0"/>
                  </a:rPr>
                  <a:t>Accountability Act</a:t>
                </a:r>
              </a:p>
            </p:txBody>
          </p:sp>
          <p:grpSp>
            <p:nvGrpSpPr>
              <p:cNvPr id="318" name="Group 317">
                <a:extLst>
                  <a:ext uri="{FF2B5EF4-FFF2-40B4-BE49-F238E27FC236}">
                    <a16:creationId xmlns:a16="http://schemas.microsoft.com/office/drawing/2014/main" id="{214F31D6-B993-985F-4DBE-1E37CE001F36}"/>
                  </a:ext>
                </a:extLst>
              </p:cNvPr>
              <p:cNvGrpSpPr/>
              <p:nvPr/>
            </p:nvGrpSpPr>
            <p:grpSpPr>
              <a:xfrm>
                <a:off x="6549565" y="2609319"/>
                <a:ext cx="535719" cy="535719"/>
                <a:chOff x="6843526" y="2010389"/>
                <a:chExt cx="1287554" cy="1287553"/>
              </a:xfrm>
            </p:grpSpPr>
            <p:sp>
              <p:nvSpPr>
                <p:cNvPr id="330" name="Oval 329">
                  <a:extLst>
                    <a:ext uri="{FF2B5EF4-FFF2-40B4-BE49-F238E27FC236}">
                      <a16:creationId xmlns:a16="http://schemas.microsoft.com/office/drawing/2014/main" id="{1626ACE2-A1E3-FA25-543C-67AD75087CC6}"/>
                    </a:ext>
                  </a:extLst>
                </p:cNvPr>
                <p:cNvSpPr/>
                <p:nvPr/>
              </p:nvSpPr>
              <p:spPr>
                <a:xfrm>
                  <a:off x="6843526" y="2010389"/>
                  <a:ext cx="1287554" cy="1287553"/>
                </a:xfrm>
                <a:prstGeom prst="ellipse">
                  <a:avLst/>
                </a:prstGeom>
                <a:solidFill>
                  <a:schemeClr val="tx2">
                    <a:lumMod val="20000"/>
                    <a:lumOff val="80000"/>
                  </a:schemeClr>
                </a:solidFill>
                <a:ln w="38100" cap="flat" cmpd="sng" algn="ctr">
                  <a:solidFill>
                    <a:schemeClr val="tx1"/>
                  </a:solidFill>
                  <a:prstDash val="solid"/>
                </a:ln>
                <a:effectLst/>
              </p:spPr>
              <p:txBody>
                <a:bodyPr rtlCol="0" anchor="ctr"/>
                <a:lstStyle/>
                <a:p>
                  <a:pPr algn="ctr" defTabSz="822625"/>
                  <a:endParaRPr lang="en-US" sz="630" kern="0">
                    <a:solidFill>
                      <a:srgbClr val="000000"/>
                    </a:solidFill>
                    <a:latin typeface="Bosch Office Sans"/>
                  </a:endParaRPr>
                </a:p>
              </p:txBody>
            </p:sp>
            <p:pic>
              <p:nvPicPr>
                <p:cNvPr id="331" name="Picture 330">
                  <a:extLst>
                    <a:ext uri="{FF2B5EF4-FFF2-40B4-BE49-F238E27FC236}">
                      <a16:creationId xmlns:a16="http://schemas.microsoft.com/office/drawing/2014/main" id="{66D76596-26D1-2545-D080-FF0AFB23A92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58951" y="2023997"/>
                  <a:ext cx="1261870" cy="1261871"/>
                </a:xfrm>
                <a:prstGeom prst="rect">
                  <a:avLst/>
                </a:prstGeom>
              </p:spPr>
            </p:pic>
          </p:grpSp>
          <p:sp>
            <p:nvSpPr>
              <p:cNvPr id="319" name="TextBox 318">
                <a:extLst>
                  <a:ext uri="{FF2B5EF4-FFF2-40B4-BE49-F238E27FC236}">
                    <a16:creationId xmlns:a16="http://schemas.microsoft.com/office/drawing/2014/main" id="{0E98142F-CD4C-1748-CAF6-9249EF5956BC}"/>
                  </a:ext>
                </a:extLst>
              </p:cNvPr>
              <p:cNvSpPr txBox="1"/>
              <p:nvPr/>
            </p:nvSpPr>
            <p:spPr>
              <a:xfrm>
                <a:off x="6294987" y="3352076"/>
                <a:ext cx="1046652" cy="176309"/>
              </a:xfrm>
              <a:prstGeom prst="rect">
                <a:avLst/>
              </a:prstGeom>
              <a:noFill/>
            </p:spPr>
            <p:txBody>
              <a:bodyPr wrap="square">
                <a:spAutoFit/>
              </a:bodyPr>
              <a:lstStyle/>
              <a:p>
                <a:pPr algn="ctr"/>
                <a:r>
                  <a:rPr lang="en-US" sz="450" b="1" kern="0">
                    <a:solidFill>
                      <a:srgbClr val="A80163"/>
                    </a:solidFill>
                  </a:rPr>
                  <a:t>2019 revised 2023 </a:t>
                </a:r>
                <a:endParaRPr lang="en-US" sz="450">
                  <a:solidFill>
                    <a:srgbClr val="A80163"/>
                  </a:solidFill>
                </a:endParaRPr>
              </a:p>
            </p:txBody>
          </p:sp>
        </p:grpSp>
        <p:grpSp>
          <p:nvGrpSpPr>
            <p:cNvPr id="342" name="Group 341">
              <a:extLst>
                <a:ext uri="{FF2B5EF4-FFF2-40B4-BE49-F238E27FC236}">
                  <a16:creationId xmlns:a16="http://schemas.microsoft.com/office/drawing/2014/main" id="{9377DACD-4B87-51B8-63A8-2D6AEE0AA160}"/>
                </a:ext>
              </a:extLst>
            </p:cNvPr>
            <p:cNvGrpSpPr/>
            <p:nvPr/>
          </p:nvGrpSpPr>
          <p:grpSpPr>
            <a:xfrm>
              <a:off x="5517501" y="2793256"/>
              <a:ext cx="597507" cy="814701"/>
              <a:chOff x="6529251" y="3664344"/>
              <a:chExt cx="578713" cy="799794"/>
            </a:xfrm>
          </p:grpSpPr>
          <p:sp>
            <p:nvSpPr>
              <p:cNvPr id="320" name="TextBox 319">
                <a:extLst>
                  <a:ext uri="{FF2B5EF4-FFF2-40B4-BE49-F238E27FC236}">
                    <a16:creationId xmlns:a16="http://schemas.microsoft.com/office/drawing/2014/main" id="{35900E56-DAE1-12C5-0DE4-3208EC602EE6}"/>
                  </a:ext>
                </a:extLst>
              </p:cNvPr>
              <p:cNvSpPr txBox="1"/>
              <p:nvPr/>
            </p:nvSpPr>
            <p:spPr>
              <a:xfrm>
                <a:off x="6529251" y="4227947"/>
                <a:ext cx="572129" cy="155473"/>
              </a:xfrm>
              <a:prstGeom prst="rect">
                <a:avLst/>
              </a:prstGeom>
              <a:noFill/>
            </p:spPr>
            <p:txBody>
              <a:bodyPr wrap="square" lIns="0" tIns="0" rIns="0" bIns="0" rtlCol="0">
                <a:noAutofit/>
              </a:bodyPr>
              <a:lstStyle/>
              <a:p>
                <a:pPr algn="ctr" defTabSz="822625"/>
                <a:r>
                  <a:rPr lang="en-US" sz="630" b="1">
                    <a:solidFill>
                      <a:srgbClr val="18837E"/>
                    </a:solidFill>
                    <a:latin typeface="Bosch Office Sans" pitchFamily="2" charset="0"/>
                  </a:rPr>
                  <a:t>NIST</a:t>
                </a:r>
              </a:p>
              <a:p>
                <a:pPr algn="ctr" defTabSz="822625"/>
                <a:endParaRPr lang="en-US" sz="630" kern="0">
                  <a:solidFill>
                    <a:schemeClr val="accent3">
                      <a:lumMod val="60000"/>
                      <a:lumOff val="40000"/>
                    </a:schemeClr>
                  </a:solidFill>
                </a:endParaRPr>
              </a:p>
            </p:txBody>
          </p:sp>
          <p:grpSp>
            <p:nvGrpSpPr>
              <p:cNvPr id="321" name="Group 320">
                <a:extLst>
                  <a:ext uri="{FF2B5EF4-FFF2-40B4-BE49-F238E27FC236}">
                    <a16:creationId xmlns:a16="http://schemas.microsoft.com/office/drawing/2014/main" id="{549BCA46-C1A9-F162-A3A8-E18C75B47E8B}"/>
                  </a:ext>
                </a:extLst>
              </p:cNvPr>
              <p:cNvGrpSpPr/>
              <p:nvPr/>
            </p:nvGrpSpPr>
            <p:grpSpPr>
              <a:xfrm>
                <a:off x="6549565" y="3664344"/>
                <a:ext cx="535719" cy="535719"/>
                <a:chOff x="8257700" y="3675528"/>
                <a:chExt cx="1042416" cy="1042416"/>
              </a:xfrm>
            </p:grpSpPr>
            <p:sp>
              <p:nvSpPr>
                <p:cNvPr id="328" name="Oval 327">
                  <a:extLst>
                    <a:ext uri="{FF2B5EF4-FFF2-40B4-BE49-F238E27FC236}">
                      <a16:creationId xmlns:a16="http://schemas.microsoft.com/office/drawing/2014/main" id="{58077788-8C5D-6B01-DC1A-114B0D83D46B}"/>
                    </a:ext>
                  </a:extLst>
                </p:cNvPr>
                <p:cNvSpPr/>
                <p:nvPr/>
              </p:nvSpPr>
              <p:spPr>
                <a:xfrm>
                  <a:off x="8257700" y="3675528"/>
                  <a:ext cx="1042416" cy="1042416"/>
                </a:xfrm>
                <a:prstGeom prst="ellipse">
                  <a:avLst/>
                </a:prstGeom>
                <a:solidFill>
                  <a:schemeClr val="tx2">
                    <a:lumMod val="20000"/>
                    <a:lumOff val="80000"/>
                  </a:schemeClr>
                </a:solidFill>
                <a:ln w="38100" cap="flat" cmpd="sng" algn="ctr">
                  <a:solidFill>
                    <a:schemeClr val="tx1"/>
                  </a:solidFill>
                  <a:prstDash val="solid"/>
                </a:ln>
                <a:effectLst/>
              </p:spPr>
              <p:txBody>
                <a:bodyPr rtlCol="0" anchor="ctr"/>
                <a:lstStyle/>
                <a:p>
                  <a:pPr algn="ctr" defTabSz="822625"/>
                  <a:endParaRPr lang="en-US" sz="630" kern="0">
                    <a:solidFill>
                      <a:srgbClr val="000000"/>
                    </a:solidFill>
                    <a:latin typeface="Bosch Office Sans"/>
                  </a:endParaRPr>
                </a:p>
              </p:txBody>
            </p:sp>
            <p:pic>
              <p:nvPicPr>
                <p:cNvPr id="329" name="Picture 328">
                  <a:extLst>
                    <a:ext uri="{FF2B5EF4-FFF2-40B4-BE49-F238E27FC236}">
                      <a16:creationId xmlns:a16="http://schemas.microsoft.com/office/drawing/2014/main" id="{9288F921-8C3E-1874-0BE5-F9EDBEF07024}"/>
                    </a:ext>
                  </a:extLst>
                </p:cNvPr>
                <p:cNvPicPr>
                  <a:picLocks noChangeAspect="1"/>
                </p:cNvPicPr>
                <p:nvPr/>
              </p:nvPicPr>
              <p:blipFill rotWithShape="1">
                <a:blip r:embed="rId12">
                  <a:extLst>
                    <a:ext uri="{28A0092B-C50C-407E-A947-70E740481C1C}">
                      <a14:useLocalDpi xmlns:a14="http://schemas.microsoft.com/office/drawing/2010/main" val="0"/>
                    </a:ext>
                  </a:extLst>
                </a:blip>
                <a:srcRect l="25822" t="22716" r="25157" b="22493"/>
                <a:stretch/>
              </p:blipFill>
              <p:spPr>
                <a:xfrm>
                  <a:off x="8288076" y="3701791"/>
                  <a:ext cx="993081" cy="996696"/>
                </a:xfrm>
                <a:prstGeom prst="ellipse">
                  <a:avLst/>
                </a:prstGeom>
              </p:spPr>
            </p:pic>
          </p:grpSp>
          <p:sp>
            <p:nvSpPr>
              <p:cNvPr id="322" name="TextBox 321">
                <a:extLst>
                  <a:ext uri="{FF2B5EF4-FFF2-40B4-BE49-F238E27FC236}">
                    <a16:creationId xmlns:a16="http://schemas.microsoft.com/office/drawing/2014/main" id="{CC1A1E05-88E7-E0D1-4B76-428DF3D30DA9}"/>
                  </a:ext>
                </a:extLst>
              </p:cNvPr>
              <p:cNvSpPr txBox="1"/>
              <p:nvPr/>
            </p:nvSpPr>
            <p:spPr>
              <a:xfrm>
                <a:off x="6535836" y="4287830"/>
                <a:ext cx="572128" cy="176308"/>
              </a:xfrm>
              <a:prstGeom prst="rect">
                <a:avLst/>
              </a:prstGeom>
              <a:noFill/>
            </p:spPr>
            <p:txBody>
              <a:bodyPr wrap="square">
                <a:spAutoFit/>
              </a:bodyPr>
              <a:lstStyle/>
              <a:p>
                <a:pPr algn="ctr"/>
                <a:r>
                  <a:rPr lang="en-US" sz="450" b="1" kern="0">
                    <a:solidFill>
                      <a:srgbClr val="A80163"/>
                    </a:solidFill>
                  </a:rPr>
                  <a:t>2023 </a:t>
                </a:r>
                <a:endParaRPr lang="en-US" sz="450">
                  <a:solidFill>
                    <a:srgbClr val="A80163"/>
                  </a:solidFill>
                </a:endParaRPr>
              </a:p>
            </p:txBody>
          </p:sp>
        </p:grpSp>
        <p:grpSp>
          <p:nvGrpSpPr>
            <p:cNvPr id="338" name="Group 337">
              <a:extLst>
                <a:ext uri="{FF2B5EF4-FFF2-40B4-BE49-F238E27FC236}">
                  <a16:creationId xmlns:a16="http://schemas.microsoft.com/office/drawing/2014/main" id="{411F61B6-012A-A916-8032-DEFF84158A88}"/>
                </a:ext>
              </a:extLst>
            </p:cNvPr>
            <p:cNvGrpSpPr/>
            <p:nvPr/>
          </p:nvGrpSpPr>
          <p:grpSpPr>
            <a:xfrm>
              <a:off x="6923596" y="2765816"/>
              <a:ext cx="1119376" cy="936408"/>
              <a:chOff x="6279817" y="1575932"/>
              <a:chExt cx="1084167" cy="919275"/>
            </a:xfrm>
          </p:grpSpPr>
          <p:sp>
            <p:nvSpPr>
              <p:cNvPr id="323" name="TextBox 322">
                <a:extLst>
                  <a:ext uri="{FF2B5EF4-FFF2-40B4-BE49-F238E27FC236}">
                    <a16:creationId xmlns:a16="http://schemas.microsoft.com/office/drawing/2014/main" id="{AC19986D-F523-6955-9192-B82CE2C5487D}"/>
                  </a:ext>
                </a:extLst>
              </p:cNvPr>
              <p:cNvSpPr txBox="1"/>
              <p:nvPr/>
            </p:nvSpPr>
            <p:spPr>
              <a:xfrm>
                <a:off x="6365024" y="2139157"/>
                <a:ext cx="904801" cy="211569"/>
              </a:xfrm>
              <a:prstGeom prst="rect">
                <a:avLst/>
              </a:prstGeom>
              <a:noFill/>
            </p:spPr>
            <p:txBody>
              <a:bodyPr wrap="square" lIns="0" tIns="0" rIns="0" bIns="0">
                <a:spAutoFit/>
              </a:bodyPr>
              <a:lstStyle/>
              <a:p>
                <a:pPr algn="ctr"/>
                <a:r>
                  <a:rPr lang="en-US" sz="630" b="1" kern="0">
                    <a:solidFill>
                      <a:srgbClr val="18837E"/>
                    </a:solidFill>
                    <a:latin typeface="Bosch Office Sans" pitchFamily="2" charset="0"/>
                    <a:cs typeface="Arial" panose="020B0604020202020204" pitchFamily="34" charset="0"/>
                  </a:rPr>
                  <a:t>Indian</a:t>
                </a:r>
                <a:r>
                  <a:rPr lang="en-US" sz="630" kern="0">
                    <a:solidFill>
                      <a:srgbClr val="18837E"/>
                    </a:solidFill>
                    <a:latin typeface="Bosch Office Sans" pitchFamily="2" charset="0"/>
                    <a:cs typeface="Arial" panose="020B0604020202020204" pitchFamily="34" charset="0"/>
                  </a:rPr>
                  <a:t> </a:t>
                </a:r>
                <a:r>
                  <a:rPr lang="en-US" sz="630" b="1" kern="0">
                    <a:solidFill>
                      <a:srgbClr val="18837E"/>
                    </a:solidFill>
                    <a:latin typeface="Bosch Office Sans" pitchFamily="2" charset="0"/>
                    <a:cs typeface="Arial" panose="020B0604020202020204" pitchFamily="34" charset="0"/>
                  </a:rPr>
                  <a:t>principles &amp; regulations</a:t>
                </a:r>
                <a:endParaRPr lang="en-US" sz="630" b="1" kern="0">
                  <a:solidFill>
                    <a:srgbClr val="C00C79"/>
                  </a:solidFill>
                  <a:latin typeface="Bosch Office Sans" pitchFamily="2" charset="0"/>
                  <a:cs typeface="Arial" panose="020B0604020202020204" pitchFamily="34" charset="0"/>
                </a:endParaRPr>
              </a:p>
            </p:txBody>
          </p:sp>
          <p:grpSp>
            <p:nvGrpSpPr>
              <p:cNvPr id="324" name="Group 323">
                <a:extLst>
                  <a:ext uri="{FF2B5EF4-FFF2-40B4-BE49-F238E27FC236}">
                    <a16:creationId xmlns:a16="http://schemas.microsoft.com/office/drawing/2014/main" id="{885885D2-568A-CD63-B989-E7C741AC5EFB}"/>
                  </a:ext>
                </a:extLst>
              </p:cNvPr>
              <p:cNvGrpSpPr/>
              <p:nvPr/>
            </p:nvGrpSpPr>
            <p:grpSpPr>
              <a:xfrm>
                <a:off x="6549565" y="1575932"/>
                <a:ext cx="535719" cy="535718"/>
                <a:chOff x="6406086" y="3591923"/>
                <a:chExt cx="1287554" cy="1287554"/>
              </a:xfrm>
            </p:grpSpPr>
            <p:sp>
              <p:nvSpPr>
                <p:cNvPr id="326" name="Oval 325">
                  <a:extLst>
                    <a:ext uri="{FF2B5EF4-FFF2-40B4-BE49-F238E27FC236}">
                      <a16:creationId xmlns:a16="http://schemas.microsoft.com/office/drawing/2014/main" id="{ED2E4CB8-ECF8-1820-BC2F-91A2EB2DDEE6}"/>
                    </a:ext>
                  </a:extLst>
                </p:cNvPr>
                <p:cNvSpPr/>
                <p:nvPr/>
              </p:nvSpPr>
              <p:spPr>
                <a:xfrm>
                  <a:off x="6406086" y="3591923"/>
                  <a:ext cx="1287554" cy="1287554"/>
                </a:xfrm>
                <a:prstGeom prst="ellipse">
                  <a:avLst/>
                </a:prstGeom>
                <a:solidFill>
                  <a:schemeClr val="bg1"/>
                </a:solidFill>
                <a:ln w="38100" cap="flat" cmpd="sng" algn="ctr">
                  <a:solidFill>
                    <a:schemeClr val="tx1"/>
                  </a:solidFill>
                  <a:prstDash val="solid"/>
                </a:ln>
                <a:effectLst/>
              </p:spPr>
              <p:txBody>
                <a:bodyPr rtlCol="0" anchor="ctr"/>
                <a:lstStyle/>
                <a:p>
                  <a:pPr algn="ctr" defTabSz="822625"/>
                  <a:endParaRPr lang="en-US" sz="630" kern="0">
                    <a:solidFill>
                      <a:srgbClr val="000000"/>
                    </a:solidFill>
                    <a:latin typeface="Bosch Office Sans"/>
                  </a:endParaRPr>
                </a:p>
              </p:txBody>
            </p:sp>
            <p:pic>
              <p:nvPicPr>
                <p:cNvPr id="327" name="Picture 326">
                  <a:extLst>
                    <a:ext uri="{FF2B5EF4-FFF2-40B4-BE49-F238E27FC236}">
                      <a16:creationId xmlns:a16="http://schemas.microsoft.com/office/drawing/2014/main" id="{3E35F7B3-5A5D-422C-CFC6-529AC299AAD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59727" y="3676483"/>
                  <a:ext cx="980271" cy="892628"/>
                </a:xfrm>
                <a:prstGeom prst="rect">
                  <a:avLst/>
                </a:prstGeom>
              </p:spPr>
            </p:pic>
          </p:grpSp>
          <p:sp>
            <p:nvSpPr>
              <p:cNvPr id="325" name="TextBox 324">
                <a:extLst>
                  <a:ext uri="{FF2B5EF4-FFF2-40B4-BE49-F238E27FC236}">
                    <a16:creationId xmlns:a16="http://schemas.microsoft.com/office/drawing/2014/main" id="{EAD4DF32-ABD5-E5E5-5387-E2393C087DE9}"/>
                  </a:ext>
                </a:extLst>
              </p:cNvPr>
              <p:cNvSpPr txBox="1"/>
              <p:nvPr/>
            </p:nvSpPr>
            <p:spPr>
              <a:xfrm>
                <a:off x="6279817" y="2318899"/>
                <a:ext cx="1084167" cy="176308"/>
              </a:xfrm>
              <a:prstGeom prst="rect">
                <a:avLst/>
              </a:prstGeom>
              <a:noFill/>
            </p:spPr>
            <p:txBody>
              <a:bodyPr wrap="square">
                <a:spAutoFit/>
              </a:bodyPr>
              <a:lstStyle/>
              <a:p>
                <a:pPr algn="ctr"/>
                <a:r>
                  <a:rPr lang="en-US" sz="450" b="1" kern="0">
                    <a:solidFill>
                      <a:srgbClr val="A80163"/>
                    </a:solidFill>
                  </a:rPr>
                  <a:t>2024 Expected</a:t>
                </a:r>
                <a:endParaRPr lang="en-US" sz="450">
                  <a:solidFill>
                    <a:srgbClr val="A80163"/>
                  </a:solidFill>
                </a:endParaRPr>
              </a:p>
            </p:txBody>
          </p:sp>
        </p:grpSp>
      </p:grpSp>
      <p:grpSp>
        <p:nvGrpSpPr>
          <p:cNvPr id="410" name="Group 409">
            <a:extLst>
              <a:ext uri="{FF2B5EF4-FFF2-40B4-BE49-F238E27FC236}">
                <a16:creationId xmlns:a16="http://schemas.microsoft.com/office/drawing/2014/main" id="{47A6BD65-FFB0-EAB6-30CA-1E92CB2B58C1}"/>
              </a:ext>
            </a:extLst>
          </p:cNvPr>
          <p:cNvGrpSpPr/>
          <p:nvPr/>
        </p:nvGrpSpPr>
        <p:grpSpPr>
          <a:xfrm>
            <a:off x="7756139" y="1313530"/>
            <a:ext cx="2933367" cy="1959936"/>
            <a:chOff x="8620509" y="1459725"/>
            <a:chExt cx="3260344" cy="2178407"/>
          </a:xfrm>
        </p:grpSpPr>
        <p:sp>
          <p:nvSpPr>
            <p:cNvPr id="172" name="Rectangle: Rounded Corners 171">
              <a:extLst>
                <a:ext uri="{FF2B5EF4-FFF2-40B4-BE49-F238E27FC236}">
                  <a16:creationId xmlns:a16="http://schemas.microsoft.com/office/drawing/2014/main" id="{64E1942A-952A-60F3-455F-0F9A124E0647}"/>
                </a:ext>
              </a:extLst>
            </p:cNvPr>
            <p:cNvSpPr/>
            <p:nvPr/>
          </p:nvSpPr>
          <p:spPr>
            <a:xfrm>
              <a:off x="8622096" y="1459725"/>
              <a:ext cx="3255581" cy="270644"/>
            </a:xfrm>
            <a:prstGeom prst="roundRect">
              <a:avLst>
                <a:gd name="adj" fmla="val 7774"/>
              </a:avLst>
            </a:prstGeom>
            <a:solidFill>
              <a:srgbClr val="DFC3D3"/>
            </a:solidFill>
            <a:ln w="9525" cap="flat" cmpd="sng" algn="ctr">
              <a:noFill/>
              <a:prstDash val="solid"/>
            </a:ln>
            <a:effectLst/>
          </p:spPr>
          <p:txBody>
            <a:bodyPr tIns="65816" rtlCol="0" anchor="ctr"/>
            <a:lstStyle/>
            <a:p>
              <a:pPr algn="ctr"/>
              <a:r>
                <a:rPr lang="en-US" sz="1080" b="1" kern="0">
                  <a:solidFill>
                    <a:srgbClr val="BC1C82"/>
                  </a:solidFill>
                  <a:latin typeface="Bosch Office Sans"/>
                </a:rPr>
                <a:t>Framework from Trustworthy AI*</a:t>
              </a:r>
            </a:p>
          </p:txBody>
        </p:sp>
        <p:sp>
          <p:nvSpPr>
            <p:cNvPr id="350" name="Rectangle: Rounded Corners 349">
              <a:extLst>
                <a:ext uri="{FF2B5EF4-FFF2-40B4-BE49-F238E27FC236}">
                  <a16:creationId xmlns:a16="http://schemas.microsoft.com/office/drawing/2014/main" id="{1553E077-FD64-9089-06DE-0BC101D24DDD}"/>
                </a:ext>
              </a:extLst>
            </p:cNvPr>
            <p:cNvSpPr/>
            <p:nvPr/>
          </p:nvSpPr>
          <p:spPr>
            <a:xfrm>
              <a:off x="8620509" y="1779459"/>
              <a:ext cx="893219" cy="232096"/>
            </a:xfrm>
            <a:prstGeom prst="roundRect">
              <a:avLst>
                <a:gd name="adj" fmla="val 3075"/>
              </a:avLst>
            </a:prstGeom>
            <a:solidFill>
              <a:srgbClr val="4097A6"/>
            </a:solidFill>
            <a:ln w="9525" cap="flat" cmpd="sng" algn="ctr">
              <a:noFill/>
              <a:prstDash val="solid"/>
            </a:ln>
            <a:effectLst/>
          </p:spPr>
          <p:txBody>
            <a:bodyPr rtlCol="0" anchor="t"/>
            <a:lstStyle/>
            <a:p>
              <a:r>
                <a:rPr lang="en-US" sz="900" b="1" kern="0">
                  <a:solidFill>
                    <a:prstClr val="white"/>
                  </a:solidFill>
                  <a:latin typeface="Bosch Office Sans"/>
                </a:rPr>
                <a:t>Lawful</a:t>
              </a:r>
              <a:endParaRPr lang="en-US" sz="360">
                <a:solidFill>
                  <a:schemeClr val="bg1"/>
                </a:solidFill>
              </a:endParaRPr>
            </a:p>
          </p:txBody>
        </p:sp>
        <p:sp>
          <p:nvSpPr>
            <p:cNvPr id="351" name="Rectangle: Rounded Corners 350">
              <a:extLst>
                <a:ext uri="{FF2B5EF4-FFF2-40B4-BE49-F238E27FC236}">
                  <a16:creationId xmlns:a16="http://schemas.microsoft.com/office/drawing/2014/main" id="{67565007-FA84-BCB4-1013-9271ED42BCEC}"/>
                </a:ext>
              </a:extLst>
            </p:cNvPr>
            <p:cNvSpPr/>
            <p:nvPr/>
          </p:nvSpPr>
          <p:spPr>
            <a:xfrm>
              <a:off x="9568002" y="1779459"/>
              <a:ext cx="1065333" cy="232096"/>
            </a:xfrm>
            <a:prstGeom prst="roundRect">
              <a:avLst>
                <a:gd name="adj" fmla="val 3075"/>
              </a:avLst>
            </a:prstGeom>
            <a:solidFill>
              <a:srgbClr val="4097A6"/>
            </a:solidFill>
            <a:ln w="9525" cap="flat" cmpd="sng" algn="ctr">
              <a:noFill/>
              <a:prstDash val="solid"/>
            </a:ln>
            <a:effectLst/>
          </p:spPr>
          <p:txBody>
            <a:bodyPr rtlCol="0" anchor="t"/>
            <a:lstStyle/>
            <a:p>
              <a:r>
                <a:rPr lang="en-US" sz="900" b="1" kern="0">
                  <a:solidFill>
                    <a:prstClr val="white"/>
                  </a:solidFill>
                  <a:latin typeface="Bosch Office Sans"/>
                </a:rPr>
                <a:t>Ethical</a:t>
              </a:r>
              <a:endParaRPr lang="en-US" sz="360">
                <a:solidFill>
                  <a:schemeClr val="bg1"/>
                </a:solidFill>
              </a:endParaRPr>
            </a:p>
          </p:txBody>
        </p:sp>
        <p:sp>
          <p:nvSpPr>
            <p:cNvPr id="352" name="Rectangle: Rounded Corners 351">
              <a:extLst>
                <a:ext uri="{FF2B5EF4-FFF2-40B4-BE49-F238E27FC236}">
                  <a16:creationId xmlns:a16="http://schemas.microsoft.com/office/drawing/2014/main" id="{D667A203-C866-0F45-87E2-A2A9D69A7054}"/>
                </a:ext>
              </a:extLst>
            </p:cNvPr>
            <p:cNvSpPr/>
            <p:nvPr/>
          </p:nvSpPr>
          <p:spPr>
            <a:xfrm>
              <a:off x="10687104" y="1779459"/>
              <a:ext cx="1193749" cy="232096"/>
            </a:xfrm>
            <a:prstGeom prst="roundRect">
              <a:avLst>
                <a:gd name="adj" fmla="val 3075"/>
              </a:avLst>
            </a:prstGeom>
            <a:solidFill>
              <a:srgbClr val="4097A6"/>
            </a:solidFill>
            <a:ln w="9525" cap="flat" cmpd="sng" algn="ctr">
              <a:noFill/>
              <a:prstDash val="solid"/>
            </a:ln>
            <a:effectLst/>
          </p:spPr>
          <p:txBody>
            <a:bodyPr rtlCol="0" anchor="t"/>
            <a:lstStyle/>
            <a:p>
              <a:r>
                <a:rPr lang="en-US" sz="900" b="1" kern="0">
                  <a:solidFill>
                    <a:prstClr val="white"/>
                  </a:solidFill>
                  <a:latin typeface="Bosch Office Sans"/>
                </a:rPr>
                <a:t>Robust</a:t>
              </a:r>
              <a:endParaRPr lang="en-US" sz="360">
                <a:solidFill>
                  <a:schemeClr val="bg1"/>
                </a:solidFill>
              </a:endParaRPr>
            </a:p>
          </p:txBody>
        </p:sp>
        <p:pic>
          <p:nvPicPr>
            <p:cNvPr id="376" name="Picture 375">
              <a:extLst>
                <a:ext uri="{FF2B5EF4-FFF2-40B4-BE49-F238E27FC236}">
                  <a16:creationId xmlns:a16="http://schemas.microsoft.com/office/drawing/2014/main" id="{E2FEAD11-3EBC-FFE7-C4EC-9B6FABA2CF67}"/>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10000" b="90000" l="10000" r="90000">
                          <a14:foregroundMark x1="29167" y1="33611" x2="30556" y2="35278"/>
                          <a14:foregroundMark x1="47778" y1="26667" x2="50000" y2="22778"/>
                          <a14:foregroundMark x1="73611" y1="37222" x2="73611" y2="41667"/>
                        </a14:backgroundRemoval>
                      </a14:imgEffect>
                    </a14:imgLayer>
                  </a14:imgProps>
                </a:ext>
                <a:ext uri="{28A0092B-C50C-407E-A947-70E740481C1C}">
                  <a14:useLocalDpi xmlns:a14="http://schemas.microsoft.com/office/drawing/2010/main" val="0"/>
                </a:ext>
              </a:extLst>
            </a:blip>
            <a:srcRect l="15940" t="11369" r="13264" b="15783"/>
            <a:stretch/>
          </p:blipFill>
          <p:spPr>
            <a:xfrm>
              <a:off x="9298225" y="1793911"/>
              <a:ext cx="195969" cy="211407"/>
            </a:xfrm>
            <a:prstGeom prst="rect">
              <a:avLst/>
            </a:prstGeom>
          </p:spPr>
        </p:pic>
        <p:sp>
          <p:nvSpPr>
            <p:cNvPr id="346" name="Rectangle 345">
              <a:extLst>
                <a:ext uri="{FF2B5EF4-FFF2-40B4-BE49-F238E27FC236}">
                  <a16:creationId xmlns:a16="http://schemas.microsoft.com/office/drawing/2014/main" id="{74138995-FE6C-B152-3DD2-B8C1483A4B9D}"/>
                </a:ext>
              </a:extLst>
            </p:cNvPr>
            <p:cNvSpPr/>
            <p:nvPr/>
          </p:nvSpPr>
          <p:spPr>
            <a:xfrm>
              <a:off x="8635173" y="2062701"/>
              <a:ext cx="879102" cy="556926"/>
            </a:xfrm>
            <a:prstGeom prst="rect">
              <a:avLst/>
            </a:prstGeom>
            <a:solidFill>
              <a:srgbClr val="18837E"/>
            </a:solidFill>
            <a:ln w="19050" cap="flat" cmpd="sng" algn="ctr">
              <a:noFill/>
              <a:prstDash val="solid"/>
            </a:ln>
            <a:effectLst/>
          </p:spPr>
          <p:txBody>
            <a:bodyPr lIns="0" tIns="0" rIns="0" bIns="0" rtlCol="0" anchor="ctr"/>
            <a:lstStyle/>
            <a:p>
              <a:pPr algn="ctr"/>
              <a:r>
                <a:rPr lang="en-US" sz="810" kern="0">
                  <a:solidFill>
                    <a:prstClr val="white"/>
                  </a:solidFill>
                  <a:latin typeface="Bosch Office Sans"/>
                </a:rPr>
                <a:t>Respect all applicable laws &amp; regulations</a:t>
              </a:r>
            </a:p>
          </p:txBody>
        </p:sp>
        <p:sp>
          <p:nvSpPr>
            <p:cNvPr id="347" name="Rectangle: Rounded Corners 346">
              <a:extLst>
                <a:ext uri="{FF2B5EF4-FFF2-40B4-BE49-F238E27FC236}">
                  <a16:creationId xmlns:a16="http://schemas.microsoft.com/office/drawing/2014/main" id="{561950FE-961B-55A7-B620-683DBA6B84F1}"/>
                </a:ext>
              </a:extLst>
            </p:cNvPr>
            <p:cNvSpPr/>
            <p:nvPr/>
          </p:nvSpPr>
          <p:spPr>
            <a:xfrm>
              <a:off x="8631201" y="2063983"/>
              <a:ext cx="879102" cy="1571855"/>
            </a:xfrm>
            <a:prstGeom prst="roundRect">
              <a:avLst>
                <a:gd name="adj" fmla="val 857"/>
              </a:avLst>
            </a:prstGeom>
            <a:noFill/>
            <a:ln w="19050" cap="flat" cmpd="sng" algn="ctr">
              <a:solidFill>
                <a:srgbClr val="18837E"/>
              </a:solidFill>
              <a:prstDash val="solid"/>
            </a:ln>
            <a:effectLst/>
          </p:spPr>
          <p:txBody>
            <a:bodyPr rtlCol="0" anchor="ctr"/>
            <a:lstStyle/>
            <a:p>
              <a:pPr algn="ctr" defTabSz="822625"/>
              <a:endParaRPr lang="en-US" sz="1260" kern="0">
                <a:solidFill>
                  <a:srgbClr val="000000"/>
                </a:solidFill>
                <a:latin typeface="Bosch Office Sans"/>
              </a:endParaRPr>
            </a:p>
          </p:txBody>
        </p:sp>
        <p:sp>
          <p:nvSpPr>
            <p:cNvPr id="348" name="Rectangle: Rounded Corners 347">
              <a:extLst>
                <a:ext uri="{FF2B5EF4-FFF2-40B4-BE49-F238E27FC236}">
                  <a16:creationId xmlns:a16="http://schemas.microsoft.com/office/drawing/2014/main" id="{E6B4D5E2-DD35-400E-B7BC-2FE939A10307}"/>
                </a:ext>
              </a:extLst>
            </p:cNvPr>
            <p:cNvSpPr/>
            <p:nvPr/>
          </p:nvSpPr>
          <p:spPr>
            <a:xfrm>
              <a:off x="8652300" y="2634402"/>
              <a:ext cx="838628" cy="440697"/>
            </a:xfrm>
            <a:prstGeom prst="roundRect">
              <a:avLst>
                <a:gd name="adj" fmla="val 6032"/>
              </a:avLst>
            </a:prstGeom>
            <a:solidFill>
              <a:srgbClr val="18837E">
                <a:alpha val="28000"/>
              </a:srgbClr>
            </a:solidFill>
            <a:ln w="9525" cap="flat" cmpd="sng" algn="ctr">
              <a:noFill/>
              <a:prstDash val="solid"/>
            </a:ln>
            <a:effectLst/>
          </p:spPr>
          <p:txBody>
            <a:bodyPr lIns="0" tIns="0" rIns="0" bIns="0" rtlCol="0" anchor="ctr"/>
            <a:lstStyle/>
            <a:p>
              <a:pPr algn="ctr">
                <a:defRPr/>
              </a:pPr>
              <a:r>
                <a:rPr lang="en-US" sz="540" b="1" kern="0">
                  <a:solidFill>
                    <a:schemeClr val="tx1">
                      <a:lumMod val="85000"/>
                      <a:lumOff val="15000"/>
                    </a:schemeClr>
                  </a:solidFill>
                  <a:latin typeface="Bosch Office Sans"/>
                </a:rPr>
                <a:t>Audits as per</a:t>
              </a:r>
            </a:p>
            <a:p>
              <a:pPr algn="ctr">
                <a:defRPr/>
              </a:pPr>
              <a:r>
                <a:rPr lang="en-US" sz="540" b="1" kern="0">
                  <a:solidFill>
                    <a:schemeClr val="tx1">
                      <a:lumMod val="85000"/>
                      <a:lumOff val="15000"/>
                    </a:schemeClr>
                  </a:solidFill>
                  <a:latin typeface="Bosch Office Sans"/>
                </a:rPr>
                <a:t>regulations</a:t>
              </a:r>
            </a:p>
          </p:txBody>
        </p:sp>
        <p:sp>
          <p:nvSpPr>
            <p:cNvPr id="349" name="Rectangle: Rounded Corners 348">
              <a:extLst>
                <a:ext uri="{FF2B5EF4-FFF2-40B4-BE49-F238E27FC236}">
                  <a16:creationId xmlns:a16="http://schemas.microsoft.com/office/drawing/2014/main" id="{FB457C67-9850-759C-1B01-D4026B5AB37A}"/>
                </a:ext>
              </a:extLst>
            </p:cNvPr>
            <p:cNvSpPr/>
            <p:nvPr/>
          </p:nvSpPr>
          <p:spPr>
            <a:xfrm>
              <a:off x="8652300" y="3094604"/>
              <a:ext cx="838628" cy="517962"/>
            </a:xfrm>
            <a:prstGeom prst="roundRect">
              <a:avLst>
                <a:gd name="adj" fmla="val 5247"/>
              </a:avLst>
            </a:prstGeom>
            <a:solidFill>
              <a:srgbClr val="18837E">
                <a:alpha val="28000"/>
              </a:srgbClr>
            </a:solidFill>
            <a:ln w="9525" cap="flat" cmpd="sng" algn="ctr">
              <a:noFill/>
              <a:prstDash val="solid"/>
            </a:ln>
            <a:effectLst/>
          </p:spPr>
          <p:txBody>
            <a:bodyPr lIns="0" tIns="0" rIns="0" bIns="0" rtlCol="0" anchor="ctr"/>
            <a:lstStyle/>
            <a:p>
              <a:pPr algn="ctr">
                <a:defRPr/>
              </a:pPr>
              <a:r>
                <a:rPr lang="en-US" sz="540" b="1" kern="0">
                  <a:solidFill>
                    <a:schemeClr val="tx1">
                      <a:lumMod val="85000"/>
                      <a:lumOff val="15000"/>
                    </a:schemeClr>
                  </a:solidFill>
                  <a:latin typeface="Bosch Office Sans"/>
                </a:rPr>
                <a:t>Legal &amp;</a:t>
              </a:r>
            </a:p>
            <a:p>
              <a:pPr algn="ctr">
                <a:defRPr/>
              </a:pPr>
              <a:r>
                <a:rPr lang="en-US" sz="540" b="1" kern="0">
                  <a:solidFill>
                    <a:schemeClr val="tx1">
                      <a:lumMod val="85000"/>
                      <a:lumOff val="15000"/>
                    </a:schemeClr>
                  </a:solidFill>
                  <a:latin typeface="Bosch Office Sans"/>
                </a:rPr>
                <a:t>Compliance</a:t>
              </a:r>
            </a:p>
            <a:p>
              <a:pPr algn="ctr">
                <a:defRPr/>
              </a:pPr>
              <a:r>
                <a:rPr lang="en-US" sz="540" b="1" kern="0">
                  <a:solidFill>
                    <a:schemeClr val="tx1">
                      <a:lumMod val="85000"/>
                      <a:lumOff val="15000"/>
                    </a:schemeClr>
                  </a:solidFill>
                  <a:latin typeface="Bosch Office Sans"/>
                </a:rPr>
                <a:t>experts</a:t>
              </a:r>
            </a:p>
          </p:txBody>
        </p:sp>
        <p:sp>
          <p:nvSpPr>
            <p:cNvPr id="354" name="Rectangle 353">
              <a:extLst>
                <a:ext uri="{FF2B5EF4-FFF2-40B4-BE49-F238E27FC236}">
                  <a16:creationId xmlns:a16="http://schemas.microsoft.com/office/drawing/2014/main" id="{97FC260A-993C-E827-CB93-47C61577FCDA}"/>
                </a:ext>
              </a:extLst>
            </p:cNvPr>
            <p:cNvSpPr/>
            <p:nvPr/>
          </p:nvSpPr>
          <p:spPr>
            <a:xfrm>
              <a:off x="10686827" y="2071517"/>
              <a:ext cx="1183345" cy="543430"/>
            </a:xfrm>
            <a:prstGeom prst="rect">
              <a:avLst/>
            </a:prstGeom>
            <a:solidFill>
              <a:srgbClr val="18837E"/>
            </a:solidFill>
            <a:ln w="19050" cap="flat" cmpd="sng" algn="ctr">
              <a:noFill/>
              <a:prstDash val="solid"/>
            </a:ln>
            <a:effectLst/>
          </p:spPr>
          <p:txBody>
            <a:bodyPr lIns="0" tIns="0" rIns="0" bIns="0" rtlCol="0" anchor="ctr"/>
            <a:lstStyle/>
            <a:p>
              <a:pPr algn="ctr"/>
              <a:r>
                <a:rPr lang="en-US" sz="720">
                  <a:solidFill>
                    <a:schemeClr val="bg1"/>
                  </a:solidFill>
                </a:rPr>
                <a:t>Be robust technically &amp; within scope of social environment</a:t>
              </a:r>
            </a:p>
          </p:txBody>
        </p:sp>
        <p:sp>
          <p:nvSpPr>
            <p:cNvPr id="355" name="Rectangle: Rounded Corners 354">
              <a:extLst>
                <a:ext uri="{FF2B5EF4-FFF2-40B4-BE49-F238E27FC236}">
                  <a16:creationId xmlns:a16="http://schemas.microsoft.com/office/drawing/2014/main" id="{5092F615-93BC-F58F-149E-ADF70EA4A1A4}"/>
                </a:ext>
              </a:extLst>
            </p:cNvPr>
            <p:cNvSpPr/>
            <p:nvPr/>
          </p:nvSpPr>
          <p:spPr>
            <a:xfrm>
              <a:off x="10685360" y="2063449"/>
              <a:ext cx="1183346" cy="1569535"/>
            </a:xfrm>
            <a:prstGeom prst="roundRect">
              <a:avLst>
                <a:gd name="adj" fmla="val 857"/>
              </a:avLst>
            </a:prstGeom>
            <a:noFill/>
            <a:ln w="19050" cap="flat" cmpd="sng" algn="ctr">
              <a:solidFill>
                <a:srgbClr val="18837E"/>
              </a:solidFill>
              <a:prstDash val="solid"/>
            </a:ln>
            <a:effectLst/>
          </p:spPr>
          <p:txBody>
            <a:bodyPr rtlCol="0" anchor="ctr"/>
            <a:lstStyle/>
            <a:p>
              <a:pPr algn="ctr" defTabSz="822625"/>
              <a:endParaRPr lang="en-US" sz="1260" kern="0">
                <a:solidFill>
                  <a:srgbClr val="000000"/>
                </a:solidFill>
                <a:latin typeface="Bosch Office Sans"/>
              </a:endParaRPr>
            </a:p>
          </p:txBody>
        </p:sp>
        <p:sp>
          <p:nvSpPr>
            <p:cNvPr id="356" name="Rectangle: Rounded Corners 355">
              <a:extLst>
                <a:ext uri="{FF2B5EF4-FFF2-40B4-BE49-F238E27FC236}">
                  <a16:creationId xmlns:a16="http://schemas.microsoft.com/office/drawing/2014/main" id="{1D361DAC-5D0D-B00A-331B-40EDDE758520}"/>
                </a:ext>
              </a:extLst>
            </p:cNvPr>
            <p:cNvSpPr/>
            <p:nvPr/>
          </p:nvSpPr>
          <p:spPr>
            <a:xfrm>
              <a:off x="10710703" y="2626471"/>
              <a:ext cx="1133502" cy="455280"/>
            </a:xfrm>
            <a:prstGeom prst="roundRect">
              <a:avLst>
                <a:gd name="adj" fmla="val 5479"/>
              </a:avLst>
            </a:prstGeom>
            <a:solidFill>
              <a:srgbClr val="18837E">
                <a:alpha val="28000"/>
              </a:srgbClr>
            </a:solidFill>
            <a:ln w="9525" cap="flat" cmpd="sng" algn="ctr">
              <a:noFill/>
              <a:prstDash val="solid"/>
            </a:ln>
            <a:effectLst/>
          </p:spPr>
          <p:txBody>
            <a:bodyPr lIns="0" tIns="0" rIns="0" bIns="0" rtlCol="0" anchor="ctr"/>
            <a:lstStyle/>
            <a:p>
              <a:pPr algn="ctr">
                <a:defRPr/>
              </a:pPr>
              <a:r>
                <a:rPr lang="en-US" sz="540" b="1" kern="0">
                  <a:solidFill>
                    <a:schemeClr val="tx1">
                      <a:lumMod val="85000"/>
                      <a:lumOff val="15000"/>
                    </a:schemeClr>
                  </a:solidFill>
                  <a:latin typeface="Bosch Office Sans"/>
                </a:rPr>
                <a:t>Resilient to</a:t>
              </a:r>
            </a:p>
            <a:p>
              <a:pPr algn="ctr">
                <a:defRPr/>
              </a:pPr>
              <a:r>
                <a:rPr lang="en-US" sz="540" b="1" kern="0">
                  <a:solidFill>
                    <a:schemeClr val="tx1">
                      <a:lumMod val="85000"/>
                      <a:lumOff val="15000"/>
                    </a:schemeClr>
                  </a:solidFill>
                  <a:latin typeface="Bosch Office Sans"/>
                </a:rPr>
                <a:t>adversarial attack</a:t>
              </a:r>
            </a:p>
          </p:txBody>
        </p:sp>
        <p:sp>
          <p:nvSpPr>
            <p:cNvPr id="357" name="Rectangle: Rounded Corners 356">
              <a:extLst>
                <a:ext uri="{FF2B5EF4-FFF2-40B4-BE49-F238E27FC236}">
                  <a16:creationId xmlns:a16="http://schemas.microsoft.com/office/drawing/2014/main" id="{ECB5EEBC-B148-36F7-B24C-D09D6DCADF81}"/>
                </a:ext>
              </a:extLst>
            </p:cNvPr>
            <p:cNvSpPr/>
            <p:nvPr/>
          </p:nvSpPr>
          <p:spPr>
            <a:xfrm>
              <a:off x="10710703" y="3094603"/>
              <a:ext cx="548943" cy="518974"/>
            </a:xfrm>
            <a:prstGeom prst="roundRect">
              <a:avLst>
                <a:gd name="adj" fmla="val 5865"/>
              </a:avLst>
            </a:prstGeom>
            <a:solidFill>
              <a:srgbClr val="18837E">
                <a:alpha val="28000"/>
              </a:srgbClr>
            </a:solidFill>
            <a:ln w="9525" cap="flat" cmpd="sng" algn="ctr">
              <a:noFill/>
              <a:prstDash val="solid"/>
            </a:ln>
            <a:effectLst/>
          </p:spPr>
          <p:txBody>
            <a:bodyPr lIns="0" tIns="0" rIns="0" bIns="0" rtlCol="0" anchor="ctr"/>
            <a:lstStyle/>
            <a:p>
              <a:pPr algn="ctr">
                <a:defRPr/>
              </a:pPr>
              <a:r>
                <a:rPr lang="en-US" sz="540" b="1" kern="0">
                  <a:solidFill>
                    <a:schemeClr val="tx1">
                      <a:lumMod val="85000"/>
                      <a:lumOff val="15000"/>
                    </a:schemeClr>
                  </a:solidFill>
                  <a:latin typeface="Bosch Office Sans"/>
                </a:rPr>
                <a:t>Reliable</a:t>
              </a:r>
            </a:p>
            <a:p>
              <a:pPr algn="ctr">
                <a:defRPr/>
              </a:pPr>
              <a:r>
                <a:rPr lang="en-US" sz="540" b="1" kern="0">
                  <a:solidFill>
                    <a:schemeClr val="tx1">
                      <a:lumMod val="85000"/>
                      <a:lumOff val="15000"/>
                    </a:schemeClr>
                  </a:solidFill>
                  <a:latin typeface="Bosch Office Sans"/>
                </a:rPr>
                <a:t>&amp;</a:t>
              </a:r>
            </a:p>
            <a:p>
              <a:pPr algn="ctr">
                <a:defRPr/>
              </a:pPr>
              <a:r>
                <a:rPr lang="en-US" sz="540" b="1" kern="0">
                  <a:solidFill>
                    <a:schemeClr val="tx1">
                      <a:lumMod val="85000"/>
                      <a:lumOff val="15000"/>
                    </a:schemeClr>
                  </a:solidFill>
                  <a:latin typeface="Bosch Office Sans"/>
                </a:rPr>
                <a:t>Reproducible</a:t>
              </a:r>
            </a:p>
          </p:txBody>
        </p:sp>
        <p:sp>
          <p:nvSpPr>
            <p:cNvPr id="358" name="Rectangle: Rounded Corners 357">
              <a:extLst>
                <a:ext uri="{FF2B5EF4-FFF2-40B4-BE49-F238E27FC236}">
                  <a16:creationId xmlns:a16="http://schemas.microsoft.com/office/drawing/2014/main" id="{80E165FA-BA73-A9EE-DC59-9CEDB319DA88}"/>
                </a:ext>
              </a:extLst>
            </p:cNvPr>
            <p:cNvSpPr/>
            <p:nvPr/>
          </p:nvSpPr>
          <p:spPr>
            <a:xfrm>
              <a:off x="11284990" y="3094603"/>
              <a:ext cx="559215" cy="518974"/>
            </a:xfrm>
            <a:prstGeom prst="roundRect">
              <a:avLst>
                <a:gd name="adj" fmla="val 5865"/>
              </a:avLst>
            </a:prstGeom>
            <a:solidFill>
              <a:srgbClr val="18837E">
                <a:alpha val="28000"/>
              </a:srgbClr>
            </a:solidFill>
            <a:ln w="9525" cap="flat" cmpd="sng" algn="ctr">
              <a:noFill/>
              <a:prstDash val="solid"/>
            </a:ln>
            <a:effectLst/>
          </p:spPr>
          <p:txBody>
            <a:bodyPr lIns="0" tIns="0" rIns="0" bIns="0" rtlCol="0" anchor="ctr"/>
            <a:lstStyle/>
            <a:p>
              <a:pPr algn="ctr">
                <a:defRPr/>
              </a:pPr>
              <a:r>
                <a:rPr lang="en-US" sz="540" b="1" kern="0">
                  <a:solidFill>
                    <a:schemeClr val="tx1">
                      <a:lumMod val="85000"/>
                      <a:lumOff val="15000"/>
                    </a:schemeClr>
                  </a:solidFill>
                  <a:latin typeface="Bosch Office Sans"/>
                </a:rPr>
                <a:t>Accurate</a:t>
              </a:r>
            </a:p>
          </p:txBody>
        </p:sp>
        <p:sp>
          <p:nvSpPr>
            <p:cNvPr id="360" name="Rectangle 359">
              <a:extLst>
                <a:ext uri="{FF2B5EF4-FFF2-40B4-BE49-F238E27FC236}">
                  <a16:creationId xmlns:a16="http://schemas.microsoft.com/office/drawing/2014/main" id="{F84039A1-9D46-B1FB-FA3C-8D4498CAD8BF}"/>
                </a:ext>
              </a:extLst>
            </p:cNvPr>
            <p:cNvSpPr/>
            <p:nvPr/>
          </p:nvSpPr>
          <p:spPr>
            <a:xfrm>
              <a:off x="9568476" y="2068111"/>
              <a:ext cx="1064753" cy="546839"/>
            </a:xfrm>
            <a:prstGeom prst="rect">
              <a:avLst/>
            </a:prstGeom>
            <a:solidFill>
              <a:srgbClr val="18837E"/>
            </a:solidFill>
            <a:ln w="19050" cap="flat" cmpd="sng" algn="ctr">
              <a:noFill/>
              <a:prstDash val="solid"/>
            </a:ln>
            <a:effectLst/>
          </p:spPr>
          <p:txBody>
            <a:bodyPr lIns="0" tIns="0" rIns="0" bIns="0" rtlCol="0" anchor="ctr"/>
            <a:lstStyle/>
            <a:p>
              <a:pPr algn="ctr"/>
              <a:r>
                <a:rPr lang="en-US" sz="720">
                  <a:solidFill>
                    <a:schemeClr val="bg1"/>
                  </a:solidFill>
                </a:rPr>
                <a:t>Respect the ethical principles</a:t>
              </a:r>
            </a:p>
            <a:p>
              <a:pPr algn="ctr"/>
              <a:r>
                <a:rPr lang="en-US" sz="720">
                  <a:solidFill>
                    <a:schemeClr val="bg1"/>
                  </a:solidFill>
                </a:rPr>
                <a:t>and values</a:t>
              </a:r>
            </a:p>
          </p:txBody>
        </p:sp>
        <p:sp>
          <p:nvSpPr>
            <p:cNvPr id="361" name="Rectangle: Rounded Corners 360">
              <a:extLst>
                <a:ext uri="{FF2B5EF4-FFF2-40B4-BE49-F238E27FC236}">
                  <a16:creationId xmlns:a16="http://schemas.microsoft.com/office/drawing/2014/main" id="{B6DB42F5-0B78-861E-B7EB-C6386436F423}"/>
                </a:ext>
              </a:extLst>
            </p:cNvPr>
            <p:cNvSpPr/>
            <p:nvPr/>
          </p:nvSpPr>
          <p:spPr>
            <a:xfrm>
              <a:off x="9592564" y="2629623"/>
              <a:ext cx="492087" cy="446065"/>
            </a:xfrm>
            <a:prstGeom prst="roundRect">
              <a:avLst>
                <a:gd name="adj" fmla="val 5247"/>
              </a:avLst>
            </a:prstGeom>
            <a:solidFill>
              <a:srgbClr val="18837E">
                <a:alpha val="28000"/>
              </a:srgbClr>
            </a:solidFill>
            <a:ln w="9525" cap="flat" cmpd="sng" algn="ctr">
              <a:noFill/>
              <a:prstDash val="solid"/>
            </a:ln>
            <a:effectLst/>
          </p:spPr>
          <p:txBody>
            <a:bodyPr lIns="0" tIns="0" rIns="0" bIns="0" rtlCol="0" anchor="ctr"/>
            <a:lstStyle/>
            <a:p>
              <a:pPr algn="ctr">
                <a:defRPr/>
              </a:pPr>
              <a:r>
                <a:rPr lang="en-US" sz="540" b="1" kern="0">
                  <a:solidFill>
                    <a:schemeClr val="tx1">
                      <a:lumMod val="85000"/>
                      <a:lumOff val="15000"/>
                    </a:schemeClr>
                  </a:solidFill>
                  <a:latin typeface="Bosch Office Sans"/>
                </a:rPr>
                <a:t>Human Autonomy</a:t>
              </a:r>
            </a:p>
          </p:txBody>
        </p:sp>
        <p:sp>
          <p:nvSpPr>
            <p:cNvPr id="362" name="Rectangle: Rounded Corners 361">
              <a:extLst>
                <a:ext uri="{FF2B5EF4-FFF2-40B4-BE49-F238E27FC236}">
                  <a16:creationId xmlns:a16="http://schemas.microsoft.com/office/drawing/2014/main" id="{EAD30D0A-7A9C-DCA9-4A73-8DDB244B8EA4}"/>
                </a:ext>
              </a:extLst>
            </p:cNvPr>
            <p:cNvSpPr/>
            <p:nvPr/>
          </p:nvSpPr>
          <p:spPr>
            <a:xfrm>
              <a:off x="10106344" y="3094604"/>
              <a:ext cx="501327" cy="517962"/>
            </a:xfrm>
            <a:prstGeom prst="roundRect">
              <a:avLst>
                <a:gd name="adj" fmla="val 5865"/>
              </a:avLst>
            </a:prstGeom>
            <a:solidFill>
              <a:srgbClr val="18837E">
                <a:alpha val="28000"/>
              </a:srgbClr>
            </a:solidFill>
            <a:ln w="9525" cap="flat" cmpd="sng" algn="ctr">
              <a:noFill/>
              <a:prstDash val="solid"/>
            </a:ln>
            <a:effectLst/>
          </p:spPr>
          <p:txBody>
            <a:bodyPr lIns="0" tIns="0" rIns="0" bIns="0" rtlCol="0" anchor="ctr"/>
            <a:lstStyle/>
            <a:p>
              <a:pPr algn="ctr">
                <a:defRPr/>
              </a:pPr>
              <a:r>
                <a:rPr lang="en-US" sz="540" b="1" kern="0">
                  <a:solidFill>
                    <a:schemeClr val="tx1">
                      <a:lumMod val="85000"/>
                      <a:lumOff val="15000"/>
                    </a:schemeClr>
                  </a:solidFill>
                  <a:latin typeface="Bosch Office Sans"/>
                </a:rPr>
                <a:t>Fair</a:t>
              </a:r>
            </a:p>
          </p:txBody>
        </p:sp>
        <p:sp>
          <p:nvSpPr>
            <p:cNvPr id="363" name="Rectangle: Rounded Corners 362">
              <a:extLst>
                <a:ext uri="{FF2B5EF4-FFF2-40B4-BE49-F238E27FC236}">
                  <a16:creationId xmlns:a16="http://schemas.microsoft.com/office/drawing/2014/main" id="{58DE43F4-5AEF-E4CC-2CD2-E8B609CBF2F0}"/>
                </a:ext>
              </a:extLst>
            </p:cNvPr>
            <p:cNvSpPr/>
            <p:nvPr/>
          </p:nvSpPr>
          <p:spPr>
            <a:xfrm>
              <a:off x="9592564" y="3094604"/>
              <a:ext cx="489111" cy="517962"/>
            </a:xfrm>
            <a:prstGeom prst="roundRect">
              <a:avLst>
                <a:gd name="adj" fmla="val 5479"/>
              </a:avLst>
            </a:prstGeom>
            <a:solidFill>
              <a:srgbClr val="18837E">
                <a:alpha val="28000"/>
              </a:srgbClr>
            </a:solidFill>
            <a:ln w="9525" cap="flat" cmpd="sng" algn="ctr">
              <a:noFill/>
              <a:prstDash val="solid"/>
            </a:ln>
            <a:effectLst/>
          </p:spPr>
          <p:txBody>
            <a:bodyPr lIns="0" tIns="0" rIns="0" bIns="0" rtlCol="0" anchor="ctr"/>
            <a:lstStyle/>
            <a:p>
              <a:pPr algn="ctr">
                <a:defRPr/>
              </a:pPr>
              <a:r>
                <a:rPr lang="en-US" sz="540" b="1" kern="0">
                  <a:solidFill>
                    <a:schemeClr val="tx1">
                      <a:lumMod val="85000"/>
                      <a:lumOff val="15000"/>
                    </a:schemeClr>
                  </a:solidFill>
                  <a:latin typeface="Bosch Office Sans"/>
                </a:rPr>
                <a:t>Safe</a:t>
              </a:r>
            </a:p>
          </p:txBody>
        </p:sp>
        <p:sp>
          <p:nvSpPr>
            <p:cNvPr id="364" name="Rectangle: Rounded Corners 363">
              <a:extLst>
                <a:ext uri="{FF2B5EF4-FFF2-40B4-BE49-F238E27FC236}">
                  <a16:creationId xmlns:a16="http://schemas.microsoft.com/office/drawing/2014/main" id="{1A6F6089-2EC0-521C-A184-E307DD2BAC37}"/>
                </a:ext>
              </a:extLst>
            </p:cNvPr>
            <p:cNvSpPr/>
            <p:nvPr/>
          </p:nvSpPr>
          <p:spPr>
            <a:xfrm>
              <a:off x="10104153" y="2629623"/>
              <a:ext cx="503518" cy="446065"/>
            </a:xfrm>
            <a:prstGeom prst="roundRect">
              <a:avLst>
                <a:gd name="adj" fmla="val 5479"/>
              </a:avLst>
            </a:prstGeom>
            <a:solidFill>
              <a:srgbClr val="18837E">
                <a:alpha val="28000"/>
              </a:srgbClr>
            </a:solidFill>
            <a:ln w="9525" cap="flat" cmpd="sng" algn="ctr">
              <a:noFill/>
              <a:prstDash val="solid"/>
            </a:ln>
            <a:effectLst/>
          </p:spPr>
          <p:txBody>
            <a:bodyPr lIns="0" tIns="0" rIns="0" bIns="0" rtlCol="0" anchor="ctr"/>
            <a:lstStyle/>
            <a:p>
              <a:pPr algn="ctr">
                <a:defRPr/>
              </a:pPr>
              <a:r>
                <a:rPr lang="en-US" sz="540" b="1" kern="0">
                  <a:solidFill>
                    <a:schemeClr val="tx1">
                      <a:lumMod val="85000"/>
                      <a:lumOff val="15000"/>
                    </a:schemeClr>
                  </a:solidFill>
                  <a:latin typeface="Bosch Office Sans"/>
                </a:rPr>
                <a:t>Explainable</a:t>
              </a:r>
            </a:p>
          </p:txBody>
        </p:sp>
        <p:sp>
          <p:nvSpPr>
            <p:cNvPr id="365" name="Rectangle: Rounded Corners 364">
              <a:extLst>
                <a:ext uri="{FF2B5EF4-FFF2-40B4-BE49-F238E27FC236}">
                  <a16:creationId xmlns:a16="http://schemas.microsoft.com/office/drawing/2014/main" id="{0EE9ED2D-B3B7-AA09-11C6-65E5DD498DA9}"/>
                </a:ext>
              </a:extLst>
            </p:cNvPr>
            <p:cNvSpPr/>
            <p:nvPr/>
          </p:nvSpPr>
          <p:spPr>
            <a:xfrm>
              <a:off x="9567896" y="2063449"/>
              <a:ext cx="1064753" cy="1574683"/>
            </a:xfrm>
            <a:prstGeom prst="roundRect">
              <a:avLst>
                <a:gd name="adj" fmla="val 857"/>
              </a:avLst>
            </a:prstGeom>
            <a:noFill/>
            <a:ln w="19050" cap="flat" cmpd="sng" algn="ctr">
              <a:solidFill>
                <a:srgbClr val="18837E"/>
              </a:solidFill>
              <a:prstDash val="solid"/>
            </a:ln>
            <a:effectLst/>
          </p:spPr>
          <p:txBody>
            <a:bodyPr rtlCol="0" anchor="ctr"/>
            <a:lstStyle/>
            <a:p>
              <a:pPr algn="ctr" defTabSz="822625"/>
              <a:endParaRPr lang="en-US" sz="1260" kern="0">
                <a:solidFill>
                  <a:srgbClr val="000000"/>
                </a:solidFill>
                <a:latin typeface="Bosch Office Sans"/>
              </a:endParaRPr>
            </a:p>
          </p:txBody>
        </p:sp>
        <p:grpSp>
          <p:nvGrpSpPr>
            <p:cNvPr id="377" name="Group 376">
              <a:extLst>
                <a:ext uri="{FF2B5EF4-FFF2-40B4-BE49-F238E27FC236}">
                  <a16:creationId xmlns:a16="http://schemas.microsoft.com/office/drawing/2014/main" id="{D7124C9C-D3CC-8749-CA28-A157CF60E21F}"/>
                </a:ext>
              </a:extLst>
            </p:cNvPr>
            <p:cNvGrpSpPr/>
            <p:nvPr/>
          </p:nvGrpSpPr>
          <p:grpSpPr>
            <a:xfrm>
              <a:off x="10173530" y="1823510"/>
              <a:ext cx="350420" cy="203925"/>
              <a:chOff x="8664639" y="3450565"/>
              <a:chExt cx="875981" cy="346732"/>
            </a:xfrm>
          </p:grpSpPr>
          <p:grpSp>
            <p:nvGrpSpPr>
              <p:cNvPr id="378" name="Group 377">
                <a:extLst>
                  <a:ext uri="{FF2B5EF4-FFF2-40B4-BE49-F238E27FC236}">
                    <a16:creationId xmlns:a16="http://schemas.microsoft.com/office/drawing/2014/main" id="{CFF699B3-9510-3EA0-D07A-81C530866D32}"/>
                  </a:ext>
                </a:extLst>
              </p:cNvPr>
              <p:cNvGrpSpPr/>
              <p:nvPr/>
            </p:nvGrpSpPr>
            <p:grpSpPr>
              <a:xfrm>
                <a:off x="8664639" y="3450565"/>
                <a:ext cx="875981" cy="346732"/>
                <a:chOff x="8898104" y="2745319"/>
                <a:chExt cx="1264602" cy="525759"/>
              </a:xfrm>
            </p:grpSpPr>
            <p:sp>
              <p:nvSpPr>
                <p:cNvPr id="381" name="Arrow: Pentagon 380">
                  <a:extLst>
                    <a:ext uri="{FF2B5EF4-FFF2-40B4-BE49-F238E27FC236}">
                      <a16:creationId xmlns:a16="http://schemas.microsoft.com/office/drawing/2014/main" id="{9671CA87-8B8E-2AF7-133B-922EA4F25894}"/>
                    </a:ext>
                  </a:extLst>
                </p:cNvPr>
                <p:cNvSpPr/>
                <p:nvPr/>
              </p:nvSpPr>
              <p:spPr>
                <a:xfrm>
                  <a:off x="9530765" y="2939896"/>
                  <a:ext cx="631941" cy="171013"/>
                </a:xfrm>
                <a:prstGeom prst="homePlate">
                  <a:avLst>
                    <a:gd name="adj" fmla="val 87938"/>
                  </a:avLst>
                </a:prstGeom>
                <a:solidFill>
                  <a:schemeClr val="bg1"/>
                </a:solidFill>
                <a:ln w="9525" cap="flat" cmpd="sng" algn="ctr">
                  <a:noFill/>
                  <a:prstDash val="solid"/>
                </a:ln>
                <a:effectLst/>
              </p:spPr>
              <p:txBody>
                <a:bodyPr rtlCol="0" anchor="ctr"/>
                <a:lstStyle/>
                <a:p>
                  <a:pPr algn="ctr" defTabSz="822625"/>
                  <a:endParaRPr lang="en-US" sz="270" b="1" kern="0">
                    <a:solidFill>
                      <a:schemeClr val="bg2">
                        <a:lumMod val="50000"/>
                      </a:schemeClr>
                    </a:solidFill>
                    <a:latin typeface="Bosch Office Sans"/>
                  </a:endParaRPr>
                </a:p>
              </p:txBody>
            </p:sp>
            <p:sp>
              <p:nvSpPr>
                <p:cNvPr id="382" name="Arrow: Pentagon 381">
                  <a:extLst>
                    <a:ext uri="{FF2B5EF4-FFF2-40B4-BE49-F238E27FC236}">
                      <a16:creationId xmlns:a16="http://schemas.microsoft.com/office/drawing/2014/main" id="{831E7782-A0B7-A3E9-DCD4-52F19069278B}"/>
                    </a:ext>
                  </a:extLst>
                </p:cNvPr>
                <p:cNvSpPr/>
                <p:nvPr/>
              </p:nvSpPr>
              <p:spPr>
                <a:xfrm flipH="1">
                  <a:off x="8898104" y="2796212"/>
                  <a:ext cx="631942" cy="171013"/>
                </a:xfrm>
                <a:prstGeom prst="homePlate">
                  <a:avLst>
                    <a:gd name="adj" fmla="val 80702"/>
                  </a:avLst>
                </a:prstGeom>
                <a:solidFill>
                  <a:schemeClr val="bg1"/>
                </a:solidFill>
                <a:ln w="9525" cap="flat" cmpd="sng" algn="ctr">
                  <a:noFill/>
                  <a:prstDash val="solid"/>
                </a:ln>
                <a:effectLst/>
              </p:spPr>
              <p:txBody>
                <a:bodyPr rtlCol="0" anchor="ctr"/>
                <a:lstStyle/>
                <a:p>
                  <a:pPr algn="ctr" defTabSz="822625"/>
                  <a:endParaRPr lang="en-US" sz="270" b="1" kern="0">
                    <a:solidFill>
                      <a:schemeClr val="bg2">
                        <a:lumMod val="50000"/>
                      </a:schemeClr>
                    </a:solidFill>
                    <a:latin typeface="Bosch Office Sans"/>
                  </a:endParaRPr>
                </a:p>
              </p:txBody>
            </p:sp>
            <p:sp>
              <p:nvSpPr>
                <p:cNvPr id="383" name="Rectangle: Top Corners Rounded 382">
                  <a:extLst>
                    <a:ext uri="{FF2B5EF4-FFF2-40B4-BE49-F238E27FC236}">
                      <a16:creationId xmlns:a16="http://schemas.microsoft.com/office/drawing/2014/main" id="{143AF5B6-568D-D3E0-BFFC-C10FCE3D1921}"/>
                    </a:ext>
                  </a:extLst>
                </p:cNvPr>
                <p:cNvSpPr/>
                <p:nvPr/>
              </p:nvSpPr>
              <p:spPr>
                <a:xfrm>
                  <a:off x="9493736" y="2745319"/>
                  <a:ext cx="73956" cy="525759"/>
                </a:xfrm>
                <a:prstGeom prst="round2SameRect">
                  <a:avLst>
                    <a:gd name="adj1" fmla="val 50000"/>
                    <a:gd name="adj2" fmla="val 0"/>
                  </a:avLst>
                </a:prstGeom>
                <a:solidFill>
                  <a:schemeClr val="bg1"/>
                </a:solidFill>
                <a:ln w="6350" cap="flat" cmpd="sng" algn="ctr">
                  <a:noFill/>
                  <a:prstDash val="solid"/>
                </a:ln>
                <a:effectLst/>
              </p:spPr>
              <p:txBody>
                <a:bodyPr rtlCol="0" anchor="ctr"/>
                <a:lstStyle/>
                <a:p>
                  <a:pPr algn="ctr" defTabSz="822625"/>
                  <a:endParaRPr lang="en-US" sz="1260" b="1" kern="0">
                    <a:solidFill>
                      <a:schemeClr val="bg2">
                        <a:lumMod val="50000"/>
                      </a:schemeClr>
                    </a:solidFill>
                    <a:latin typeface="Bosch Office Sans"/>
                  </a:endParaRPr>
                </a:p>
              </p:txBody>
            </p:sp>
          </p:grpSp>
          <p:sp>
            <p:nvSpPr>
              <p:cNvPr id="379" name="TextBox 378">
                <a:extLst>
                  <a:ext uri="{FF2B5EF4-FFF2-40B4-BE49-F238E27FC236}">
                    <a16:creationId xmlns:a16="http://schemas.microsoft.com/office/drawing/2014/main" id="{5E3785BD-5D4C-6F30-BB23-EE044FBA725A}"/>
                  </a:ext>
                </a:extLst>
              </p:cNvPr>
              <p:cNvSpPr txBox="1"/>
              <p:nvPr/>
            </p:nvSpPr>
            <p:spPr>
              <a:xfrm>
                <a:off x="8682682" y="3503947"/>
                <a:ext cx="452662" cy="78522"/>
              </a:xfrm>
              <a:prstGeom prst="rect">
                <a:avLst/>
              </a:prstGeom>
              <a:noFill/>
            </p:spPr>
            <p:txBody>
              <a:bodyPr wrap="square" lIns="0" tIns="0" rIns="0" bIns="0">
                <a:spAutoFit/>
              </a:bodyPr>
              <a:lstStyle/>
              <a:p>
                <a:pPr algn="ctr" defTabSz="822625"/>
                <a:r>
                  <a:rPr lang="en-US" sz="270" b="1" kern="0">
                    <a:solidFill>
                      <a:schemeClr val="bg2">
                        <a:lumMod val="50000"/>
                      </a:schemeClr>
                    </a:solidFill>
                    <a:latin typeface="Bosch Office Sans"/>
                  </a:rPr>
                  <a:t>Wrong</a:t>
                </a:r>
              </a:p>
            </p:txBody>
          </p:sp>
          <p:sp>
            <p:nvSpPr>
              <p:cNvPr id="380" name="TextBox 379">
                <a:extLst>
                  <a:ext uri="{FF2B5EF4-FFF2-40B4-BE49-F238E27FC236}">
                    <a16:creationId xmlns:a16="http://schemas.microsoft.com/office/drawing/2014/main" id="{360DA618-C9B5-11EC-9464-724E4CADC2E8}"/>
                  </a:ext>
                </a:extLst>
              </p:cNvPr>
              <p:cNvSpPr txBox="1"/>
              <p:nvPr/>
            </p:nvSpPr>
            <p:spPr>
              <a:xfrm>
                <a:off x="9048729" y="3596788"/>
                <a:ext cx="452662" cy="78522"/>
              </a:xfrm>
              <a:prstGeom prst="rect">
                <a:avLst/>
              </a:prstGeom>
              <a:noFill/>
            </p:spPr>
            <p:txBody>
              <a:bodyPr wrap="square" lIns="0" tIns="0" rIns="0" bIns="0">
                <a:spAutoFit/>
              </a:bodyPr>
              <a:lstStyle/>
              <a:p>
                <a:pPr algn="ctr" defTabSz="822625"/>
                <a:r>
                  <a:rPr lang="en-US" sz="270" b="1" kern="0">
                    <a:solidFill>
                      <a:schemeClr val="bg2">
                        <a:lumMod val="50000"/>
                      </a:schemeClr>
                    </a:solidFill>
                    <a:latin typeface="Bosch Office Sans"/>
                  </a:rPr>
                  <a:t>Right</a:t>
                </a:r>
              </a:p>
            </p:txBody>
          </p:sp>
        </p:grpSp>
        <p:pic>
          <p:nvPicPr>
            <p:cNvPr id="384" name="Picture 383">
              <a:extLst>
                <a:ext uri="{FF2B5EF4-FFF2-40B4-BE49-F238E27FC236}">
                  <a16:creationId xmlns:a16="http://schemas.microsoft.com/office/drawing/2014/main" id="{E819B0ED-9B99-BD76-EF1A-0BA9B777394A}"/>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10000" b="90000" l="10000" r="90000">
                          <a14:foregroundMark x1="27063" y1="31480" x2="28914" y2="31789"/>
                          <a14:foregroundMark x1="24121" y1="30990" x2="25474" y2="31216"/>
                          <a14:foregroundMark x1="37700" y1="32588" x2="45048" y2="35783"/>
                          <a14:foregroundMark x1="50561" y1="34984" x2="53514" y2="34984"/>
                          <a14:foregroundMark x1="48562" y1="34984" x2="49801" y2="34984"/>
                          <a14:foregroundMark x1="50799" y1="42812" x2="52879" y2="41252"/>
                          <a14:foregroundMark x1="57827" y1="35623" x2="65176" y2="32109"/>
                          <a14:foregroundMark x1="65176" y1="32109" x2="65176" y2="32109"/>
                          <a14:foregroundMark x1="68051" y1="31310" x2="68708" y2="30292"/>
                          <a14:foregroundMark x1="73523" y1="23729" x2="75879" y2="24121"/>
                          <a14:foregroundMark x1="71086" y1="32748" x2="77636" y2="30032"/>
                          <a14:foregroundMark x1="77636" y1="30032" x2="76677" y2="24281"/>
                          <a14:foregroundMark x1="68690" y1="43770" x2="72204" y2="34026"/>
                          <a14:foregroundMark x1="72548" y1="50174" x2="72843" y2="50639"/>
                          <a14:foregroundMark x1="68690" y1="44089" x2="69235" y2="44948"/>
                          <a14:foregroundMark x1="71427" y1="45446" x2="71276" y2="44891"/>
                          <a14:foregroundMark x1="72843" y1="50639" x2="72712" y2="50158"/>
                          <a14:foregroundMark x1="65087" y1="47420" x2="64058" y2="48882"/>
                          <a14:foregroundMark x1="67093" y1="44569" x2="66102" y2="45977"/>
                          <a14:foregroundMark x1="65974" y1="50799" x2="69649" y2="52396"/>
                          <a14:foregroundMark x1="69329" y1="54313" x2="69765" y2="58350"/>
                          <a14:foregroundMark x1="71725" y1="63419" x2="73323" y2="67732"/>
                          <a14:foregroundMark x1="70427" y1="69862" x2="72684" y2="67093"/>
                          <a14:foregroundMark x1="76302" y1="69792" x2="77476" y2="71406"/>
                          <a14:foregroundMark x1="74920" y1="67891" x2="75501" y2="68690"/>
                          <a14:foregroundMark x1="52362" y1="57376" x2="52236" y2="57029"/>
                          <a14:foregroundMark x1="54153" y1="62300" x2="54026" y2="61952"/>
                          <a14:foregroundMark x1="50413" y1="64759" x2="52077" y2="65655"/>
                          <a14:foregroundMark x1="52077" y1="65655" x2="52396" y2="65335"/>
                          <a14:foregroundMark x1="55112" y1="64377" x2="61821" y2="67732"/>
                          <a14:foregroundMark x1="61821" y1="67732" x2="65974" y2="68690"/>
                          <a14:foregroundMark x1="49437" y1="66131" x2="49840" y2="66454"/>
                          <a14:foregroundMark x1="47510" y1="64590" x2="48070" y2="65038"/>
                          <a14:foregroundMark x1="33866" y1="69489" x2="44249" y2="65974"/>
                          <a14:foregroundMark x1="31037" y1="70697" x2="31470" y2="70447"/>
                          <a14:foregroundMark x1="29491" y1="68864" x2="28902" y2="68393"/>
                          <a14:foregroundMark x1="31470" y1="70447" x2="30922" y2="70009"/>
                          <a14:foregroundMark x1="29872" y1="68051" x2="35783" y2="60064"/>
                          <a14:foregroundMark x1="22818" y1="72981" x2="22045" y2="74121"/>
                          <a14:foregroundMark x1="74241" y1="75484" x2="75719" y2="76038"/>
                          <a14:foregroundMark x1="23043" y1="48141" x2="22866" y2="48399"/>
                          <a14:foregroundMark x1="31426" y1="49522" x2="31310" y2="49201"/>
                          <a14:foregroundMark x1="29872" y1="45208" x2="31132" y2="48706"/>
                          <a14:foregroundMark x1="39137" y1="48243" x2="44888" y2="48562"/>
                          <a14:foregroundMark x1="50799" y1="48403" x2="55272" y2="48403"/>
                          <a14:backgroundMark x1="38179" y1="38658" x2="21406" y2="36901"/>
                          <a14:backgroundMark x1="58307" y1="43450" x2="64377" y2="37859"/>
                          <a14:backgroundMark x1="80192" y1="39297" x2="80671" y2="50479"/>
                          <a14:backgroundMark x1="49681" y1="62620" x2="50479" y2="60703"/>
                          <a14:backgroundMark x1="25879" y1="47125" x2="27316" y2="50319"/>
                          <a14:backgroundMark x1="26997" y1="25240" x2="28115" y2="30032"/>
                          <a14:backgroundMark x1="51438" y1="36422" x2="50958" y2="41054"/>
                          <a14:backgroundMark x1="48882" y1="58786" x2="50799" y2="63259"/>
                          <a14:backgroundMark x1="48562" y1="58946" x2="50319" y2="58626"/>
                          <a14:backgroundMark x1="48882" y1="63898" x2="50799" y2="64217"/>
                          <a14:backgroundMark x1="69010" y1="45687" x2="69489" y2="50479"/>
                          <a14:backgroundMark x1="72045" y1="69489" x2="73323" y2="74920"/>
                          <a14:backgroundMark x1="73003" y1="74920" x2="74601" y2="74920"/>
                          <a14:backgroundMark x1="26677" y1="69329" x2="27636" y2="75080"/>
                          <a14:backgroundMark x1="24920" y1="69489" x2="28435" y2="69169"/>
                          <a14:backgroundMark x1="71565" y1="25399" x2="73003" y2="30511"/>
                          <a14:backgroundMark x1="71406" y1="25719" x2="72843" y2="25080"/>
                          <a14:backgroundMark x1="23802" y1="48083" x2="25879" y2="45527"/>
                          <a14:backgroundMark x1="23962" y1="46965" x2="23962" y2="46965"/>
                          <a14:backgroundMark x1="24441" y1="46486" x2="24441" y2="46486"/>
                          <a14:backgroundMark x1="24760" y1="45847" x2="24760" y2="45847"/>
                          <a14:backgroundMark x1="24281" y1="46006" x2="23962" y2="47284"/>
                          <a14:backgroundMark x1="25240" y1="45527" x2="24121" y2="47284"/>
                          <a14:backgroundMark x1="24121" y1="46805" x2="23962" y2="48243"/>
                          <a14:backgroundMark x1="25719" y1="30831" x2="27476" y2="30831"/>
                          <a14:backgroundMark x1="49681" y1="35144" x2="50319" y2="35304"/>
                          <a14:backgroundMark x1="69010" y1="45208" x2="70447" y2="45847"/>
                          <a14:backgroundMark x1="69329" y1="58466" x2="69808" y2="60224"/>
                        </a14:backgroundRemoval>
                      </a14:imgEffect>
                    </a14:imgLayer>
                  </a14:imgProps>
                </a:ext>
                <a:ext uri="{28A0092B-C50C-407E-A947-70E740481C1C}">
                  <a14:useLocalDpi xmlns:a14="http://schemas.microsoft.com/office/drawing/2010/main" val="0"/>
                </a:ext>
              </a:extLst>
            </a:blip>
            <a:srcRect l="20228" t="21284" r="21064" b="21560"/>
            <a:stretch/>
          </p:blipFill>
          <p:spPr>
            <a:xfrm>
              <a:off x="11607569" y="1807988"/>
              <a:ext cx="203038" cy="198436"/>
            </a:xfrm>
            <a:prstGeom prst="rect">
              <a:avLst/>
            </a:prstGeom>
          </p:spPr>
        </p:pic>
      </p:grpSp>
      <p:cxnSp>
        <p:nvCxnSpPr>
          <p:cNvPr id="388" name="Straight Connector 387">
            <a:extLst>
              <a:ext uri="{FF2B5EF4-FFF2-40B4-BE49-F238E27FC236}">
                <a16:creationId xmlns:a16="http://schemas.microsoft.com/office/drawing/2014/main" id="{99681DEF-75E7-95FD-659B-8AC3A8F66514}"/>
              </a:ext>
            </a:extLst>
          </p:cNvPr>
          <p:cNvCxnSpPr>
            <a:cxnSpLocks/>
          </p:cNvCxnSpPr>
          <p:nvPr/>
        </p:nvCxnSpPr>
        <p:spPr>
          <a:xfrm>
            <a:off x="7528107" y="1747499"/>
            <a:ext cx="0" cy="1398582"/>
          </a:xfrm>
          <a:prstGeom prst="line">
            <a:avLst/>
          </a:prstGeom>
          <a:ln w="19050">
            <a:solidFill>
              <a:srgbClr val="18837E">
                <a:alpha val="5000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B7E07EE2-0C03-12F4-55C9-5B1782CFAD55}"/>
              </a:ext>
            </a:extLst>
          </p:cNvPr>
          <p:cNvCxnSpPr>
            <a:cxnSpLocks/>
          </p:cNvCxnSpPr>
          <p:nvPr/>
        </p:nvCxnSpPr>
        <p:spPr>
          <a:xfrm>
            <a:off x="4764880" y="1747499"/>
            <a:ext cx="0" cy="1398582"/>
          </a:xfrm>
          <a:prstGeom prst="line">
            <a:avLst/>
          </a:prstGeom>
          <a:ln w="19050">
            <a:solidFill>
              <a:srgbClr val="18837E">
                <a:alpha val="5000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A065E9F3-E46B-517E-088A-CB882070FDA7}"/>
              </a:ext>
            </a:extLst>
          </p:cNvPr>
          <p:cNvCxnSpPr>
            <a:cxnSpLocks/>
          </p:cNvCxnSpPr>
          <p:nvPr/>
        </p:nvCxnSpPr>
        <p:spPr>
          <a:xfrm>
            <a:off x="3132064" y="1747499"/>
            <a:ext cx="0" cy="1398582"/>
          </a:xfrm>
          <a:prstGeom prst="line">
            <a:avLst/>
          </a:prstGeom>
          <a:ln w="19050">
            <a:solidFill>
              <a:srgbClr val="18837E">
                <a:alpha val="50000"/>
              </a:srgbClr>
            </a:solidFill>
            <a:prstDash val="sysDash"/>
          </a:ln>
        </p:spPr>
        <p:style>
          <a:lnRef idx="1">
            <a:schemeClr val="accent1"/>
          </a:lnRef>
          <a:fillRef idx="0">
            <a:schemeClr val="accent1"/>
          </a:fillRef>
          <a:effectRef idx="0">
            <a:schemeClr val="accent1"/>
          </a:effectRef>
          <a:fontRef idx="minor">
            <a:schemeClr val="tx1"/>
          </a:fontRef>
        </p:style>
      </p:cxnSp>
      <p:grpSp>
        <p:nvGrpSpPr>
          <p:cNvPr id="407" name="Group 406">
            <a:extLst>
              <a:ext uri="{FF2B5EF4-FFF2-40B4-BE49-F238E27FC236}">
                <a16:creationId xmlns:a16="http://schemas.microsoft.com/office/drawing/2014/main" id="{EAD3B157-69F6-2043-B2FB-88145DD24D9E}"/>
              </a:ext>
            </a:extLst>
          </p:cNvPr>
          <p:cNvGrpSpPr/>
          <p:nvPr/>
        </p:nvGrpSpPr>
        <p:grpSpPr>
          <a:xfrm>
            <a:off x="295204" y="1313529"/>
            <a:ext cx="2695077" cy="1883389"/>
            <a:chOff x="327913" y="1459725"/>
            <a:chExt cx="2995493" cy="2093327"/>
          </a:xfrm>
        </p:grpSpPr>
        <p:sp>
          <p:nvSpPr>
            <p:cNvPr id="143" name="TextBox 8">
              <a:extLst>
                <a:ext uri="{FF2B5EF4-FFF2-40B4-BE49-F238E27FC236}">
                  <a16:creationId xmlns:a16="http://schemas.microsoft.com/office/drawing/2014/main" id="{03CD4922-3828-CD03-9DEA-C2DA80418F06}"/>
                </a:ext>
              </a:extLst>
            </p:cNvPr>
            <p:cNvSpPr txBox="1"/>
            <p:nvPr/>
          </p:nvSpPr>
          <p:spPr>
            <a:xfrm>
              <a:off x="360849" y="3186359"/>
              <a:ext cx="2815067" cy="366693"/>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450"/>
                </a:spcBef>
              </a:pPr>
              <a:r>
                <a:rPr lang="en-US" sz="720" i="1" kern="0">
                  <a:latin typeface="Bosch Office Sans" pitchFamily="2" charset="0"/>
                </a:rPr>
                <a:t>Stanford’s state-of-the-art skin cancer detection AI initially matched human performance but was later found to </a:t>
              </a:r>
              <a:r>
                <a:rPr lang="en-US" sz="720" b="1" i="1" kern="0">
                  <a:latin typeface="Bosch Office Sans" pitchFamily="2" charset="0"/>
                </a:rPr>
                <a:t>falsely tag images with rulers as malignant</a:t>
              </a:r>
              <a:r>
                <a:rPr lang="en-US" sz="720" i="1" kern="0">
                  <a:latin typeface="Bosch Office Sans" pitchFamily="2" charset="0"/>
                </a:rPr>
                <a:t>.</a:t>
              </a:r>
            </a:p>
          </p:txBody>
        </p:sp>
        <p:sp>
          <p:nvSpPr>
            <p:cNvPr id="144" name="TextBox 45">
              <a:extLst>
                <a:ext uri="{FF2B5EF4-FFF2-40B4-BE49-F238E27FC236}">
                  <a16:creationId xmlns:a16="http://schemas.microsoft.com/office/drawing/2014/main" id="{BF5A49D4-2743-33CF-17CF-A65D62F95A00}"/>
                </a:ext>
              </a:extLst>
            </p:cNvPr>
            <p:cNvSpPr txBox="1"/>
            <p:nvPr/>
          </p:nvSpPr>
          <p:spPr>
            <a:xfrm>
              <a:off x="360849" y="3059907"/>
              <a:ext cx="2446532" cy="132413"/>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22625">
                <a:spcBef>
                  <a:spcPts val="450"/>
                </a:spcBef>
              </a:pPr>
              <a:r>
                <a:rPr lang="en-US" sz="765" b="1" u="sng" kern="0">
                  <a:solidFill>
                    <a:srgbClr val="C00C79"/>
                  </a:solidFill>
                  <a:latin typeface="Bosch Office Sans" pitchFamily="2" charset="0"/>
                </a:rPr>
                <a:t>Lack of Explainability</a:t>
              </a:r>
              <a:r>
                <a:rPr lang="en-US" sz="765" b="1" kern="0">
                  <a:solidFill>
                    <a:srgbClr val="18837E"/>
                  </a:solidFill>
                  <a:latin typeface="Bosch Office Sans" pitchFamily="2" charset="0"/>
                </a:rPr>
                <a:t> in AI</a:t>
              </a:r>
            </a:p>
          </p:txBody>
        </p:sp>
        <p:grpSp>
          <p:nvGrpSpPr>
            <p:cNvPr id="400" name="Group 399">
              <a:extLst>
                <a:ext uri="{FF2B5EF4-FFF2-40B4-BE49-F238E27FC236}">
                  <a16:creationId xmlns:a16="http://schemas.microsoft.com/office/drawing/2014/main" id="{EE70BF33-9E32-A06E-570A-104645EE537C}"/>
                </a:ext>
              </a:extLst>
            </p:cNvPr>
            <p:cNvGrpSpPr/>
            <p:nvPr/>
          </p:nvGrpSpPr>
          <p:grpSpPr>
            <a:xfrm>
              <a:off x="360849" y="2338979"/>
              <a:ext cx="2962557" cy="518109"/>
              <a:chOff x="360849" y="2458314"/>
              <a:chExt cx="2962557" cy="518109"/>
            </a:xfrm>
          </p:grpSpPr>
          <p:sp>
            <p:nvSpPr>
              <p:cNvPr id="146" name="TextBox 5">
                <a:extLst>
                  <a:ext uri="{FF2B5EF4-FFF2-40B4-BE49-F238E27FC236}">
                    <a16:creationId xmlns:a16="http://schemas.microsoft.com/office/drawing/2014/main" id="{F84EAB2D-0FAF-6E8C-AEF6-28BBE3781397}"/>
                  </a:ext>
                </a:extLst>
              </p:cNvPr>
              <p:cNvSpPr txBox="1"/>
              <p:nvPr/>
            </p:nvSpPr>
            <p:spPr>
              <a:xfrm>
                <a:off x="360849" y="2585323"/>
                <a:ext cx="2962557" cy="391100"/>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22625">
                  <a:spcBef>
                    <a:spcPts val="180"/>
                  </a:spcBef>
                </a:pPr>
                <a:r>
                  <a:rPr lang="en-US" sz="720" b="1" i="1" kern="0">
                    <a:latin typeface="Bosch Office Sans" pitchFamily="2" charset="0"/>
                  </a:rPr>
                  <a:t>Risk score for black offenders higher compared to whites.</a:t>
                </a:r>
                <a:endParaRPr lang="en-US" sz="720" i="1" kern="0">
                  <a:latin typeface="Bosch Office Sans" pitchFamily="2" charset="0"/>
                </a:endParaRPr>
              </a:p>
              <a:p>
                <a:pPr>
                  <a:spcBef>
                    <a:spcPts val="180"/>
                  </a:spcBef>
                </a:pPr>
                <a:r>
                  <a:rPr lang="en-US" sz="720" i="1" kern="0">
                    <a:latin typeface="Bosch Office Sans" pitchFamily="2" charset="0"/>
                  </a:rPr>
                  <a:t>Twice as many </a:t>
                </a:r>
                <a:r>
                  <a:rPr lang="en-US" sz="720" b="1" i="1" kern="0">
                    <a:latin typeface="Bosch Office Sans" pitchFamily="2" charset="0"/>
                  </a:rPr>
                  <a:t>false positive prediction for recidivism for black offenders than white - </a:t>
                </a:r>
                <a:r>
                  <a:rPr lang="en-US" sz="720" i="1" kern="0">
                    <a:latin typeface="Bosch Office Sans" pitchFamily="2" charset="0"/>
                    <a:hlinkClick r:id="rId18">
                      <a:extLst>
                        <a:ext uri="{A12FA001-AC4F-418D-AE19-62706E023703}">
                          <ahyp:hlinkClr xmlns:ahyp="http://schemas.microsoft.com/office/drawing/2018/hyperlinkcolor" val="tx"/>
                        </a:ext>
                      </a:extLst>
                    </a:hlinkClick>
                  </a:rPr>
                  <a:t>Jeff Larson Article</a:t>
                </a:r>
                <a:endParaRPr lang="en-US" sz="720" i="1" kern="0">
                  <a:latin typeface="Bosch Office Sans" pitchFamily="2" charset="0"/>
                </a:endParaRPr>
              </a:p>
            </p:txBody>
          </p:sp>
          <p:sp>
            <p:nvSpPr>
              <p:cNvPr id="147" name="TextBox 40">
                <a:extLst>
                  <a:ext uri="{FF2B5EF4-FFF2-40B4-BE49-F238E27FC236}">
                    <a16:creationId xmlns:a16="http://schemas.microsoft.com/office/drawing/2014/main" id="{D271CA85-BFB2-9A09-17FB-7C6944288786}"/>
                  </a:ext>
                </a:extLst>
              </p:cNvPr>
              <p:cNvSpPr txBox="1"/>
              <p:nvPr/>
            </p:nvSpPr>
            <p:spPr>
              <a:xfrm>
                <a:off x="360849" y="2458314"/>
                <a:ext cx="1047563" cy="154850"/>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22625"/>
                <a:r>
                  <a:rPr lang="en-US" sz="765" b="1" u="sng" kern="0">
                    <a:solidFill>
                      <a:srgbClr val="C00C79"/>
                    </a:solidFill>
                    <a:latin typeface="Bosch Office Sans" pitchFamily="2" charset="0"/>
                  </a:rPr>
                  <a:t>Unfair</a:t>
                </a:r>
                <a:r>
                  <a:rPr lang="en-US" sz="765" b="1" kern="0">
                    <a:solidFill>
                      <a:srgbClr val="18837E"/>
                    </a:solidFill>
                    <a:latin typeface="Bosch Office Sans" pitchFamily="2" charset="0"/>
                  </a:rPr>
                  <a:t> AI</a:t>
                </a:r>
              </a:p>
            </p:txBody>
          </p:sp>
        </p:grpSp>
        <p:sp>
          <p:nvSpPr>
            <p:cNvPr id="148" name="TextBox 147">
              <a:extLst>
                <a:ext uri="{FF2B5EF4-FFF2-40B4-BE49-F238E27FC236}">
                  <a16:creationId xmlns:a16="http://schemas.microsoft.com/office/drawing/2014/main" id="{F6973FE7-AF3C-09D5-A4D0-EF438A2A31D6}"/>
                </a:ext>
              </a:extLst>
            </p:cNvPr>
            <p:cNvSpPr txBox="1"/>
            <p:nvPr/>
          </p:nvSpPr>
          <p:spPr>
            <a:xfrm>
              <a:off x="360849" y="1756382"/>
              <a:ext cx="955714" cy="155370"/>
            </a:xfrm>
            <a:prstGeom prst="rect">
              <a:avLst/>
            </a:prstGeom>
            <a:noFill/>
          </p:spPr>
          <p:txBody>
            <a:bodyPr wrap="square" lIns="0" tIns="0" rIns="0" bIns="0" rtlCol="0">
              <a:noAutofit/>
            </a:bodyPr>
            <a:lstStyle/>
            <a:p>
              <a:pPr defTabSz="822625">
                <a:defRPr/>
              </a:pPr>
              <a:r>
                <a:rPr lang="en-US" sz="765" b="1" u="sng" kern="0">
                  <a:solidFill>
                    <a:srgbClr val="C00C79"/>
                  </a:solidFill>
                  <a:latin typeface="Bosch Office Sans" pitchFamily="2" charset="0"/>
                </a:rPr>
                <a:t>Unsafe</a:t>
              </a:r>
              <a:r>
                <a:rPr lang="en-US" sz="765" b="1" kern="0">
                  <a:solidFill>
                    <a:srgbClr val="18837E"/>
                  </a:solidFill>
                  <a:latin typeface="Bosch Office Sans" pitchFamily="2" charset="0"/>
                </a:rPr>
                <a:t> AI</a:t>
              </a:r>
            </a:p>
          </p:txBody>
        </p:sp>
        <p:sp>
          <p:nvSpPr>
            <p:cNvPr id="387" name="Rectangle: Rounded Corners 386">
              <a:extLst>
                <a:ext uri="{FF2B5EF4-FFF2-40B4-BE49-F238E27FC236}">
                  <a16:creationId xmlns:a16="http://schemas.microsoft.com/office/drawing/2014/main" id="{64B4499A-0843-2820-6D44-DE490E5F25C2}"/>
                </a:ext>
              </a:extLst>
            </p:cNvPr>
            <p:cNvSpPr/>
            <p:nvPr/>
          </p:nvSpPr>
          <p:spPr>
            <a:xfrm>
              <a:off x="327913" y="1459725"/>
              <a:ext cx="2901958" cy="270644"/>
            </a:xfrm>
            <a:prstGeom prst="roundRect">
              <a:avLst>
                <a:gd name="adj" fmla="val 7774"/>
              </a:avLst>
            </a:prstGeom>
            <a:solidFill>
              <a:srgbClr val="DFC3D3"/>
            </a:solidFill>
            <a:ln w="9525" cap="flat" cmpd="sng" algn="ctr">
              <a:noFill/>
              <a:prstDash val="solid"/>
            </a:ln>
            <a:effectLst/>
          </p:spPr>
          <p:txBody>
            <a:bodyPr tIns="65816" rtlCol="0" anchor="ctr"/>
            <a:lstStyle/>
            <a:p>
              <a:pPr algn="ctr"/>
              <a:r>
                <a:rPr lang="en-US" sz="1080" b="1" kern="0">
                  <a:solidFill>
                    <a:srgbClr val="BC1C82"/>
                  </a:solidFill>
                  <a:latin typeface="Bosch Office Sans"/>
                </a:rPr>
                <a:t>Real world examples</a:t>
              </a:r>
            </a:p>
          </p:txBody>
        </p:sp>
        <p:sp>
          <p:nvSpPr>
            <p:cNvPr id="399" name="TextBox 5">
              <a:extLst>
                <a:ext uri="{FF2B5EF4-FFF2-40B4-BE49-F238E27FC236}">
                  <a16:creationId xmlns:a16="http://schemas.microsoft.com/office/drawing/2014/main" id="{D59FC470-155C-98DA-73E5-C676FFE6FE0D}"/>
                </a:ext>
              </a:extLst>
            </p:cNvPr>
            <p:cNvSpPr txBox="1"/>
            <p:nvPr/>
          </p:nvSpPr>
          <p:spPr>
            <a:xfrm>
              <a:off x="350317" y="1890853"/>
              <a:ext cx="2962557" cy="391100"/>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270"/>
                </a:spcAft>
              </a:pPr>
              <a:r>
                <a:rPr lang="en-US" sz="720" i="1" kern="0">
                  <a:latin typeface="Bosch Office Sans" pitchFamily="2" charset="0"/>
                </a:rPr>
                <a:t>Tesla’s </a:t>
              </a:r>
              <a:r>
                <a:rPr lang="en-US" sz="720" b="1" i="1" kern="0">
                  <a:latin typeface="Bosch Office Sans" pitchFamily="2" charset="0"/>
                </a:rPr>
                <a:t>self driving car collided </a:t>
              </a:r>
              <a:r>
                <a:rPr lang="en-US" sz="720" i="1" kern="0">
                  <a:latin typeface="Bosch Office Sans" pitchFamily="2" charset="0"/>
                </a:rPr>
                <a:t>with </a:t>
              </a:r>
              <a:r>
                <a:rPr lang="en-US" sz="720" b="1" i="1" kern="0">
                  <a:latin typeface="Bosch Office Sans" pitchFamily="2" charset="0"/>
                </a:rPr>
                <a:t>emergency vehicles</a:t>
              </a:r>
              <a:endParaRPr lang="en-US" sz="720" i="1" kern="0">
                <a:latin typeface="Bosch Office Sans" pitchFamily="2" charset="0"/>
              </a:endParaRPr>
            </a:p>
            <a:p>
              <a:pPr>
                <a:spcAft>
                  <a:spcPts val="270"/>
                </a:spcAft>
              </a:pPr>
              <a:r>
                <a:rPr lang="en-US" sz="720" i="1" kern="0">
                  <a:latin typeface="Bosch Office Sans" pitchFamily="2" charset="0"/>
                </a:rPr>
                <a:t>Self-driving-car </a:t>
              </a:r>
              <a:r>
                <a:rPr lang="en-US" sz="720" b="1" i="1" kern="0">
                  <a:latin typeface="Bosch Office Sans" pitchFamily="2" charset="0"/>
                </a:rPr>
                <a:t>algorithms may have a racism problem</a:t>
              </a:r>
            </a:p>
          </p:txBody>
        </p:sp>
      </p:grpSp>
      <p:pic>
        <p:nvPicPr>
          <p:cNvPr id="2" name="Picture 1">
            <a:extLst>
              <a:ext uri="{FF2B5EF4-FFF2-40B4-BE49-F238E27FC236}">
                <a16:creationId xmlns:a16="http://schemas.microsoft.com/office/drawing/2014/main" id="{28989C29-BC78-A183-FA98-7BA9FA3247E7}"/>
              </a:ext>
            </a:extLst>
          </p:cNvPr>
          <p:cNvPicPr>
            <a:picLocks noChangeAspect="1"/>
          </p:cNvPicPr>
          <p:nvPr/>
        </p:nvPicPr>
        <p:blipFill rotWithShape="1">
          <a:blip r:embed="rId19">
            <a:extLst>
              <a:ext uri="{28A0092B-C50C-407E-A947-70E740481C1C}">
                <a14:useLocalDpi xmlns:a14="http://schemas.microsoft.com/office/drawing/2010/main" val="0"/>
              </a:ext>
            </a:extLst>
          </a:blip>
          <a:srcRect l="4367" t="1972" r="4367"/>
          <a:stretch/>
        </p:blipFill>
        <p:spPr>
          <a:xfrm>
            <a:off x="9725999" y="50639"/>
            <a:ext cx="1188501" cy="1110362"/>
          </a:xfrm>
          <a:prstGeom prst="ellipse">
            <a:avLst/>
          </a:prstGeom>
        </p:spPr>
      </p:pic>
      <p:grpSp>
        <p:nvGrpSpPr>
          <p:cNvPr id="5" name="Group 4">
            <a:extLst>
              <a:ext uri="{FF2B5EF4-FFF2-40B4-BE49-F238E27FC236}">
                <a16:creationId xmlns:a16="http://schemas.microsoft.com/office/drawing/2014/main" id="{8E093C07-779B-34BC-E06E-56962BF1CC06}"/>
              </a:ext>
            </a:extLst>
          </p:cNvPr>
          <p:cNvGrpSpPr/>
          <p:nvPr/>
        </p:nvGrpSpPr>
        <p:grpSpPr>
          <a:xfrm>
            <a:off x="10429688" y="3587900"/>
            <a:ext cx="416231" cy="371989"/>
            <a:chOff x="10206361" y="5393268"/>
            <a:chExt cx="786942" cy="757568"/>
          </a:xfrm>
        </p:grpSpPr>
        <p:sp>
          <p:nvSpPr>
            <p:cNvPr id="6" name="Rectangle 5">
              <a:extLst>
                <a:ext uri="{FF2B5EF4-FFF2-40B4-BE49-F238E27FC236}">
                  <a16:creationId xmlns:a16="http://schemas.microsoft.com/office/drawing/2014/main" id="{B94F55DE-3857-B617-D31C-4E9B020D5326}"/>
                </a:ext>
              </a:extLst>
            </p:cNvPr>
            <p:cNvSpPr/>
            <p:nvPr/>
          </p:nvSpPr>
          <p:spPr>
            <a:xfrm>
              <a:off x="10206361" y="5393268"/>
              <a:ext cx="738149" cy="737792"/>
            </a:xfrm>
            <a:prstGeom prst="rect">
              <a:avLst/>
            </a:prstGeom>
            <a:solidFill>
              <a:schemeClr val="bg1">
                <a:lumMod val="95000"/>
                <a:alpha val="68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7" name="Picture 6">
              <a:extLst>
                <a:ext uri="{FF2B5EF4-FFF2-40B4-BE49-F238E27FC236}">
                  <a16:creationId xmlns:a16="http://schemas.microsoft.com/office/drawing/2014/main" id="{856DCE32-288E-86C7-D043-0EA1D5033AF1}"/>
                </a:ext>
              </a:extLst>
            </p:cNvPr>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55511" y="5413044"/>
              <a:ext cx="737792" cy="737792"/>
            </a:xfrm>
            <a:prstGeom prst="rect">
              <a:avLst/>
            </a:prstGeom>
          </p:spPr>
        </p:pic>
      </p:grpSp>
      <p:sp>
        <p:nvSpPr>
          <p:cNvPr id="21" name="TextBox 20">
            <a:extLst>
              <a:ext uri="{FF2B5EF4-FFF2-40B4-BE49-F238E27FC236}">
                <a16:creationId xmlns:a16="http://schemas.microsoft.com/office/drawing/2014/main" id="{8BD96AA7-C8C9-615E-AA44-3AA763A2A079}"/>
              </a:ext>
            </a:extLst>
          </p:cNvPr>
          <p:cNvSpPr txBox="1"/>
          <p:nvPr/>
        </p:nvSpPr>
        <p:spPr>
          <a:xfrm>
            <a:off x="10211048" y="4013398"/>
            <a:ext cx="815668" cy="338554"/>
          </a:xfrm>
          <a:prstGeom prst="rect">
            <a:avLst/>
          </a:prstGeom>
          <a:noFill/>
        </p:spPr>
        <p:txBody>
          <a:bodyPr wrap="square">
            <a:spAutoFit/>
          </a:bodyPr>
          <a:lstStyle/>
          <a:p>
            <a:pPr algn="ctr"/>
            <a:r>
              <a:rPr lang="en-US" sz="800" b="1">
                <a:solidFill>
                  <a:srgbClr val="116864"/>
                </a:solidFill>
                <a:latin typeface="Bosch Office Sans" pitchFamily="2" charset="0"/>
                <a:hlinkClick r:id="rId21"/>
              </a:rPr>
              <a:t>Platform Demo</a:t>
            </a:r>
            <a:endParaRPr lang="en-US" sz="800" b="1">
              <a:solidFill>
                <a:srgbClr val="116864"/>
              </a:solidFill>
              <a:latin typeface="Bosch Office Sans" pitchFamily="2" charset="0"/>
            </a:endParaRPr>
          </a:p>
        </p:txBody>
      </p:sp>
      <p:sp>
        <p:nvSpPr>
          <p:cNvPr id="22" name="TextBox 21">
            <a:extLst>
              <a:ext uri="{FF2B5EF4-FFF2-40B4-BE49-F238E27FC236}">
                <a16:creationId xmlns:a16="http://schemas.microsoft.com/office/drawing/2014/main" id="{F1A581D7-D188-F36B-2DFD-275E24019C74}"/>
              </a:ext>
            </a:extLst>
          </p:cNvPr>
          <p:cNvSpPr txBox="1"/>
          <p:nvPr/>
        </p:nvSpPr>
        <p:spPr>
          <a:xfrm>
            <a:off x="10211048" y="4428939"/>
            <a:ext cx="815668" cy="338554"/>
          </a:xfrm>
          <a:prstGeom prst="rect">
            <a:avLst/>
          </a:prstGeom>
          <a:noFill/>
        </p:spPr>
        <p:txBody>
          <a:bodyPr wrap="square">
            <a:spAutoFit/>
          </a:bodyPr>
          <a:lstStyle/>
          <a:p>
            <a:pPr algn="ctr"/>
            <a:r>
              <a:rPr lang="en-US" sz="800" b="1">
                <a:solidFill>
                  <a:srgbClr val="116864"/>
                </a:solidFill>
                <a:latin typeface="Bosch Office Sans" pitchFamily="2" charset="0"/>
                <a:hlinkClick r:id="rId22"/>
              </a:rPr>
              <a:t>Compliance Checker</a:t>
            </a:r>
            <a:endParaRPr lang="en-US" sz="800" b="1">
              <a:solidFill>
                <a:srgbClr val="116864"/>
              </a:solidFill>
              <a:latin typeface="Bosch Office Sans" pitchFamily="2" charset="0"/>
            </a:endParaRPr>
          </a:p>
        </p:txBody>
      </p:sp>
      <p:sp>
        <p:nvSpPr>
          <p:cNvPr id="23" name="TextBox 22">
            <a:extLst>
              <a:ext uri="{FF2B5EF4-FFF2-40B4-BE49-F238E27FC236}">
                <a16:creationId xmlns:a16="http://schemas.microsoft.com/office/drawing/2014/main" id="{897F729D-2D30-FC5F-9BDF-6574FEA76983}"/>
              </a:ext>
            </a:extLst>
          </p:cNvPr>
          <p:cNvSpPr txBox="1"/>
          <p:nvPr/>
        </p:nvSpPr>
        <p:spPr>
          <a:xfrm>
            <a:off x="10211048" y="4868345"/>
            <a:ext cx="815668" cy="338554"/>
          </a:xfrm>
          <a:prstGeom prst="rect">
            <a:avLst/>
          </a:prstGeom>
          <a:noFill/>
        </p:spPr>
        <p:txBody>
          <a:bodyPr wrap="square">
            <a:spAutoFit/>
          </a:bodyPr>
          <a:lstStyle/>
          <a:p>
            <a:pPr algn="ctr"/>
            <a:r>
              <a:rPr lang="en-US" sz="800" b="1">
                <a:solidFill>
                  <a:srgbClr val="116864"/>
                </a:solidFill>
                <a:latin typeface="Bosch Office Sans" pitchFamily="2" charset="0"/>
                <a:hlinkClick r:id="rId23"/>
              </a:rPr>
              <a:t>Chat Companion</a:t>
            </a:r>
            <a:endParaRPr lang="en-US" sz="800" b="1">
              <a:solidFill>
                <a:srgbClr val="116864"/>
              </a:solidFill>
              <a:latin typeface="Bosch Office Sans" pitchFamily="2" charset="0"/>
            </a:endParaRPr>
          </a:p>
        </p:txBody>
      </p:sp>
      <p:sp>
        <p:nvSpPr>
          <p:cNvPr id="24" name="TextBox 23">
            <a:extLst>
              <a:ext uri="{FF2B5EF4-FFF2-40B4-BE49-F238E27FC236}">
                <a16:creationId xmlns:a16="http://schemas.microsoft.com/office/drawing/2014/main" id="{0324AD6B-E2ED-8A6F-F335-6CDB513CFEB6}"/>
              </a:ext>
            </a:extLst>
          </p:cNvPr>
          <p:cNvSpPr txBox="1"/>
          <p:nvPr/>
        </p:nvSpPr>
        <p:spPr>
          <a:xfrm>
            <a:off x="10218470" y="5328764"/>
            <a:ext cx="815668" cy="215444"/>
          </a:xfrm>
          <a:prstGeom prst="rect">
            <a:avLst/>
          </a:prstGeom>
          <a:noFill/>
        </p:spPr>
        <p:txBody>
          <a:bodyPr wrap="square">
            <a:spAutoFit/>
          </a:bodyPr>
          <a:lstStyle/>
          <a:p>
            <a:pPr algn="ctr"/>
            <a:r>
              <a:rPr lang="en-US" sz="800" b="1">
                <a:solidFill>
                  <a:srgbClr val="116864"/>
                </a:solidFill>
                <a:latin typeface="Bosch Office Sans" pitchFamily="2" charset="0"/>
                <a:hlinkClick r:id="rId24"/>
              </a:rPr>
              <a:t>GenAI</a:t>
            </a:r>
            <a:endParaRPr lang="en-US" sz="800" b="1">
              <a:solidFill>
                <a:srgbClr val="116864"/>
              </a:solidFill>
              <a:latin typeface="Bosch Office Sans" pitchFamily="2" charset="0"/>
            </a:endParaRPr>
          </a:p>
        </p:txBody>
      </p:sp>
    </p:spTree>
    <p:extLst>
      <p:ext uri="{BB962C8B-B14F-4D97-AF65-F5344CB8AC3E}">
        <p14:creationId xmlns:p14="http://schemas.microsoft.com/office/powerpoint/2010/main" val="13151526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27865FB-A14E-B9BD-C725-EAD972B48A29}"/>
              </a:ext>
            </a:extLst>
          </p:cNvPr>
          <p:cNvSpPr/>
          <p:nvPr/>
        </p:nvSpPr>
        <p:spPr>
          <a:xfrm>
            <a:off x="151019" y="777907"/>
            <a:ext cx="10543441" cy="22959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822686" fontAlgn="auto">
              <a:spcBef>
                <a:spcPts val="0"/>
              </a:spcBef>
              <a:spcAft>
                <a:spcPts val="0"/>
              </a:spcAft>
            </a:pPr>
            <a:endParaRPr lang="en-US" sz="1619" kern="0">
              <a:solidFill>
                <a:srgbClr val="000000"/>
              </a:solidFill>
              <a:latin typeface="Bosch Office Sans"/>
            </a:endParaRPr>
          </a:p>
        </p:txBody>
      </p:sp>
      <p:sp>
        <p:nvSpPr>
          <p:cNvPr id="37" name="Rectangle 36">
            <a:extLst>
              <a:ext uri="{FF2B5EF4-FFF2-40B4-BE49-F238E27FC236}">
                <a16:creationId xmlns:a16="http://schemas.microsoft.com/office/drawing/2014/main" id="{8CC86719-1139-EEB3-3490-491EC6B24C33}"/>
              </a:ext>
            </a:extLst>
          </p:cNvPr>
          <p:cNvSpPr/>
          <p:nvPr/>
        </p:nvSpPr>
        <p:spPr>
          <a:xfrm>
            <a:off x="151019" y="3352971"/>
            <a:ext cx="4954025" cy="22959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822686" fontAlgn="auto">
              <a:spcBef>
                <a:spcPts val="0"/>
              </a:spcBef>
              <a:spcAft>
                <a:spcPts val="0"/>
              </a:spcAft>
            </a:pPr>
            <a:endParaRPr lang="en-US" sz="1619" kern="0">
              <a:solidFill>
                <a:srgbClr val="000000"/>
              </a:solidFill>
              <a:latin typeface="Bosch Office Sans"/>
            </a:endParaRPr>
          </a:p>
        </p:txBody>
      </p:sp>
      <p:sp>
        <p:nvSpPr>
          <p:cNvPr id="3" name="TextBox 2">
            <a:extLst>
              <a:ext uri="{FF2B5EF4-FFF2-40B4-BE49-F238E27FC236}">
                <a16:creationId xmlns:a16="http://schemas.microsoft.com/office/drawing/2014/main" id="{0833EC23-030D-A45C-E456-862741FC2DDD}"/>
              </a:ext>
            </a:extLst>
          </p:cNvPr>
          <p:cNvSpPr txBox="1"/>
          <p:nvPr/>
        </p:nvSpPr>
        <p:spPr>
          <a:xfrm>
            <a:off x="81992" y="65102"/>
            <a:ext cx="10325052" cy="535403"/>
          </a:xfrm>
          <a:prstGeom prst="rect">
            <a:avLst/>
          </a:prstGeom>
          <a:noFill/>
        </p:spPr>
        <p:txBody>
          <a:bodyPr wrap="square" rtlCol="0">
            <a:spAutoFit/>
          </a:bodyPr>
          <a:lstStyle/>
          <a:p>
            <a:pPr defTabSz="822686" fontAlgn="auto">
              <a:spcBef>
                <a:spcPts val="0"/>
              </a:spcBef>
              <a:spcAft>
                <a:spcPts val="0"/>
              </a:spcAft>
              <a:defRPr/>
            </a:pPr>
            <a:r>
              <a:rPr lang="en-US" sz="2879" b="1">
                <a:solidFill>
                  <a:srgbClr val="18837E"/>
                </a:solidFill>
                <a:latin typeface="Bosch Office Sans"/>
                <a:ea typeface="Bosch Sans Global Black" panose="020B0A04020202020204" pitchFamily="34" charset="-128"/>
                <a:cs typeface="Bosch Sans Global Black" panose="020B0A04020202020204" pitchFamily="34" charset="-128"/>
              </a:rPr>
              <a:t>Responsible GenAI – Acts and Institutions</a:t>
            </a:r>
          </a:p>
        </p:txBody>
      </p:sp>
      <p:pic>
        <p:nvPicPr>
          <p:cNvPr id="4" name="Picture 3">
            <a:extLst>
              <a:ext uri="{FF2B5EF4-FFF2-40B4-BE49-F238E27FC236}">
                <a16:creationId xmlns:a16="http://schemas.microsoft.com/office/drawing/2014/main" id="{88EEF0F7-D30E-1303-3609-AC125CEB2C8B}"/>
              </a:ext>
            </a:extLst>
          </p:cNvPr>
          <p:cNvPicPr>
            <a:picLocks noChangeAspect="1"/>
          </p:cNvPicPr>
          <p:nvPr/>
        </p:nvPicPr>
        <p:blipFill>
          <a:blip r:embed="rId3"/>
          <a:stretch>
            <a:fillRect/>
          </a:stretch>
        </p:blipFill>
        <p:spPr>
          <a:xfrm>
            <a:off x="275164" y="2099253"/>
            <a:ext cx="1033104" cy="576705"/>
          </a:xfrm>
          <a:prstGeom prst="rect">
            <a:avLst/>
          </a:prstGeom>
        </p:spPr>
      </p:pic>
      <p:sp>
        <p:nvSpPr>
          <p:cNvPr id="6" name="TextBox 5">
            <a:extLst>
              <a:ext uri="{FF2B5EF4-FFF2-40B4-BE49-F238E27FC236}">
                <a16:creationId xmlns:a16="http://schemas.microsoft.com/office/drawing/2014/main" id="{1E2C8C9A-6AB6-57EC-B817-7949CA851976}"/>
              </a:ext>
            </a:extLst>
          </p:cNvPr>
          <p:cNvSpPr txBox="1"/>
          <p:nvPr/>
        </p:nvSpPr>
        <p:spPr>
          <a:xfrm>
            <a:off x="1431817" y="1029137"/>
            <a:ext cx="2025055" cy="682747"/>
          </a:xfrm>
          <a:prstGeom prst="rect">
            <a:avLst/>
          </a:prstGeom>
          <a:noFill/>
        </p:spPr>
        <p:txBody>
          <a:bodyPr wrap="none" lIns="0" tIns="0" rIns="0" bIns="0" rtlCol="0">
            <a:noAutofit/>
          </a:bodyPr>
          <a:lstStyle/>
          <a:p>
            <a:pPr defTabSz="822686" fontAlgn="auto">
              <a:lnSpc>
                <a:spcPct val="107000"/>
              </a:lnSpc>
              <a:spcBef>
                <a:spcPts val="450"/>
              </a:spcBef>
              <a:spcAft>
                <a:spcPts val="0"/>
              </a:spcAft>
            </a:pPr>
            <a:r>
              <a:rPr lang="en-US" sz="945">
                <a:solidFill>
                  <a:prstClr val="black"/>
                </a:solidFill>
                <a:latin typeface="Bosch Office Sans"/>
                <a:hlinkClick r:id="rId4"/>
              </a:rPr>
              <a:t>National AI Strategy (AI for All)</a:t>
            </a:r>
            <a:endParaRPr lang="en-US" sz="945">
              <a:solidFill>
                <a:prstClr val="black"/>
              </a:solidFill>
              <a:latin typeface="Bosch Office Sans"/>
            </a:endParaRPr>
          </a:p>
          <a:p>
            <a:pPr algn="just" defTabSz="822686" fontAlgn="auto">
              <a:lnSpc>
                <a:spcPct val="107000"/>
              </a:lnSpc>
              <a:spcBef>
                <a:spcPts val="450"/>
              </a:spcBef>
              <a:spcAft>
                <a:spcPts val="0"/>
              </a:spcAft>
            </a:pPr>
            <a:r>
              <a:rPr lang="en-US" sz="1080">
                <a:solidFill>
                  <a:prstClr val="black"/>
                </a:solidFill>
                <a:latin typeface="Bosch Office Sans"/>
              </a:rPr>
              <a:t>Leveraging AI to boost economic </a:t>
            </a:r>
          </a:p>
          <a:p>
            <a:pPr algn="just" defTabSz="822686" fontAlgn="auto">
              <a:lnSpc>
                <a:spcPct val="107000"/>
              </a:lnSpc>
              <a:spcBef>
                <a:spcPts val="450"/>
              </a:spcBef>
              <a:spcAft>
                <a:spcPts val="0"/>
              </a:spcAft>
            </a:pPr>
            <a:r>
              <a:rPr lang="en-US" sz="1080">
                <a:solidFill>
                  <a:prstClr val="black"/>
                </a:solidFill>
                <a:latin typeface="Bosch Office Sans"/>
              </a:rPr>
              <a:t>growth and innovation </a:t>
            </a:r>
            <a:endParaRPr lang="en-US" sz="1080" b="1" kern="0">
              <a:solidFill>
                <a:srgbClr val="000000"/>
              </a:solidFill>
              <a:latin typeface="Bosch Office Sans"/>
            </a:endParaRPr>
          </a:p>
        </p:txBody>
      </p:sp>
      <p:pic>
        <p:nvPicPr>
          <p:cNvPr id="8" name="Picture 7">
            <a:extLst>
              <a:ext uri="{FF2B5EF4-FFF2-40B4-BE49-F238E27FC236}">
                <a16:creationId xmlns:a16="http://schemas.microsoft.com/office/drawing/2014/main" id="{ABFDA4C6-A7DB-A76B-C64A-7D754BFBD40B}"/>
              </a:ext>
            </a:extLst>
          </p:cNvPr>
          <p:cNvPicPr>
            <a:picLocks noChangeAspect="1"/>
          </p:cNvPicPr>
          <p:nvPr/>
        </p:nvPicPr>
        <p:blipFill>
          <a:blip r:embed="rId5"/>
          <a:stretch>
            <a:fillRect/>
          </a:stretch>
        </p:blipFill>
        <p:spPr>
          <a:xfrm>
            <a:off x="3810089" y="1029623"/>
            <a:ext cx="563450" cy="593106"/>
          </a:xfrm>
          <a:prstGeom prst="rect">
            <a:avLst/>
          </a:prstGeom>
        </p:spPr>
      </p:pic>
      <p:pic>
        <p:nvPicPr>
          <p:cNvPr id="10" name="Picture 9">
            <a:extLst>
              <a:ext uri="{FF2B5EF4-FFF2-40B4-BE49-F238E27FC236}">
                <a16:creationId xmlns:a16="http://schemas.microsoft.com/office/drawing/2014/main" id="{7BE20C94-78A8-473B-E73B-CB37BF3C34B4}"/>
              </a:ext>
            </a:extLst>
          </p:cNvPr>
          <p:cNvPicPr>
            <a:picLocks noChangeAspect="1"/>
          </p:cNvPicPr>
          <p:nvPr/>
        </p:nvPicPr>
        <p:blipFill>
          <a:blip r:embed="rId6"/>
          <a:stretch>
            <a:fillRect/>
          </a:stretch>
        </p:blipFill>
        <p:spPr>
          <a:xfrm>
            <a:off x="3699713" y="2068889"/>
            <a:ext cx="874837" cy="558788"/>
          </a:xfrm>
          <a:prstGeom prst="rect">
            <a:avLst/>
          </a:prstGeom>
        </p:spPr>
      </p:pic>
      <p:pic>
        <p:nvPicPr>
          <p:cNvPr id="19" name="Picture 18">
            <a:extLst>
              <a:ext uri="{FF2B5EF4-FFF2-40B4-BE49-F238E27FC236}">
                <a16:creationId xmlns:a16="http://schemas.microsoft.com/office/drawing/2014/main" id="{CBCEB560-7D9D-9400-97AF-CA244A3228A5}"/>
              </a:ext>
            </a:extLst>
          </p:cNvPr>
          <p:cNvPicPr>
            <a:picLocks noChangeAspect="1"/>
          </p:cNvPicPr>
          <p:nvPr/>
        </p:nvPicPr>
        <p:blipFill>
          <a:blip r:embed="rId7"/>
          <a:stretch>
            <a:fillRect/>
          </a:stretch>
        </p:blipFill>
        <p:spPr>
          <a:xfrm>
            <a:off x="6964829" y="993686"/>
            <a:ext cx="907698" cy="575416"/>
          </a:xfrm>
          <a:prstGeom prst="rect">
            <a:avLst/>
          </a:prstGeom>
        </p:spPr>
      </p:pic>
      <p:pic>
        <p:nvPicPr>
          <p:cNvPr id="21" name="Picture 20">
            <a:extLst>
              <a:ext uri="{FF2B5EF4-FFF2-40B4-BE49-F238E27FC236}">
                <a16:creationId xmlns:a16="http://schemas.microsoft.com/office/drawing/2014/main" id="{A4735F39-21FA-A082-680A-EE6609ACF86D}"/>
              </a:ext>
            </a:extLst>
          </p:cNvPr>
          <p:cNvPicPr>
            <a:picLocks noChangeAspect="1"/>
          </p:cNvPicPr>
          <p:nvPr/>
        </p:nvPicPr>
        <p:blipFill>
          <a:blip r:embed="rId8"/>
          <a:stretch>
            <a:fillRect/>
          </a:stretch>
        </p:blipFill>
        <p:spPr>
          <a:xfrm>
            <a:off x="7097700" y="1923665"/>
            <a:ext cx="649232" cy="704011"/>
          </a:xfrm>
          <a:prstGeom prst="rect">
            <a:avLst/>
          </a:prstGeom>
        </p:spPr>
      </p:pic>
      <p:pic>
        <p:nvPicPr>
          <p:cNvPr id="23" name="Picture 22">
            <a:extLst>
              <a:ext uri="{FF2B5EF4-FFF2-40B4-BE49-F238E27FC236}">
                <a16:creationId xmlns:a16="http://schemas.microsoft.com/office/drawing/2014/main" id="{F7B6400F-213A-59DA-8342-A08E7B12ED0E}"/>
              </a:ext>
            </a:extLst>
          </p:cNvPr>
          <p:cNvPicPr>
            <a:picLocks noChangeAspect="1"/>
          </p:cNvPicPr>
          <p:nvPr/>
        </p:nvPicPr>
        <p:blipFill>
          <a:blip r:embed="rId9"/>
          <a:stretch>
            <a:fillRect/>
          </a:stretch>
        </p:blipFill>
        <p:spPr>
          <a:xfrm>
            <a:off x="424903" y="1047457"/>
            <a:ext cx="664306" cy="576705"/>
          </a:xfrm>
          <a:prstGeom prst="rect">
            <a:avLst/>
          </a:prstGeom>
        </p:spPr>
      </p:pic>
      <p:sp>
        <p:nvSpPr>
          <p:cNvPr id="25" name="TextBox 24">
            <a:extLst>
              <a:ext uri="{FF2B5EF4-FFF2-40B4-BE49-F238E27FC236}">
                <a16:creationId xmlns:a16="http://schemas.microsoft.com/office/drawing/2014/main" id="{280D8857-8EC7-108F-E989-323584546E36}"/>
              </a:ext>
            </a:extLst>
          </p:cNvPr>
          <p:cNvSpPr txBox="1"/>
          <p:nvPr/>
        </p:nvSpPr>
        <p:spPr>
          <a:xfrm>
            <a:off x="1431471" y="2068888"/>
            <a:ext cx="1981610" cy="822722"/>
          </a:xfrm>
          <a:prstGeom prst="rect">
            <a:avLst/>
          </a:prstGeom>
          <a:noFill/>
        </p:spPr>
        <p:txBody>
          <a:bodyPr wrap="none" lIns="0" tIns="0" rIns="0" bIns="0" rtlCol="0">
            <a:noAutofit/>
          </a:bodyPr>
          <a:lstStyle/>
          <a:p>
            <a:pPr defTabSz="822686" fontAlgn="auto">
              <a:lnSpc>
                <a:spcPct val="107000"/>
              </a:lnSpc>
              <a:spcBef>
                <a:spcPts val="450"/>
              </a:spcBef>
              <a:spcAft>
                <a:spcPts val="0"/>
              </a:spcAft>
            </a:pPr>
            <a:r>
              <a:rPr lang="en-US" sz="945">
                <a:solidFill>
                  <a:prstClr val="black"/>
                </a:solidFill>
                <a:latin typeface="Bosch Office Sans"/>
                <a:hlinkClick r:id="rId10"/>
              </a:rPr>
              <a:t>EU Artificial Intelligence Act (AI Act)</a:t>
            </a:r>
            <a:endParaRPr lang="en-US" sz="1619" kern="0">
              <a:solidFill>
                <a:srgbClr val="000000"/>
              </a:solidFill>
              <a:latin typeface="Bosch Office Sans"/>
            </a:endParaRPr>
          </a:p>
          <a:p>
            <a:pPr defTabSz="822686" fontAlgn="auto">
              <a:lnSpc>
                <a:spcPct val="107000"/>
              </a:lnSpc>
              <a:spcBef>
                <a:spcPts val="450"/>
              </a:spcBef>
              <a:spcAft>
                <a:spcPts val="0"/>
              </a:spcAft>
            </a:pPr>
            <a:r>
              <a:rPr lang="en-US" sz="1080" kern="0">
                <a:solidFill>
                  <a:srgbClr val="000000"/>
                </a:solidFill>
                <a:latin typeface="Bosch Office Sans"/>
              </a:rPr>
              <a:t>Transparency, Risk management </a:t>
            </a:r>
          </a:p>
          <a:p>
            <a:pPr defTabSz="822686" fontAlgn="auto">
              <a:lnSpc>
                <a:spcPct val="107000"/>
              </a:lnSpc>
              <a:spcBef>
                <a:spcPts val="450"/>
              </a:spcBef>
              <a:spcAft>
                <a:spcPts val="0"/>
              </a:spcAft>
            </a:pPr>
            <a:r>
              <a:rPr lang="en-US" sz="1080" kern="0">
                <a:solidFill>
                  <a:srgbClr val="000000"/>
                </a:solidFill>
                <a:latin typeface="Bosch Office Sans"/>
              </a:rPr>
              <a:t>and Accountability</a:t>
            </a:r>
          </a:p>
        </p:txBody>
      </p:sp>
      <p:sp>
        <p:nvSpPr>
          <p:cNvPr id="26" name="TextBox 25">
            <a:extLst>
              <a:ext uri="{FF2B5EF4-FFF2-40B4-BE49-F238E27FC236}">
                <a16:creationId xmlns:a16="http://schemas.microsoft.com/office/drawing/2014/main" id="{BE6F0FC9-5B6D-FC54-39AB-DB8B3FCA35F6}"/>
              </a:ext>
            </a:extLst>
          </p:cNvPr>
          <p:cNvSpPr txBox="1"/>
          <p:nvPr/>
        </p:nvSpPr>
        <p:spPr>
          <a:xfrm>
            <a:off x="964788" y="3539486"/>
            <a:ext cx="4524240" cy="2388548"/>
          </a:xfrm>
          <a:prstGeom prst="rect">
            <a:avLst/>
          </a:prstGeom>
          <a:noFill/>
        </p:spPr>
        <p:txBody>
          <a:bodyPr wrap="none" lIns="0" tIns="0" rIns="0" bIns="0" rtlCol="0">
            <a:noAutofit/>
          </a:bodyPr>
          <a:lstStyle/>
          <a:p>
            <a:pPr marL="411343" lvl="1" defTabSz="822686" fontAlgn="auto">
              <a:lnSpc>
                <a:spcPct val="107000"/>
              </a:lnSpc>
              <a:spcBef>
                <a:spcPts val="450"/>
              </a:spcBef>
              <a:spcAft>
                <a:spcPts val="0"/>
              </a:spcAft>
              <a:defRPr/>
            </a:pPr>
            <a:r>
              <a:rPr lang="en-US" sz="1080">
                <a:solidFill>
                  <a:prstClr val="black"/>
                </a:solidFill>
                <a:latin typeface="Bosch Office Sans"/>
                <a:hlinkClick r:id="rId11"/>
              </a:rPr>
              <a:t>National Institute of Standards and Technology (NIST)</a:t>
            </a:r>
            <a:endParaRPr lang="en-US" sz="1080">
              <a:solidFill>
                <a:prstClr val="black"/>
              </a:solidFill>
              <a:latin typeface="Bosch Office Sans"/>
            </a:endParaRPr>
          </a:p>
          <a:p>
            <a:pPr marL="411343" lvl="1" defTabSz="822686" fontAlgn="auto">
              <a:lnSpc>
                <a:spcPct val="107000"/>
              </a:lnSpc>
              <a:spcBef>
                <a:spcPts val="450"/>
              </a:spcBef>
              <a:spcAft>
                <a:spcPts val="0"/>
              </a:spcAft>
              <a:defRPr/>
            </a:pPr>
            <a:r>
              <a:rPr lang="en-US" sz="1080">
                <a:solidFill>
                  <a:prstClr val="black"/>
                </a:solidFill>
                <a:latin typeface="Bosch Office Sans"/>
              </a:rPr>
              <a:t>Standards for Trustworthy AI systems</a:t>
            </a:r>
          </a:p>
          <a:p>
            <a:pPr marL="411343" lvl="1" defTabSz="822686" fontAlgn="auto">
              <a:lnSpc>
                <a:spcPct val="107000"/>
              </a:lnSpc>
              <a:spcBef>
                <a:spcPts val="450"/>
              </a:spcBef>
              <a:spcAft>
                <a:spcPts val="0"/>
              </a:spcAft>
              <a:defRPr/>
            </a:pPr>
            <a:endParaRPr lang="en-US" sz="1080">
              <a:solidFill>
                <a:prstClr val="black"/>
              </a:solidFill>
              <a:latin typeface="Bosch Office Sans"/>
            </a:endParaRPr>
          </a:p>
          <a:p>
            <a:pPr marL="411343" lvl="1" defTabSz="822686" fontAlgn="auto">
              <a:lnSpc>
                <a:spcPct val="107000"/>
              </a:lnSpc>
              <a:spcBef>
                <a:spcPts val="450"/>
              </a:spcBef>
              <a:spcAft>
                <a:spcPts val="0"/>
              </a:spcAft>
              <a:defRPr/>
            </a:pPr>
            <a:r>
              <a:rPr lang="en-US" sz="1080">
                <a:solidFill>
                  <a:prstClr val="black"/>
                </a:solidFill>
                <a:latin typeface="Bosch Office Sans"/>
                <a:hlinkClick r:id="rId12"/>
              </a:rPr>
              <a:t>Global AI Ethics and Governance Observatory (unesco.org)</a:t>
            </a:r>
            <a:endParaRPr lang="en-US" sz="1080">
              <a:solidFill>
                <a:prstClr val="black"/>
              </a:solidFill>
              <a:latin typeface="Bosch Office Sans"/>
            </a:endParaRPr>
          </a:p>
          <a:p>
            <a:pPr marL="411343" lvl="1" defTabSz="822686" fontAlgn="auto">
              <a:lnSpc>
                <a:spcPct val="107000"/>
              </a:lnSpc>
              <a:spcBef>
                <a:spcPts val="450"/>
              </a:spcBef>
              <a:spcAft>
                <a:spcPts val="0"/>
              </a:spcAft>
              <a:defRPr/>
            </a:pPr>
            <a:r>
              <a:rPr lang="en-US" sz="1080">
                <a:solidFill>
                  <a:prstClr val="black"/>
                </a:solidFill>
                <a:latin typeface="Bosch Office Sans"/>
              </a:rPr>
              <a:t>Ethical AI development </a:t>
            </a:r>
          </a:p>
          <a:p>
            <a:pPr marL="411343" lvl="1" defTabSz="822686" fontAlgn="auto">
              <a:lnSpc>
                <a:spcPct val="107000"/>
              </a:lnSpc>
              <a:spcBef>
                <a:spcPts val="450"/>
              </a:spcBef>
              <a:spcAft>
                <a:spcPts val="0"/>
              </a:spcAft>
              <a:defRPr/>
            </a:pPr>
            <a:endParaRPr lang="en-US" sz="1080">
              <a:solidFill>
                <a:prstClr val="black"/>
              </a:solidFill>
              <a:latin typeface="Bosch Office Sans"/>
            </a:endParaRPr>
          </a:p>
          <a:p>
            <a:pPr marL="411343" lvl="1" defTabSz="822686" fontAlgn="auto">
              <a:lnSpc>
                <a:spcPct val="107000"/>
              </a:lnSpc>
              <a:spcBef>
                <a:spcPts val="450"/>
              </a:spcBef>
              <a:spcAft>
                <a:spcPts val="0"/>
              </a:spcAft>
              <a:defRPr/>
            </a:pPr>
            <a:r>
              <a:rPr lang="en-US" sz="1080">
                <a:solidFill>
                  <a:prstClr val="black"/>
                </a:solidFill>
                <a:latin typeface="Bosch Office Sans"/>
                <a:hlinkClick r:id="rId13" tooltip="https://owasp.org/"/>
              </a:rPr>
              <a:t>https://owasp.org/</a:t>
            </a:r>
            <a:endParaRPr lang="en-US" sz="1080">
              <a:solidFill>
                <a:prstClr val="black"/>
              </a:solidFill>
              <a:latin typeface="Bosch Office Sans"/>
            </a:endParaRPr>
          </a:p>
          <a:p>
            <a:pPr marL="411343" lvl="1" defTabSz="822686" fontAlgn="auto">
              <a:lnSpc>
                <a:spcPct val="107000"/>
              </a:lnSpc>
              <a:spcBef>
                <a:spcPts val="450"/>
              </a:spcBef>
              <a:spcAft>
                <a:spcPts val="0"/>
              </a:spcAft>
              <a:defRPr/>
            </a:pPr>
            <a:r>
              <a:rPr lang="en-US" sz="1080" kern="0">
                <a:solidFill>
                  <a:srgbClr val="000000"/>
                </a:solidFill>
                <a:latin typeface="Bosch Office Sans"/>
              </a:rPr>
              <a:t>Risk Management and Security of AI systems</a:t>
            </a:r>
          </a:p>
          <a:p>
            <a:pPr defTabSz="822686" fontAlgn="auto">
              <a:lnSpc>
                <a:spcPct val="107000"/>
              </a:lnSpc>
              <a:spcBef>
                <a:spcPts val="450"/>
              </a:spcBef>
              <a:spcAft>
                <a:spcPts val="0"/>
              </a:spcAft>
            </a:pPr>
            <a:endParaRPr lang="en-US" sz="1619" kern="0">
              <a:solidFill>
                <a:srgbClr val="000000"/>
              </a:solidFill>
              <a:latin typeface="Bosch Office Sans"/>
            </a:endParaRPr>
          </a:p>
        </p:txBody>
      </p:sp>
      <p:sp>
        <p:nvSpPr>
          <p:cNvPr id="27" name="TextBox 26">
            <a:extLst>
              <a:ext uri="{FF2B5EF4-FFF2-40B4-BE49-F238E27FC236}">
                <a16:creationId xmlns:a16="http://schemas.microsoft.com/office/drawing/2014/main" id="{B23403FA-3D49-C23C-2915-521F48B73D4B}"/>
              </a:ext>
            </a:extLst>
          </p:cNvPr>
          <p:cNvSpPr txBox="1"/>
          <p:nvPr/>
        </p:nvSpPr>
        <p:spPr>
          <a:xfrm>
            <a:off x="4710023" y="1047456"/>
            <a:ext cx="1717131" cy="822722"/>
          </a:xfrm>
          <a:prstGeom prst="rect">
            <a:avLst/>
          </a:prstGeom>
          <a:noFill/>
        </p:spPr>
        <p:txBody>
          <a:bodyPr wrap="none" lIns="0" tIns="0" rIns="0" bIns="0" rtlCol="0">
            <a:noAutofit/>
          </a:bodyPr>
          <a:lstStyle/>
          <a:p>
            <a:pPr defTabSz="822686" fontAlgn="auto">
              <a:lnSpc>
                <a:spcPct val="107000"/>
              </a:lnSpc>
              <a:spcBef>
                <a:spcPts val="450"/>
              </a:spcBef>
              <a:spcAft>
                <a:spcPts val="0"/>
              </a:spcAft>
            </a:pPr>
            <a:r>
              <a:rPr lang="en-US" sz="945">
                <a:solidFill>
                  <a:prstClr val="black"/>
                </a:solidFill>
                <a:latin typeface="Bosch Office Sans"/>
                <a:hlinkClick r:id="rId14"/>
              </a:rPr>
              <a:t>UK AI Regulation</a:t>
            </a:r>
            <a:endParaRPr lang="en-US" sz="945">
              <a:solidFill>
                <a:prstClr val="black"/>
              </a:solidFill>
              <a:latin typeface="Bosch Office Sans"/>
            </a:endParaRPr>
          </a:p>
          <a:p>
            <a:pPr defTabSz="822686" fontAlgn="auto">
              <a:lnSpc>
                <a:spcPct val="107000"/>
              </a:lnSpc>
              <a:spcBef>
                <a:spcPts val="450"/>
              </a:spcBef>
              <a:spcAft>
                <a:spcPts val="0"/>
              </a:spcAft>
            </a:pPr>
            <a:r>
              <a:rPr lang="en-US" sz="1080" kern="0">
                <a:solidFill>
                  <a:srgbClr val="000000"/>
                </a:solidFill>
                <a:latin typeface="Bosch Office Sans"/>
              </a:rPr>
              <a:t>Bias, Fairness and </a:t>
            </a:r>
          </a:p>
          <a:p>
            <a:pPr defTabSz="822686" fontAlgn="auto">
              <a:lnSpc>
                <a:spcPct val="107000"/>
              </a:lnSpc>
              <a:spcBef>
                <a:spcPts val="450"/>
              </a:spcBef>
              <a:spcAft>
                <a:spcPts val="0"/>
              </a:spcAft>
            </a:pPr>
            <a:r>
              <a:rPr lang="en-US" sz="1080" kern="0">
                <a:solidFill>
                  <a:srgbClr val="000000"/>
                </a:solidFill>
                <a:latin typeface="Bosch Office Sans"/>
              </a:rPr>
              <a:t>Ethical Guidelines</a:t>
            </a:r>
          </a:p>
        </p:txBody>
      </p:sp>
      <p:sp>
        <p:nvSpPr>
          <p:cNvPr id="28" name="TextBox 27">
            <a:extLst>
              <a:ext uri="{FF2B5EF4-FFF2-40B4-BE49-F238E27FC236}">
                <a16:creationId xmlns:a16="http://schemas.microsoft.com/office/drawing/2014/main" id="{142433AC-879B-3CF3-EDF1-D01A5173BA1E}"/>
              </a:ext>
            </a:extLst>
          </p:cNvPr>
          <p:cNvSpPr txBox="1"/>
          <p:nvPr/>
        </p:nvSpPr>
        <p:spPr>
          <a:xfrm>
            <a:off x="4710023" y="2065621"/>
            <a:ext cx="1887989" cy="822722"/>
          </a:xfrm>
          <a:prstGeom prst="rect">
            <a:avLst/>
          </a:prstGeom>
          <a:noFill/>
        </p:spPr>
        <p:txBody>
          <a:bodyPr wrap="none" lIns="0" tIns="0" rIns="0" bIns="0" rtlCol="0">
            <a:noAutofit/>
          </a:bodyPr>
          <a:lstStyle/>
          <a:p>
            <a:pPr defTabSz="822686" fontAlgn="auto">
              <a:lnSpc>
                <a:spcPct val="107000"/>
              </a:lnSpc>
              <a:spcBef>
                <a:spcPts val="450"/>
              </a:spcBef>
              <a:spcAft>
                <a:spcPts val="0"/>
              </a:spcAft>
            </a:pPr>
            <a:r>
              <a:rPr lang="en-US" sz="945">
                <a:solidFill>
                  <a:prstClr val="black"/>
                </a:solidFill>
                <a:latin typeface="Bosch Office Sans"/>
                <a:hlinkClick r:id="rId15"/>
              </a:rPr>
              <a:t>White House AI Bill of Rights (U.S.)</a:t>
            </a:r>
            <a:endParaRPr lang="en-US" sz="945">
              <a:solidFill>
                <a:prstClr val="black"/>
              </a:solidFill>
              <a:latin typeface="Bosch Office Sans"/>
            </a:endParaRPr>
          </a:p>
          <a:p>
            <a:pPr defTabSz="822686" fontAlgn="auto">
              <a:lnSpc>
                <a:spcPct val="107000"/>
              </a:lnSpc>
              <a:spcBef>
                <a:spcPts val="450"/>
              </a:spcBef>
              <a:spcAft>
                <a:spcPts val="0"/>
              </a:spcAft>
            </a:pPr>
            <a:r>
              <a:rPr lang="en-US" sz="1080" kern="0">
                <a:solidFill>
                  <a:srgbClr val="000000"/>
                </a:solidFill>
                <a:latin typeface="Bosch Office Sans"/>
              </a:rPr>
              <a:t>Safe and Effective AI System</a:t>
            </a:r>
          </a:p>
        </p:txBody>
      </p:sp>
      <p:sp>
        <p:nvSpPr>
          <p:cNvPr id="29" name="TextBox 28">
            <a:extLst>
              <a:ext uri="{FF2B5EF4-FFF2-40B4-BE49-F238E27FC236}">
                <a16:creationId xmlns:a16="http://schemas.microsoft.com/office/drawing/2014/main" id="{1E521150-406C-8F6C-7FE0-A35918DEA38D}"/>
              </a:ext>
            </a:extLst>
          </p:cNvPr>
          <p:cNvSpPr txBox="1"/>
          <p:nvPr/>
        </p:nvSpPr>
        <p:spPr>
          <a:xfrm>
            <a:off x="8209011" y="2043488"/>
            <a:ext cx="2300837" cy="822722"/>
          </a:xfrm>
          <a:prstGeom prst="rect">
            <a:avLst/>
          </a:prstGeom>
          <a:noFill/>
        </p:spPr>
        <p:txBody>
          <a:bodyPr wrap="none" lIns="0" tIns="0" rIns="0" bIns="0" rtlCol="0">
            <a:noAutofit/>
          </a:bodyPr>
          <a:lstStyle/>
          <a:p>
            <a:pPr defTabSz="822686" fontAlgn="auto">
              <a:lnSpc>
                <a:spcPct val="107000"/>
              </a:lnSpc>
              <a:spcBef>
                <a:spcPts val="450"/>
              </a:spcBef>
              <a:spcAft>
                <a:spcPts val="0"/>
              </a:spcAft>
            </a:pPr>
            <a:r>
              <a:rPr lang="en-US" sz="900">
                <a:solidFill>
                  <a:prstClr val="black"/>
                </a:solidFill>
                <a:latin typeface="Bosch Office Sans"/>
                <a:hlinkClick r:id="rId16"/>
              </a:rPr>
              <a:t>Cyberspace Administration of China</a:t>
            </a:r>
            <a:endParaRPr lang="en-US" sz="900">
              <a:solidFill>
                <a:prstClr val="black"/>
              </a:solidFill>
              <a:latin typeface="Bosch Office Sans"/>
            </a:endParaRPr>
          </a:p>
          <a:p>
            <a:pPr defTabSz="822686" fontAlgn="auto">
              <a:lnSpc>
                <a:spcPct val="107000"/>
              </a:lnSpc>
              <a:spcBef>
                <a:spcPts val="450"/>
              </a:spcBef>
              <a:spcAft>
                <a:spcPts val="0"/>
              </a:spcAft>
            </a:pPr>
            <a:r>
              <a:rPr lang="en-US" sz="1080" kern="0">
                <a:solidFill>
                  <a:srgbClr val="000000"/>
                </a:solidFill>
                <a:latin typeface="Bosch Office Sans"/>
              </a:rPr>
              <a:t>Algorithm Transparency and </a:t>
            </a:r>
          </a:p>
          <a:p>
            <a:pPr defTabSz="822686" fontAlgn="auto">
              <a:lnSpc>
                <a:spcPct val="107000"/>
              </a:lnSpc>
              <a:spcBef>
                <a:spcPts val="450"/>
              </a:spcBef>
              <a:spcAft>
                <a:spcPts val="0"/>
              </a:spcAft>
            </a:pPr>
            <a:r>
              <a:rPr lang="en-US" sz="1080" kern="0">
                <a:solidFill>
                  <a:srgbClr val="000000"/>
                </a:solidFill>
                <a:latin typeface="Bosch Office Sans"/>
              </a:rPr>
              <a:t>Content Regulation </a:t>
            </a:r>
          </a:p>
        </p:txBody>
      </p:sp>
      <p:sp>
        <p:nvSpPr>
          <p:cNvPr id="30" name="TextBox 29">
            <a:extLst>
              <a:ext uri="{FF2B5EF4-FFF2-40B4-BE49-F238E27FC236}">
                <a16:creationId xmlns:a16="http://schemas.microsoft.com/office/drawing/2014/main" id="{96CCDD68-6EF5-E2D7-6D52-053919C6073F}"/>
              </a:ext>
            </a:extLst>
          </p:cNvPr>
          <p:cNvSpPr txBox="1"/>
          <p:nvPr/>
        </p:nvSpPr>
        <p:spPr>
          <a:xfrm>
            <a:off x="8209011" y="1050303"/>
            <a:ext cx="1547638" cy="822722"/>
          </a:xfrm>
          <a:prstGeom prst="rect">
            <a:avLst/>
          </a:prstGeom>
          <a:noFill/>
        </p:spPr>
        <p:txBody>
          <a:bodyPr wrap="none" lIns="0" tIns="0" rIns="0" bIns="0" rtlCol="0">
            <a:noAutofit/>
          </a:bodyPr>
          <a:lstStyle/>
          <a:p>
            <a:pPr defTabSz="822686" fontAlgn="auto">
              <a:lnSpc>
                <a:spcPct val="107000"/>
              </a:lnSpc>
              <a:spcBef>
                <a:spcPts val="450"/>
              </a:spcBef>
              <a:spcAft>
                <a:spcPts val="0"/>
              </a:spcAft>
            </a:pPr>
            <a:r>
              <a:rPr lang="en-US" sz="945">
                <a:solidFill>
                  <a:srgbClr val="333333"/>
                </a:solidFill>
                <a:latin typeface="Lato" panose="020F0502020204030203" pitchFamily="34" charset="0"/>
                <a:hlinkClick r:id="rId17"/>
              </a:rPr>
              <a:t>Artificial Intelligence and Data Act</a:t>
            </a:r>
            <a:endParaRPr lang="en-US" sz="945">
              <a:solidFill>
                <a:srgbClr val="333333"/>
              </a:solidFill>
              <a:latin typeface="Lato" panose="020F0502020204030203" pitchFamily="34" charset="0"/>
            </a:endParaRPr>
          </a:p>
          <a:p>
            <a:pPr defTabSz="822686" fontAlgn="auto">
              <a:lnSpc>
                <a:spcPct val="107000"/>
              </a:lnSpc>
              <a:spcBef>
                <a:spcPts val="450"/>
              </a:spcBef>
              <a:spcAft>
                <a:spcPts val="0"/>
              </a:spcAft>
            </a:pPr>
            <a:r>
              <a:rPr lang="en-US" sz="1080" kern="0">
                <a:solidFill>
                  <a:srgbClr val="333333"/>
                </a:solidFill>
                <a:latin typeface="Bosch Office Sans"/>
              </a:rPr>
              <a:t>Transparency and </a:t>
            </a:r>
          </a:p>
          <a:p>
            <a:pPr defTabSz="822686" fontAlgn="auto">
              <a:lnSpc>
                <a:spcPct val="107000"/>
              </a:lnSpc>
              <a:spcBef>
                <a:spcPts val="450"/>
              </a:spcBef>
              <a:spcAft>
                <a:spcPts val="0"/>
              </a:spcAft>
            </a:pPr>
            <a:r>
              <a:rPr lang="en-US" sz="1080" kern="0">
                <a:solidFill>
                  <a:srgbClr val="333333"/>
                </a:solidFill>
                <a:latin typeface="Bosch Office Sans"/>
              </a:rPr>
              <a:t>Human Rights Protection</a:t>
            </a:r>
            <a:endParaRPr lang="en-US" sz="1080" kern="0">
              <a:solidFill>
                <a:srgbClr val="000000"/>
              </a:solidFill>
              <a:latin typeface="Bosch Office Sans"/>
            </a:endParaRPr>
          </a:p>
          <a:p>
            <a:pPr defTabSz="822686" fontAlgn="auto">
              <a:lnSpc>
                <a:spcPct val="107000"/>
              </a:lnSpc>
              <a:spcBef>
                <a:spcPts val="450"/>
              </a:spcBef>
              <a:spcAft>
                <a:spcPts val="0"/>
              </a:spcAft>
            </a:pPr>
            <a:endParaRPr lang="en-US" sz="945" kern="0">
              <a:solidFill>
                <a:srgbClr val="000000"/>
              </a:solidFill>
              <a:latin typeface="Bosch Office Sans"/>
            </a:endParaRPr>
          </a:p>
        </p:txBody>
      </p:sp>
      <p:pic>
        <p:nvPicPr>
          <p:cNvPr id="34" name="Picture 33">
            <a:extLst>
              <a:ext uri="{FF2B5EF4-FFF2-40B4-BE49-F238E27FC236}">
                <a16:creationId xmlns:a16="http://schemas.microsoft.com/office/drawing/2014/main" id="{839D1F74-7DBF-08CC-26AE-4B38B58F373F}"/>
              </a:ext>
            </a:extLst>
          </p:cNvPr>
          <p:cNvPicPr>
            <a:picLocks noChangeAspect="1"/>
          </p:cNvPicPr>
          <p:nvPr/>
        </p:nvPicPr>
        <p:blipFill>
          <a:blip r:embed="rId18"/>
          <a:stretch>
            <a:fillRect/>
          </a:stretch>
        </p:blipFill>
        <p:spPr>
          <a:xfrm>
            <a:off x="249873" y="4057297"/>
            <a:ext cx="980554" cy="702204"/>
          </a:xfrm>
          <a:prstGeom prst="rect">
            <a:avLst/>
          </a:prstGeom>
        </p:spPr>
      </p:pic>
      <p:pic>
        <p:nvPicPr>
          <p:cNvPr id="36" name="Picture 35">
            <a:extLst>
              <a:ext uri="{FF2B5EF4-FFF2-40B4-BE49-F238E27FC236}">
                <a16:creationId xmlns:a16="http://schemas.microsoft.com/office/drawing/2014/main" id="{A78EE105-2A8A-0EF7-8A0F-2651A4CED9EE}"/>
              </a:ext>
            </a:extLst>
          </p:cNvPr>
          <p:cNvPicPr>
            <a:picLocks noChangeAspect="1"/>
          </p:cNvPicPr>
          <p:nvPr/>
        </p:nvPicPr>
        <p:blipFill>
          <a:blip r:embed="rId19"/>
          <a:stretch>
            <a:fillRect/>
          </a:stretch>
        </p:blipFill>
        <p:spPr>
          <a:xfrm>
            <a:off x="298007" y="4989387"/>
            <a:ext cx="833377" cy="336152"/>
          </a:xfrm>
          <a:prstGeom prst="rect">
            <a:avLst/>
          </a:prstGeom>
        </p:spPr>
      </p:pic>
      <p:sp>
        <p:nvSpPr>
          <p:cNvPr id="38" name="Rectangle 37">
            <a:extLst>
              <a:ext uri="{FF2B5EF4-FFF2-40B4-BE49-F238E27FC236}">
                <a16:creationId xmlns:a16="http://schemas.microsoft.com/office/drawing/2014/main" id="{72A76E25-3F1F-52A4-FD41-E8E3C6810212}"/>
              </a:ext>
            </a:extLst>
          </p:cNvPr>
          <p:cNvSpPr/>
          <p:nvPr/>
        </p:nvSpPr>
        <p:spPr>
          <a:xfrm>
            <a:off x="5360962" y="3352971"/>
            <a:ext cx="5358790" cy="229592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822686" fontAlgn="auto">
              <a:spcBef>
                <a:spcPts val="0"/>
              </a:spcBef>
              <a:spcAft>
                <a:spcPts val="0"/>
              </a:spcAft>
            </a:pPr>
            <a:endParaRPr lang="en-US" sz="1619" kern="0">
              <a:solidFill>
                <a:srgbClr val="000000"/>
              </a:solidFill>
              <a:latin typeface="Bosch Office Sans"/>
            </a:endParaRPr>
          </a:p>
        </p:txBody>
      </p:sp>
      <p:sp>
        <p:nvSpPr>
          <p:cNvPr id="39" name="TextBox 38">
            <a:extLst>
              <a:ext uri="{FF2B5EF4-FFF2-40B4-BE49-F238E27FC236}">
                <a16:creationId xmlns:a16="http://schemas.microsoft.com/office/drawing/2014/main" id="{2B1F70D5-00F8-CF27-900B-0D0DA463405D}"/>
              </a:ext>
            </a:extLst>
          </p:cNvPr>
          <p:cNvSpPr txBox="1"/>
          <p:nvPr/>
        </p:nvSpPr>
        <p:spPr>
          <a:xfrm>
            <a:off x="5484812" y="3496620"/>
            <a:ext cx="4524240" cy="1493739"/>
          </a:xfrm>
          <a:prstGeom prst="rect">
            <a:avLst/>
          </a:prstGeom>
          <a:noFill/>
        </p:spPr>
        <p:txBody>
          <a:bodyPr wrap="none" lIns="0" tIns="0" rIns="0" bIns="0" rtlCol="0">
            <a:noAutofit/>
          </a:bodyPr>
          <a:lstStyle/>
          <a:p>
            <a:pPr defTabSz="822686" fontAlgn="auto">
              <a:spcBef>
                <a:spcPts val="0"/>
              </a:spcBef>
              <a:spcAft>
                <a:spcPts val="0"/>
              </a:spcAft>
            </a:pPr>
            <a:r>
              <a:rPr lang="en-US" sz="1080" b="1">
                <a:solidFill>
                  <a:prstClr val="black"/>
                </a:solidFill>
                <a:latin typeface="Bosch Office Sans"/>
              </a:rPr>
              <a:t>Standardization, evaluation, and transparency of AI language models:</a:t>
            </a:r>
          </a:p>
          <a:p>
            <a:pPr defTabSz="822686" fontAlgn="auto">
              <a:spcBef>
                <a:spcPts val="0"/>
              </a:spcBef>
              <a:spcAft>
                <a:spcPts val="0"/>
              </a:spcAft>
            </a:pPr>
            <a:endParaRPr lang="en-US" sz="1080" b="1">
              <a:solidFill>
                <a:prstClr val="black"/>
              </a:solidFill>
              <a:latin typeface="Bosch Office Sans"/>
            </a:endParaRPr>
          </a:p>
          <a:p>
            <a:pPr defTabSz="822686" fontAlgn="auto">
              <a:spcBef>
                <a:spcPts val="0"/>
              </a:spcBef>
              <a:spcAft>
                <a:spcPts val="0"/>
              </a:spcAft>
            </a:pPr>
            <a:endParaRPr lang="en-US" sz="1080" b="1">
              <a:solidFill>
                <a:prstClr val="black"/>
              </a:solidFill>
              <a:latin typeface="Bosch Office Sans"/>
            </a:endParaRPr>
          </a:p>
          <a:p>
            <a:pPr defTabSz="822686" fontAlgn="auto">
              <a:spcBef>
                <a:spcPts val="0"/>
              </a:spcBef>
              <a:spcAft>
                <a:spcPts val="0"/>
              </a:spcAft>
            </a:pPr>
            <a:r>
              <a:rPr lang="en-US" sz="1080" b="1">
                <a:solidFill>
                  <a:prstClr val="black"/>
                </a:solidFill>
                <a:latin typeface="Bosch Office Sans"/>
              </a:rPr>
              <a:t>                      FMTI:</a:t>
            </a:r>
            <a:r>
              <a:rPr lang="en-US" sz="1080">
                <a:solidFill>
                  <a:prstClr val="black"/>
                </a:solidFill>
                <a:latin typeface="Bosch Office Sans"/>
              </a:rPr>
              <a:t> </a:t>
            </a:r>
            <a:r>
              <a:rPr lang="en-US" sz="1080">
                <a:solidFill>
                  <a:prstClr val="black"/>
                </a:solidFill>
                <a:latin typeface="Bosch Office Sans"/>
                <a:hlinkClick r:id="rId20" tooltip="https://crfm.stanford.edu/fmti/may-2024/index.html"/>
              </a:rPr>
              <a:t>Foundation Model Transparency Index (stanford.edu)</a:t>
            </a:r>
            <a:endParaRPr lang="en-US" sz="1080">
              <a:solidFill>
                <a:prstClr val="black"/>
              </a:solidFill>
              <a:latin typeface="Bosch Office Sans"/>
            </a:endParaRPr>
          </a:p>
          <a:p>
            <a:pPr defTabSz="822686" fontAlgn="auto">
              <a:spcBef>
                <a:spcPts val="0"/>
              </a:spcBef>
              <a:spcAft>
                <a:spcPts val="0"/>
              </a:spcAft>
            </a:pPr>
            <a:endParaRPr lang="en-US" sz="1080">
              <a:solidFill>
                <a:prstClr val="black"/>
              </a:solidFill>
              <a:latin typeface="Bosch Office Sans"/>
            </a:endParaRPr>
          </a:p>
          <a:p>
            <a:pPr defTabSz="822686" fontAlgn="auto">
              <a:spcBef>
                <a:spcPts val="0"/>
              </a:spcBef>
              <a:spcAft>
                <a:spcPts val="0"/>
              </a:spcAft>
            </a:pPr>
            <a:r>
              <a:rPr lang="en-US" sz="1080" b="1">
                <a:solidFill>
                  <a:prstClr val="black"/>
                </a:solidFill>
                <a:latin typeface="Bosch Office Sans"/>
              </a:rPr>
              <a:t>                      HELM: </a:t>
            </a:r>
            <a:r>
              <a:rPr lang="en-US" sz="1080">
                <a:solidFill>
                  <a:prstClr val="black"/>
                </a:solidFill>
                <a:latin typeface="Bosch Office Sans"/>
                <a:hlinkClick r:id="rId21" tooltip="https://crfm.stanford.edu/helm/"/>
              </a:rPr>
              <a:t>Holistic Evaluation of Language Models (HELM) (stanford.edu)</a:t>
            </a:r>
            <a:endParaRPr lang="en-US" sz="1080">
              <a:solidFill>
                <a:prstClr val="black"/>
              </a:solidFill>
              <a:latin typeface="Bosch Office Sans"/>
            </a:endParaRPr>
          </a:p>
          <a:p>
            <a:pPr defTabSz="822686" fontAlgn="auto">
              <a:spcBef>
                <a:spcPts val="0"/>
              </a:spcBef>
              <a:spcAft>
                <a:spcPts val="0"/>
              </a:spcAft>
            </a:pPr>
            <a:endParaRPr lang="en-US" sz="1080">
              <a:solidFill>
                <a:prstClr val="black"/>
              </a:solidFill>
              <a:latin typeface="Bosch Office Sans"/>
            </a:endParaRPr>
          </a:p>
          <a:p>
            <a:pPr defTabSz="822686" fontAlgn="auto">
              <a:spcBef>
                <a:spcPts val="0"/>
              </a:spcBef>
              <a:spcAft>
                <a:spcPts val="0"/>
              </a:spcAft>
            </a:pPr>
            <a:r>
              <a:rPr lang="en-US" sz="1080">
                <a:solidFill>
                  <a:prstClr val="black"/>
                </a:solidFill>
                <a:latin typeface="Bosch Office Sans"/>
              </a:rPr>
              <a:t> </a:t>
            </a:r>
          </a:p>
          <a:p>
            <a:pPr defTabSz="822686" fontAlgn="auto">
              <a:spcBef>
                <a:spcPts val="0"/>
              </a:spcBef>
              <a:spcAft>
                <a:spcPts val="0"/>
              </a:spcAft>
            </a:pPr>
            <a:r>
              <a:rPr lang="en-US" sz="1080" b="1">
                <a:solidFill>
                  <a:prstClr val="black"/>
                </a:solidFill>
                <a:latin typeface="Bosch Office Sans"/>
              </a:rPr>
              <a:t>                      RAGAS:</a:t>
            </a:r>
            <a:r>
              <a:rPr lang="en-US" sz="1080">
                <a:solidFill>
                  <a:prstClr val="black"/>
                </a:solidFill>
                <a:latin typeface="Bosch Office Sans"/>
              </a:rPr>
              <a:t> </a:t>
            </a:r>
            <a:r>
              <a:rPr lang="en-US" sz="1080">
                <a:solidFill>
                  <a:prstClr val="black"/>
                </a:solidFill>
                <a:latin typeface="Bosch Office Sans"/>
                <a:hlinkClick r:id="rId22" tooltip="https://docs.ragas.io/en/v0.1.16/concepts/metrics/"/>
              </a:rPr>
              <a:t>Metrics | Ragas</a:t>
            </a:r>
            <a:endParaRPr lang="en-US" sz="1080">
              <a:solidFill>
                <a:prstClr val="black"/>
              </a:solidFill>
              <a:latin typeface="Bosch Office Sans"/>
            </a:endParaRPr>
          </a:p>
          <a:p>
            <a:pPr defTabSz="822686" fontAlgn="auto">
              <a:lnSpc>
                <a:spcPct val="107000"/>
              </a:lnSpc>
              <a:spcBef>
                <a:spcPts val="450"/>
              </a:spcBef>
              <a:spcAft>
                <a:spcPts val="0"/>
              </a:spcAft>
            </a:pPr>
            <a:endParaRPr lang="en-US" sz="1619" kern="0" err="1">
              <a:solidFill>
                <a:srgbClr val="000000"/>
              </a:solidFill>
              <a:latin typeface="Bosch Office Sans"/>
            </a:endParaRPr>
          </a:p>
        </p:txBody>
      </p:sp>
      <p:pic>
        <p:nvPicPr>
          <p:cNvPr id="44" name="Picture 43">
            <a:extLst>
              <a:ext uri="{FF2B5EF4-FFF2-40B4-BE49-F238E27FC236}">
                <a16:creationId xmlns:a16="http://schemas.microsoft.com/office/drawing/2014/main" id="{94D28E2B-0382-7780-6E84-337A116A24CE}"/>
              </a:ext>
            </a:extLst>
          </p:cNvPr>
          <p:cNvPicPr>
            <a:picLocks noChangeAspect="1"/>
          </p:cNvPicPr>
          <p:nvPr/>
        </p:nvPicPr>
        <p:blipFill>
          <a:blip r:embed="rId23"/>
          <a:stretch>
            <a:fillRect/>
          </a:stretch>
        </p:blipFill>
        <p:spPr>
          <a:xfrm>
            <a:off x="5444606" y="3917699"/>
            <a:ext cx="795329" cy="576792"/>
          </a:xfrm>
          <a:prstGeom prst="rect">
            <a:avLst/>
          </a:prstGeom>
        </p:spPr>
      </p:pic>
      <p:pic>
        <p:nvPicPr>
          <p:cNvPr id="46" name="Picture 45">
            <a:extLst>
              <a:ext uri="{FF2B5EF4-FFF2-40B4-BE49-F238E27FC236}">
                <a16:creationId xmlns:a16="http://schemas.microsoft.com/office/drawing/2014/main" id="{CA81266C-FE92-7935-0352-D7F4B447C82E}"/>
              </a:ext>
            </a:extLst>
          </p:cNvPr>
          <p:cNvPicPr>
            <a:picLocks noChangeAspect="1"/>
          </p:cNvPicPr>
          <p:nvPr/>
        </p:nvPicPr>
        <p:blipFill>
          <a:blip r:embed="rId24"/>
          <a:stretch>
            <a:fillRect/>
          </a:stretch>
        </p:blipFill>
        <p:spPr>
          <a:xfrm>
            <a:off x="5443267" y="4660298"/>
            <a:ext cx="802223" cy="411397"/>
          </a:xfrm>
          <a:prstGeom prst="rect">
            <a:avLst/>
          </a:prstGeom>
        </p:spPr>
      </p:pic>
      <p:grpSp>
        <p:nvGrpSpPr>
          <p:cNvPr id="48" name="Group 47">
            <a:extLst>
              <a:ext uri="{FF2B5EF4-FFF2-40B4-BE49-F238E27FC236}">
                <a16:creationId xmlns:a16="http://schemas.microsoft.com/office/drawing/2014/main" id="{F82E6A06-DE38-FA73-29BA-D91A764F019F}"/>
              </a:ext>
            </a:extLst>
          </p:cNvPr>
          <p:cNvGrpSpPr/>
          <p:nvPr/>
        </p:nvGrpSpPr>
        <p:grpSpPr>
          <a:xfrm>
            <a:off x="464547" y="3446401"/>
            <a:ext cx="551206" cy="543818"/>
            <a:chOff x="8257700" y="3675528"/>
            <a:chExt cx="1042416" cy="1042416"/>
          </a:xfrm>
        </p:grpSpPr>
        <p:sp>
          <p:nvSpPr>
            <p:cNvPr id="49" name="Oval 48">
              <a:extLst>
                <a:ext uri="{FF2B5EF4-FFF2-40B4-BE49-F238E27FC236}">
                  <a16:creationId xmlns:a16="http://schemas.microsoft.com/office/drawing/2014/main" id="{ABD4B7A2-45EE-4BF2-6772-898C4DA0D691}"/>
                </a:ext>
              </a:extLst>
            </p:cNvPr>
            <p:cNvSpPr/>
            <p:nvPr/>
          </p:nvSpPr>
          <p:spPr>
            <a:xfrm>
              <a:off x="8257700" y="3675528"/>
              <a:ext cx="1042416" cy="1042416"/>
            </a:xfrm>
            <a:prstGeom prst="ellipse">
              <a:avLst/>
            </a:prstGeom>
            <a:solidFill>
              <a:schemeClr val="tx2">
                <a:lumMod val="20000"/>
                <a:lumOff val="80000"/>
              </a:schemeClr>
            </a:solidFill>
            <a:ln w="38100" cap="flat" cmpd="sng" algn="ctr">
              <a:solidFill>
                <a:schemeClr val="tx1"/>
              </a:solidFill>
              <a:prstDash val="solid"/>
            </a:ln>
            <a:effectLst/>
          </p:spPr>
          <p:txBody>
            <a:bodyPr rtlCol="0" anchor="ctr"/>
            <a:lstStyle/>
            <a:p>
              <a:pPr algn="ctr" defTabSz="822564" fontAlgn="auto">
                <a:spcBef>
                  <a:spcPts val="0"/>
                </a:spcBef>
                <a:spcAft>
                  <a:spcPts val="0"/>
                </a:spcAft>
              </a:pPr>
              <a:endParaRPr lang="en-US" sz="700" kern="0">
                <a:solidFill>
                  <a:srgbClr val="000000"/>
                </a:solidFill>
                <a:latin typeface="Bosch Office Sans"/>
              </a:endParaRPr>
            </a:p>
          </p:txBody>
        </p:sp>
        <p:pic>
          <p:nvPicPr>
            <p:cNvPr id="50" name="Picture 49">
              <a:extLst>
                <a:ext uri="{FF2B5EF4-FFF2-40B4-BE49-F238E27FC236}">
                  <a16:creationId xmlns:a16="http://schemas.microsoft.com/office/drawing/2014/main" id="{1B4D7841-A230-60F1-D5BB-8ED75A188A42}"/>
                </a:ext>
              </a:extLst>
            </p:cNvPr>
            <p:cNvPicPr>
              <a:picLocks noChangeAspect="1"/>
            </p:cNvPicPr>
            <p:nvPr/>
          </p:nvPicPr>
          <p:blipFill rotWithShape="1">
            <a:blip r:embed="rId25">
              <a:extLst>
                <a:ext uri="{28A0092B-C50C-407E-A947-70E740481C1C}">
                  <a14:useLocalDpi xmlns:a14="http://schemas.microsoft.com/office/drawing/2010/main" val="0"/>
                </a:ext>
              </a:extLst>
            </a:blip>
            <a:srcRect l="25822" t="22716" r="25157" b="22493"/>
            <a:stretch/>
          </p:blipFill>
          <p:spPr>
            <a:xfrm>
              <a:off x="8288076" y="3701791"/>
              <a:ext cx="993081" cy="996696"/>
            </a:xfrm>
            <a:prstGeom prst="ellipse">
              <a:avLst/>
            </a:prstGeom>
          </p:spPr>
        </p:pic>
      </p:grpSp>
    </p:spTree>
    <p:extLst>
      <p:ext uri="{BB962C8B-B14F-4D97-AF65-F5344CB8AC3E}">
        <p14:creationId xmlns:p14="http://schemas.microsoft.com/office/powerpoint/2010/main" val="2828858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89E0-89D9-4425-AE04-BF03119740B1}"/>
              </a:ext>
            </a:extLst>
          </p:cNvPr>
          <p:cNvSpPr>
            <a:spLocks noGrp="1"/>
          </p:cNvSpPr>
          <p:nvPr>
            <p:ph type="ctrTitle"/>
          </p:nvPr>
        </p:nvSpPr>
        <p:spPr/>
        <p:txBody>
          <a:bodyPr anchor="b"/>
          <a:lstStyle/>
          <a:p>
            <a:r>
              <a:rPr lang="en-US" sz="3600">
                <a:solidFill>
                  <a:srgbClr val="18837E"/>
                </a:solidFill>
              </a:rPr>
              <a:t>VisionSmart.AI</a:t>
            </a:r>
          </a:p>
        </p:txBody>
      </p:sp>
    </p:spTree>
    <p:extLst>
      <p:ext uri="{BB962C8B-B14F-4D97-AF65-F5344CB8AC3E}">
        <p14:creationId xmlns:p14="http://schemas.microsoft.com/office/powerpoint/2010/main" val="3477317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B2159E-F255-B31C-0365-71ECC204F05F}"/>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0" cap="none" spc="0" normalizeH="0" baseline="0" noProof="1">
              <a:ln>
                <a:noFill/>
              </a:ln>
              <a:solidFill>
                <a:srgbClr val="999FA6"/>
              </a:solidFill>
              <a:effectLst/>
              <a:uLnTx/>
              <a:uFillTx/>
              <a:latin typeface="Bosch Office Sans"/>
              <a:ea typeface="+mn-ea"/>
              <a:cs typeface="+mn-cs"/>
            </a:endParaRPr>
          </a:p>
        </p:txBody>
      </p:sp>
      <p:sp>
        <p:nvSpPr>
          <p:cNvPr id="9" name="Rectangle 8">
            <a:extLst>
              <a:ext uri="{FF2B5EF4-FFF2-40B4-BE49-F238E27FC236}">
                <a16:creationId xmlns:a16="http://schemas.microsoft.com/office/drawing/2014/main" id="{3AA69AFE-EBC6-1CE9-3C2F-76AF9553FBA4}"/>
              </a:ext>
            </a:extLst>
          </p:cNvPr>
          <p:cNvSpPr/>
          <p:nvPr/>
        </p:nvSpPr>
        <p:spPr>
          <a:xfrm>
            <a:off x="0" y="0"/>
            <a:ext cx="6714836" cy="6170613"/>
          </a:xfrm>
          <a:prstGeom prst="rect">
            <a:avLst/>
          </a:prstGeom>
          <a:solidFill>
            <a:srgbClr val="006666"/>
          </a:solidFill>
          <a:ln w="9525"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13" name="Text Placeholder 2">
            <a:extLst>
              <a:ext uri="{FF2B5EF4-FFF2-40B4-BE49-F238E27FC236}">
                <a16:creationId xmlns:a16="http://schemas.microsoft.com/office/drawing/2014/main" id="{35192BF5-519C-40AD-D86E-229FF5935C51}"/>
              </a:ext>
            </a:extLst>
          </p:cNvPr>
          <p:cNvSpPr>
            <a:spLocks noGrp="1"/>
          </p:cNvSpPr>
          <p:nvPr>
            <p:ph type="body" sz="quarter" idx="15"/>
          </p:nvPr>
        </p:nvSpPr>
        <p:spPr>
          <a:xfrm>
            <a:off x="148364" y="157603"/>
            <a:ext cx="6554980" cy="467151"/>
          </a:xfrm>
        </p:spPr>
        <p:txBody>
          <a:bodyPr/>
          <a:lstStyle/>
          <a:p>
            <a:r>
              <a:rPr lang="en-US" sz="2800" kern="1200">
                <a:solidFill>
                  <a:schemeClr val="accent6">
                    <a:lumMod val="40000"/>
                    <a:lumOff val="60000"/>
                  </a:schemeClr>
                </a:solidFill>
                <a:latin typeface="Bosch Sans Bold" panose="020B0704020202020204" pitchFamily="34" charset="0"/>
              </a:rPr>
              <a:t>VisionSmart.AI</a:t>
            </a:r>
            <a:r>
              <a:rPr lang="en-US" sz="2800" kern="1200">
                <a:solidFill>
                  <a:schemeClr val="accent4">
                    <a:lumMod val="60000"/>
                    <a:lumOff val="40000"/>
                  </a:schemeClr>
                </a:solidFill>
                <a:latin typeface="Bosch Sans Bold" panose="020B0704020202020204" pitchFamily="34" charset="0"/>
              </a:rPr>
              <a:t> </a:t>
            </a:r>
            <a:r>
              <a:rPr lang="en-US" sz="2800" kern="1200">
                <a:solidFill>
                  <a:schemeClr val="bg1"/>
                </a:solidFill>
                <a:latin typeface="Bosch Sans Bold" panose="020B0704020202020204" pitchFamily="34" charset="0"/>
              </a:rPr>
              <a:t>– E2E CV Platform for Industries </a:t>
            </a:r>
          </a:p>
        </p:txBody>
      </p:sp>
      <p:sp>
        <p:nvSpPr>
          <p:cNvPr id="19" name="TextBox 18">
            <a:extLst>
              <a:ext uri="{FF2B5EF4-FFF2-40B4-BE49-F238E27FC236}">
                <a16:creationId xmlns:a16="http://schemas.microsoft.com/office/drawing/2014/main" id="{CB57A83E-CBFD-66F8-C39B-4A601404251A}"/>
              </a:ext>
            </a:extLst>
          </p:cNvPr>
          <p:cNvSpPr txBox="1"/>
          <p:nvPr/>
        </p:nvSpPr>
        <p:spPr>
          <a:xfrm>
            <a:off x="148363" y="979572"/>
            <a:ext cx="6464871" cy="83855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The </a:t>
            </a:r>
            <a:r>
              <a:rPr kumimoji="0" lang="en-US" sz="1400" b="1" i="0" u="none" strike="noStrike" kern="0" cap="none" spc="0" normalizeH="0" baseline="0" noProof="0">
                <a:ln>
                  <a:noFill/>
                </a:ln>
                <a:solidFill>
                  <a:schemeClr val="accent4">
                    <a:lumMod val="40000"/>
                    <a:lumOff val="60000"/>
                  </a:schemeClr>
                </a:solidFill>
                <a:effectLst/>
                <a:uLnTx/>
                <a:uFillTx/>
                <a:latin typeface="Bosch Office Sans" pitchFamily="34" charset="0"/>
                <a:ea typeface="+mn-ea"/>
                <a:cs typeface="+mn-cs"/>
              </a:rPr>
              <a:t>VisionSmart.AI </a:t>
            </a: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platform revolutionizes </a:t>
            </a:r>
            <a:r>
              <a:rPr kumimoji="0" lang="en-US" sz="1400" b="1" i="0" u="none" strike="noStrike" kern="0" cap="none" spc="0" normalizeH="0" baseline="0" noProof="0">
                <a:ln>
                  <a:noFill/>
                </a:ln>
                <a:solidFill>
                  <a:schemeClr val="accent4">
                    <a:lumMod val="40000"/>
                    <a:lumOff val="60000"/>
                  </a:schemeClr>
                </a:solidFill>
                <a:effectLst/>
                <a:uLnTx/>
                <a:uFillTx/>
                <a:latin typeface="Bosch Office Sans" pitchFamily="34" charset="0"/>
                <a:ea typeface="+mn-ea"/>
                <a:cs typeface="+mn-cs"/>
              </a:rPr>
              <a:t>computer vision</a:t>
            </a: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 management by leveraging advanced image AI algorithms and offering exceptional versatility across various use cases. </a:t>
            </a:r>
          </a:p>
          <a:p>
            <a:pPr marL="0" marR="0" lvl="0" indent="0" algn="l" defTabSz="914400" rtl="0" eaLnBrk="1" fontAlgn="auto" latinLnBrk="0" hangingPunct="1">
              <a:lnSpc>
                <a:spcPct val="100000"/>
              </a:lnSpc>
              <a:spcBef>
                <a:spcPts val="500"/>
              </a:spcBef>
              <a:spcAft>
                <a:spcPts val="0"/>
              </a:spcAft>
              <a:buClrTx/>
              <a:buSzTx/>
              <a:buFontTx/>
              <a:buNone/>
              <a:tabLst/>
              <a:defRPr/>
            </a:pPr>
            <a:endParaRPr lang="en-US" sz="1400" kern="0">
              <a:solidFill>
                <a:prstClr val="white"/>
              </a:solidFill>
            </a:endParaRPr>
          </a:p>
          <a:p>
            <a:pPr marL="0" marR="0" lvl="0" indent="0" algn="l" defTabSz="914400" rtl="0" eaLnBrk="1" fontAlgn="auto" latinLnBrk="0" hangingPunct="1">
              <a:lnSpc>
                <a:spcPct val="100000"/>
              </a:lnSpc>
              <a:spcBef>
                <a:spcPts val="500"/>
              </a:spcBef>
              <a:spcAft>
                <a:spcPts val="0"/>
              </a:spcAft>
              <a:buClrTx/>
              <a:buSzTx/>
              <a:buFontTx/>
              <a:buNone/>
              <a:tabLst/>
              <a:defRPr/>
            </a:pPr>
            <a:r>
              <a:rPr kumimoji="0" lang="en-US" sz="1400" b="0" i="0" u="none" strike="noStrike" kern="0" cap="none" spc="0" normalizeH="0" baseline="0" noProof="0">
                <a:ln>
                  <a:noFill/>
                </a:ln>
                <a:solidFill>
                  <a:schemeClr val="accent2">
                    <a:lumMod val="40000"/>
                    <a:lumOff val="60000"/>
                  </a:schemeClr>
                </a:solidFill>
                <a:effectLst/>
                <a:uLnTx/>
                <a:uFillTx/>
                <a:latin typeface="Bosch Office Sans" pitchFamily="34" charset="0"/>
                <a:ea typeface="+mn-ea"/>
                <a:cs typeface="+mn-cs"/>
              </a:rPr>
              <a:t>Seamlessly integrating with existing systems,</a:t>
            </a:r>
            <a:r>
              <a:rPr kumimoji="0" lang="en-US" sz="1400" b="0" i="0" u="none" strike="noStrike" kern="0" cap="none" spc="0" normalizeH="0" baseline="0" noProof="0">
                <a:ln>
                  <a:noFill/>
                </a:ln>
                <a:solidFill>
                  <a:prstClr val="white"/>
                </a:solidFill>
                <a:effectLst/>
                <a:uLnTx/>
                <a:uFillTx/>
                <a:latin typeface="Bosch Office Sans" pitchFamily="34" charset="0"/>
                <a:ea typeface="+mn-ea"/>
                <a:cs typeface="+mn-cs"/>
              </a:rPr>
              <a:t> it effectively tackles critical quality control &amp; safety challenges across the diverse industry sectors.</a:t>
            </a:r>
            <a:endParaRPr kumimoji="0" lang="en-US" sz="1400" b="1" i="0" u="none" strike="noStrike" kern="0" cap="none" spc="0" normalizeH="0" baseline="0" noProof="0">
              <a:ln>
                <a:noFill/>
              </a:ln>
              <a:solidFill>
                <a:schemeClr val="accent4">
                  <a:lumMod val="60000"/>
                  <a:lumOff val="40000"/>
                </a:schemeClr>
              </a:solidFill>
              <a:effectLst/>
              <a:uLnTx/>
              <a:uFillTx/>
              <a:latin typeface="Bosch Office Sans" pitchFamily="34" charset="0"/>
              <a:ea typeface="+mn-ea"/>
              <a:cs typeface="+mn-cs"/>
            </a:endParaRPr>
          </a:p>
        </p:txBody>
      </p:sp>
      <p:sp>
        <p:nvSpPr>
          <p:cNvPr id="29" name="Rectangle: Rounded Corners 28">
            <a:extLst>
              <a:ext uri="{FF2B5EF4-FFF2-40B4-BE49-F238E27FC236}">
                <a16:creationId xmlns:a16="http://schemas.microsoft.com/office/drawing/2014/main" id="{335F2BED-DD73-4945-D923-2CF8DE2084CE}"/>
              </a:ext>
            </a:extLst>
          </p:cNvPr>
          <p:cNvSpPr/>
          <p:nvPr/>
        </p:nvSpPr>
        <p:spPr>
          <a:xfrm>
            <a:off x="275504" y="5158322"/>
            <a:ext cx="6127031" cy="666409"/>
          </a:xfrm>
          <a:prstGeom prst="roundRect">
            <a:avLst>
              <a:gd name="adj" fmla="val 50000"/>
            </a:avLst>
          </a:prstGeom>
          <a:solidFill>
            <a:schemeClr val="bg1"/>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20" name="Picture 19">
            <a:extLst>
              <a:ext uri="{FF2B5EF4-FFF2-40B4-BE49-F238E27FC236}">
                <a16:creationId xmlns:a16="http://schemas.microsoft.com/office/drawing/2014/main" id="{D8C18E0D-874E-0FA1-A7A6-9CB609C1B4AD}"/>
              </a:ext>
            </a:extLst>
          </p:cNvPr>
          <p:cNvPicPr>
            <a:picLocks noChangeAspect="1"/>
          </p:cNvPicPr>
          <p:nvPr/>
        </p:nvPicPr>
        <p:blipFill>
          <a:blip r:embed="rId3"/>
          <a:stretch>
            <a:fillRect/>
          </a:stretch>
        </p:blipFill>
        <p:spPr>
          <a:xfrm>
            <a:off x="9836600" y="226051"/>
            <a:ext cx="806491" cy="292115"/>
          </a:xfrm>
          <a:prstGeom prst="rect">
            <a:avLst/>
          </a:prstGeom>
        </p:spPr>
      </p:pic>
      <p:pic>
        <p:nvPicPr>
          <p:cNvPr id="1034" name="Picture 10" descr="PPE Detection for Vests and Hardhats">
            <a:extLst>
              <a:ext uri="{FF2B5EF4-FFF2-40B4-BE49-F238E27FC236}">
                <a16:creationId xmlns:a16="http://schemas.microsoft.com/office/drawing/2014/main" id="{0FE55852-6A61-5E81-D0F5-864E8F9EBD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608" r="28906"/>
          <a:stretch/>
        </p:blipFill>
        <p:spPr bwMode="auto">
          <a:xfrm>
            <a:off x="6712580" y="9814"/>
            <a:ext cx="4261993" cy="42195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PE Detection of Gloves">
            <a:extLst>
              <a:ext uri="{FF2B5EF4-FFF2-40B4-BE49-F238E27FC236}">
                <a16:creationId xmlns:a16="http://schemas.microsoft.com/office/drawing/2014/main" id="{A0EFBF5F-318E-9CA0-A8B8-401A2799CB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4836" y="4227304"/>
            <a:ext cx="4254789" cy="19623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DC054C3-DD56-A9D3-8806-4378CC0BC419}"/>
              </a:ext>
            </a:extLst>
          </p:cNvPr>
          <p:cNvPicPr>
            <a:picLocks noChangeAspect="1"/>
          </p:cNvPicPr>
          <p:nvPr/>
        </p:nvPicPr>
        <p:blipFill>
          <a:blip r:embed="rId6"/>
          <a:stretch>
            <a:fillRect/>
          </a:stretch>
        </p:blipFill>
        <p:spPr>
          <a:xfrm>
            <a:off x="2374193" y="3036852"/>
            <a:ext cx="394603" cy="378339"/>
          </a:xfrm>
          <a:prstGeom prst="rect">
            <a:avLst/>
          </a:prstGeom>
        </p:spPr>
      </p:pic>
      <p:sp>
        <p:nvSpPr>
          <p:cNvPr id="12" name="TextBox 11">
            <a:extLst>
              <a:ext uri="{FF2B5EF4-FFF2-40B4-BE49-F238E27FC236}">
                <a16:creationId xmlns:a16="http://schemas.microsoft.com/office/drawing/2014/main" id="{5F8C3C86-B754-BE2A-9ADC-1227F3ADF90D}"/>
              </a:ext>
            </a:extLst>
          </p:cNvPr>
          <p:cNvSpPr txBox="1"/>
          <p:nvPr/>
        </p:nvSpPr>
        <p:spPr>
          <a:xfrm>
            <a:off x="2799534" y="3072133"/>
            <a:ext cx="1480982" cy="307777"/>
          </a:xfrm>
          <a:prstGeom prst="rect">
            <a:avLst/>
          </a:prstGeom>
          <a:noFill/>
        </p:spPr>
        <p:txBody>
          <a:bodyPr wrap="square" rtlCol="0">
            <a:spAutoFit/>
          </a:bodyPr>
          <a:lstStyle/>
          <a:p>
            <a:r>
              <a:rPr lang="en-US" sz="1400">
                <a:solidFill>
                  <a:schemeClr val="bg1"/>
                </a:solidFill>
                <a:latin typeface="Bosch Office Sans" pitchFamily="2" charset="0"/>
              </a:rPr>
              <a:t>Real time Alerts</a:t>
            </a:r>
          </a:p>
        </p:txBody>
      </p:sp>
      <p:pic>
        <p:nvPicPr>
          <p:cNvPr id="17" name="Picture 16">
            <a:extLst>
              <a:ext uri="{FF2B5EF4-FFF2-40B4-BE49-F238E27FC236}">
                <a16:creationId xmlns:a16="http://schemas.microsoft.com/office/drawing/2014/main" id="{28480C28-E6B4-47EC-1DC3-7A33BD91B516}"/>
              </a:ext>
            </a:extLst>
          </p:cNvPr>
          <p:cNvPicPr>
            <a:picLocks noChangeAspect="1"/>
          </p:cNvPicPr>
          <p:nvPr/>
        </p:nvPicPr>
        <p:blipFill>
          <a:blip r:embed="rId7"/>
          <a:stretch>
            <a:fillRect/>
          </a:stretch>
        </p:blipFill>
        <p:spPr>
          <a:xfrm>
            <a:off x="2346661" y="3869488"/>
            <a:ext cx="449667" cy="449667"/>
          </a:xfrm>
          <a:prstGeom prst="rect">
            <a:avLst/>
          </a:prstGeom>
        </p:spPr>
      </p:pic>
      <p:sp>
        <p:nvSpPr>
          <p:cNvPr id="18" name="TextBox 17">
            <a:extLst>
              <a:ext uri="{FF2B5EF4-FFF2-40B4-BE49-F238E27FC236}">
                <a16:creationId xmlns:a16="http://schemas.microsoft.com/office/drawing/2014/main" id="{2071484C-D1DE-BAB9-A310-1B3458F9989B}"/>
              </a:ext>
            </a:extLst>
          </p:cNvPr>
          <p:cNvSpPr txBox="1"/>
          <p:nvPr/>
        </p:nvSpPr>
        <p:spPr>
          <a:xfrm>
            <a:off x="2805564" y="3913639"/>
            <a:ext cx="1289138" cy="307777"/>
          </a:xfrm>
          <a:prstGeom prst="rect">
            <a:avLst/>
          </a:prstGeom>
          <a:noFill/>
        </p:spPr>
        <p:txBody>
          <a:bodyPr wrap="square" rtlCol="0">
            <a:spAutoFit/>
          </a:bodyPr>
          <a:lstStyle/>
          <a:p>
            <a:r>
              <a:rPr lang="en-US" sz="1400">
                <a:solidFill>
                  <a:schemeClr val="bg1"/>
                </a:solidFill>
                <a:latin typeface="Bosch Office Sans" pitchFamily="2" charset="0"/>
              </a:rPr>
              <a:t>User Friendly</a:t>
            </a:r>
          </a:p>
        </p:txBody>
      </p:sp>
      <p:pic>
        <p:nvPicPr>
          <p:cNvPr id="21" name="Picture 20">
            <a:extLst>
              <a:ext uri="{FF2B5EF4-FFF2-40B4-BE49-F238E27FC236}">
                <a16:creationId xmlns:a16="http://schemas.microsoft.com/office/drawing/2014/main" id="{584AF6F3-6585-3319-66FD-671EB23E925D}"/>
              </a:ext>
            </a:extLst>
          </p:cNvPr>
          <p:cNvPicPr>
            <a:picLocks noChangeAspect="1"/>
          </p:cNvPicPr>
          <p:nvPr/>
        </p:nvPicPr>
        <p:blipFill>
          <a:blip r:embed="rId8"/>
          <a:stretch>
            <a:fillRect/>
          </a:stretch>
        </p:blipFill>
        <p:spPr>
          <a:xfrm>
            <a:off x="4487892" y="3896488"/>
            <a:ext cx="410872" cy="410872"/>
          </a:xfrm>
          <a:prstGeom prst="rect">
            <a:avLst/>
          </a:prstGeom>
        </p:spPr>
      </p:pic>
      <p:sp>
        <p:nvSpPr>
          <p:cNvPr id="25" name="TextBox 24">
            <a:extLst>
              <a:ext uri="{FF2B5EF4-FFF2-40B4-BE49-F238E27FC236}">
                <a16:creationId xmlns:a16="http://schemas.microsoft.com/office/drawing/2014/main" id="{04746F61-FFE0-FAE7-966D-BAB0352DDCAB}"/>
              </a:ext>
            </a:extLst>
          </p:cNvPr>
          <p:cNvSpPr txBox="1"/>
          <p:nvPr/>
        </p:nvSpPr>
        <p:spPr>
          <a:xfrm>
            <a:off x="4937304" y="3948036"/>
            <a:ext cx="1971496" cy="307777"/>
          </a:xfrm>
          <a:prstGeom prst="rect">
            <a:avLst/>
          </a:prstGeom>
          <a:noFill/>
        </p:spPr>
        <p:txBody>
          <a:bodyPr wrap="square" rtlCol="0">
            <a:spAutoFit/>
          </a:bodyPr>
          <a:lstStyle>
            <a:defPPr>
              <a:defRPr lang="de-DE"/>
            </a:defPPr>
            <a:lvl1pPr>
              <a:defRPr sz="1400">
                <a:solidFill>
                  <a:schemeClr val="bg1"/>
                </a:solidFill>
                <a:latin typeface="Bosch Office Sans" pitchFamily="2" charset="0"/>
              </a:defRPr>
            </a:lvl1pPr>
          </a:lstStyle>
          <a:p>
            <a:r>
              <a:rPr lang="en-US"/>
              <a:t>Data Driven Insights</a:t>
            </a:r>
          </a:p>
        </p:txBody>
      </p:sp>
      <p:sp>
        <p:nvSpPr>
          <p:cNvPr id="27" name="Rectangle 26">
            <a:extLst>
              <a:ext uri="{FF2B5EF4-FFF2-40B4-BE49-F238E27FC236}">
                <a16:creationId xmlns:a16="http://schemas.microsoft.com/office/drawing/2014/main" id="{DCAE1C49-D1A2-5AB6-6A37-91B8F4D802BE}"/>
              </a:ext>
            </a:extLst>
          </p:cNvPr>
          <p:cNvSpPr/>
          <p:nvPr/>
        </p:nvSpPr>
        <p:spPr>
          <a:xfrm>
            <a:off x="6712580" y="9814"/>
            <a:ext cx="4257045" cy="6111317"/>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28" name="Picture 27">
            <a:extLst>
              <a:ext uri="{FF2B5EF4-FFF2-40B4-BE49-F238E27FC236}">
                <a16:creationId xmlns:a16="http://schemas.microsoft.com/office/drawing/2014/main" id="{C19986B8-2AD7-99CF-86D9-7B869C98A77A}"/>
              </a:ext>
            </a:extLst>
          </p:cNvPr>
          <p:cNvPicPr>
            <a:picLocks noChangeAspect="1"/>
          </p:cNvPicPr>
          <p:nvPr/>
        </p:nvPicPr>
        <p:blipFill>
          <a:blip r:embed="rId9"/>
          <a:stretch>
            <a:fillRect/>
          </a:stretch>
        </p:blipFill>
        <p:spPr>
          <a:xfrm>
            <a:off x="203088" y="3087819"/>
            <a:ext cx="421287" cy="421287"/>
          </a:xfrm>
          <a:prstGeom prst="rect">
            <a:avLst/>
          </a:prstGeom>
        </p:spPr>
      </p:pic>
      <p:sp>
        <p:nvSpPr>
          <p:cNvPr id="30" name="TextBox 29">
            <a:extLst>
              <a:ext uri="{FF2B5EF4-FFF2-40B4-BE49-F238E27FC236}">
                <a16:creationId xmlns:a16="http://schemas.microsoft.com/office/drawing/2014/main" id="{3F22238F-20C4-7505-5423-6A537E046113}"/>
              </a:ext>
            </a:extLst>
          </p:cNvPr>
          <p:cNvSpPr txBox="1"/>
          <p:nvPr/>
        </p:nvSpPr>
        <p:spPr>
          <a:xfrm>
            <a:off x="674047" y="3036852"/>
            <a:ext cx="1764401" cy="523220"/>
          </a:xfrm>
          <a:prstGeom prst="rect">
            <a:avLst/>
          </a:prstGeom>
          <a:noFill/>
        </p:spPr>
        <p:txBody>
          <a:bodyPr wrap="square" rtlCol="0">
            <a:spAutoFit/>
          </a:bodyPr>
          <a:lstStyle>
            <a:defPPr>
              <a:defRPr lang="de-DE"/>
            </a:defPPr>
            <a:lvl1pPr>
              <a:defRPr sz="1400">
                <a:solidFill>
                  <a:schemeClr val="bg1"/>
                </a:solidFill>
                <a:latin typeface="Bosch Office Sans" pitchFamily="2" charset="0"/>
              </a:defRPr>
            </a:lvl1pPr>
          </a:lstStyle>
          <a:p>
            <a:r>
              <a:rPr lang="en-US"/>
              <a:t>Multiple Vision Use Cases</a:t>
            </a:r>
          </a:p>
        </p:txBody>
      </p:sp>
      <p:pic>
        <p:nvPicPr>
          <p:cNvPr id="31" name="Picture 9">
            <a:extLst>
              <a:ext uri="{FF2B5EF4-FFF2-40B4-BE49-F238E27FC236}">
                <a16:creationId xmlns:a16="http://schemas.microsoft.com/office/drawing/2014/main" id="{89A317CB-8B9C-5468-4526-02EDBB8686F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9146" y="5258953"/>
            <a:ext cx="154773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
            <a:extLst>
              <a:ext uri="{FF2B5EF4-FFF2-40B4-BE49-F238E27FC236}">
                <a16:creationId xmlns:a16="http://schemas.microsoft.com/office/drawing/2014/main" id="{2FBF82D4-6F6E-59AD-C69B-0480D136A2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85091" y="5204362"/>
            <a:ext cx="457200" cy="56638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2">
            <a:extLst>
              <a:ext uri="{FF2B5EF4-FFF2-40B4-BE49-F238E27FC236}">
                <a16:creationId xmlns:a16="http://schemas.microsoft.com/office/drawing/2014/main" id="{830E21CC-529F-F084-6FB5-B47AE4DF5C5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60503" y="5201803"/>
            <a:ext cx="1133475" cy="57150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4" descr="CVAT.ai - AI Infrastructure Alliance">
            <a:extLst>
              <a:ext uri="{FF2B5EF4-FFF2-40B4-BE49-F238E27FC236}">
                <a16:creationId xmlns:a16="http://schemas.microsoft.com/office/drawing/2014/main" id="{F24172C4-B4D7-9D5F-082A-91FC2C4CA7A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9961" t="30740" r="20762" b="26819"/>
          <a:stretch/>
        </p:blipFill>
        <p:spPr bwMode="auto">
          <a:xfrm>
            <a:off x="4412191" y="5304673"/>
            <a:ext cx="1443199" cy="36576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2FEF5FB5-6FFC-F18E-6268-6A8BC7819908}"/>
              </a:ext>
            </a:extLst>
          </p:cNvPr>
          <p:cNvSpPr/>
          <p:nvPr/>
        </p:nvSpPr>
        <p:spPr>
          <a:xfrm>
            <a:off x="6713644" y="-3303"/>
            <a:ext cx="4257045" cy="6179850"/>
          </a:xfrm>
          <a:prstGeom prst="rect">
            <a:avLst/>
          </a:prstGeom>
          <a:solidFill>
            <a:schemeClr val="bg1">
              <a:lumMod val="95000"/>
              <a:alpha val="49000"/>
            </a:scheme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37" name="Picture 36">
            <a:extLst>
              <a:ext uri="{FF2B5EF4-FFF2-40B4-BE49-F238E27FC236}">
                <a16:creationId xmlns:a16="http://schemas.microsoft.com/office/drawing/2014/main" id="{A6737E30-0B0D-8A13-4B87-15937989ECF1}"/>
              </a:ext>
            </a:extLst>
          </p:cNvPr>
          <p:cNvPicPr>
            <a:picLocks noChangeAspect="1"/>
          </p:cNvPicPr>
          <p:nvPr/>
        </p:nvPicPr>
        <p:blipFill>
          <a:blip r:embed="rId14"/>
          <a:stretch>
            <a:fillRect/>
          </a:stretch>
        </p:blipFill>
        <p:spPr>
          <a:xfrm>
            <a:off x="4458916" y="3037147"/>
            <a:ext cx="468824" cy="449501"/>
          </a:xfrm>
          <a:prstGeom prst="rect">
            <a:avLst/>
          </a:prstGeom>
        </p:spPr>
      </p:pic>
      <p:sp>
        <p:nvSpPr>
          <p:cNvPr id="38" name="TextBox 37">
            <a:extLst>
              <a:ext uri="{FF2B5EF4-FFF2-40B4-BE49-F238E27FC236}">
                <a16:creationId xmlns:a16="http://schemas.microsoft.com/office/drawing/2014/main" id="{3B22F297-E7CE-01C9-4A79-423C4546ADC7}"/>
              </a:ext>
            </a:extLst>
          </p:cNvPr>
          <p:cNvSpPr txBox="1"/>
          <p:nvPr/>
        </p:nvSpPr>
        <p:spPr>
          <a:xfrm>
            <a:off x="4908682" y="3015676"/>
            <a:ext cx="1704552" cy="523220"/>
          </a:xfrm>
          <a:prstGeom prst="rect">
            <a:avLst/>
          </a:prstGeom>
          <a:noFill/>
        </p:spPr>
        <p:txBody>
          <a:bodyPr wrap="square" rtlCol="0">
            <a:spAutoFit/>
          </a:bodyPr>
          <a:lstStyle>
            <a:defPPr>
              <a:defRPr lang="de-DE"/>
            </a:defPPr>
            <a:lvl1pPr>
              <a:defRPr sz="1400">
                <a:solidFill>
                  <a:schemeClr val="bg1"/>
                </a:solidFill>
                <a:latin typeface="Bosch Office Sans" pitchFamily="2" charset="0"/>
              </a:defRPr>
            </a:lvl1pPr>
          </a:lstStyle>
          <a:p>
            <a:r>
              <a:rPr lang="en-US"/>
              <a:t>Annotation on-the-Fly</a:t>
            </a:r>
          </a:p>
        </p:txBody>
      </p:sp>
      <p:pic>
        <p:nvPicPr>
          <p:cNvPr id="39" name="Picture 38">
            <a:extLst>
              <a:ext uri="{FF2B5EF4-FFF2-40B4-BE49-F238E27FC236}">
                <a16:creationId xmlns:a16="http://schemas.microsoft.com/office/drawing/2014/main" id="{DBD56241-888B-309A-0F27-4EF8CA890EF0}"/>
              </a:ext>
            </a:extLst>
          </p:cNvPr>
          <p:cNvPicPr>
            <a:picLocks noChangeAspect="1"/>
          </p:cNvPicPr>
          <p:nvPr/>
        </p:nvPicPr>
        <p:blipFill>
          <a:blip r:embed="rId15"/>
          <a:stretch>
            <a:fillRect/>
          </a:stretch>
        </p:blipFill>
        <p:spPr>
          <a:xfrm>
            <a:off x="194088" y="3894300"/>
            <a:ext cx="439287" cy="439287"/>
          </a:xfrm>
          <a:prstGeom prst="rect">
            <a:avLst/>
          </a:prstGeom>
        </p:spPr>
      </p:pic>
      <p:sp>
        <p:nvSpPr>
          <p:cNvPr id="40" name="TextBox 39">
            <a:extLst>
              <a:ext uri="{FF2B5EF4-FFF2-40B4-BE49-F238E27FC236}">
                <a16:creationId xmlns:a16="http://schemas.microsoft.com/office/drawing/2014/main" id="{90391D69-E758-EB0D-6677-FE30D411F27D}"/>
              </a:ext>
            </a:extLst>
          </p:cNvPr>
          <p:cNvSpPr txBox="1"/>
          <p:nvPr/>
        </p:nvSpPr>
        <p:spPr>
          <a:xfrm>
            <a:off x="737146" y="3852333"/>
            <a:ext cx="1638203" cy="523220"/>
          </a:xfrm>
          <a:prstGeom prst="rect">
            <a:avLst/>
          </a:prstGeom>
          <a:noFill/>
        </p:spPr>
        <p:txBody>
          <a:bodyPr wrap="square" rtlCol="0">
            <a:spAutoFit/>
          </a:bodyPr>
          <a:lstStyle>
            <a:defPPr>
              <a:defRPr lang="de-DE"/>
            </a:defPPr>
            <a:lvl1pPr>
              <a:defRPr sz="1400">
                <a:solidFill>
                  <a:schemeClr val="bg1"/>
                </a:solidFill>
                <a:latin typeface="Bosch Office Sans" pitchFamily="2" charset="0"/>
              </a:defRPr>
            </a:lvl1pPr>
          </a:lstStyle>
          <a:p>
            <a:r>
              <a:rPr lang="en-US"/>
              <a:t>Hardware &amp; Cloud Agnostic</a:t>
            </a:r>
          </a:p>
        </p:txBody>
      </p:sp>
      <p:grpSp>
        <p:nvGrpSpPr>
          <p:cNvPr id="2" name="Group 1">
            <a:extLst>
              <a:ext uri="{FF2B5EF4-FFF2-40B4-BE49-F238E27FC236}">
                <a16:creationId xmlns:a16="http://schemas.microsoft.com/office/drawing/2014/main" id="{2C97F0F7-BB4E-0240-7496-D62FDDDD5089}"/>
              </a:ext>
            </a:extLst>
          </p:cNvPr>
          <p:cNvGrpSpPr/>
          <p:nvPr/>
        </p:nvGrpSpPr>
        <p:grpSpPr>
          <a:xfrm>
            <a:off x="10206361" y="5393268"/>
            <a:ext cx="786942" cy="757568"/>
            <a:chOff x="10206361" y="5393268"/>
            <a:chExt cx="786942" cy="757568"/>
          </a:xfrm>
        </p:grpSpPr>
        <p:sp>
          <p:nvSpPr>
            <p:cNvPr id="3" name="Rectangle 2">
              <a:extLst>
                <a:ext uri="{FF2B5EF4-FFF2-40B4-BE49-F238E27FC236}">
                  <a16:creationId xmlns:a16="http://schemas.microsoft.com/office/drawing/2014/main" id="{AA036762-AA4B-934E-2E40-7D305660F691}"/>
                </a:ext>
              </a:extLst>
            </p:cNvPr>
            <p:cNvSpPr/>
            <p:nvPr/>
          </p:nvSpPr>
          <p:spPr>
            <a:xfrm>
              <a:off x="10206361" y="5393268"/>
              <a:ext cx="738149" cy="737792"/>
            </a:xfrm>
            <a:prstGeom prst="rect">
              <a:avLst/>
            </a:prstGeom>
            <a:solidFill>
              <a:schemeClr val="bg1">
                <a:lumMod val="95000"/>
                <a:alpha val="68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5" name="Picture 4">
              <a:hlinkClick r:id="rId16"/>
              <a:extLst>
                <a:ext uri="{FF2B5EF4-FFF2-40B4-BE49-F238E27FC236}">
                  <a16:creationId xmlns:a16="http://schemas.microsoft.com/office/drawing/2014/main" id="{6E19330B-5FFD-A028-5D2C-48793DC2B4BD}"/>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55511" y="5413044"/>
              <a:ext cx="737792" cy="737792"/>
            </a:xfrm>
            <a:prstGeom prst="rect">
              <a:avLst/>
            </a:prstGeom>
          </p:spPr>
        </p:pic>
      </p:grpSp>
    </p:spTree>
    <p:extLst>
      <p:ext uri="{BB962C8B-B14F-4D97-AF65-F5344CB8AC3E}">
        <p14:creationId xmlns:p14="http://schemas.microsoft.com/office/powerpoint/2010/main" val="2675162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Rounded Corners 131">
            <a:extLst>
              <a:ext uri="{FF2B5EF4-FFF2-40B4-BE49-F238E27FC236}">
                <a16:creationId xmlns:a16="http://schemas.microsoft.com/office/drawing/2014/main" id="{2AE51F00-CD0C-75A6-EE0F-8948B942089D}"/>
              </a:ext>
            </a:extLst>
          </p:cNvPr>
          <p:cNvSpPr/>
          <p:nvPr/>
        </p:nvSpPr>
        <p:spPr>
          <a:xfrm>
            <a:off x="1304158" y="2972556"/>
            <a:ext cx="9492332" cy="1625709"/>
          </a:xfrm>
          <a:prstGeom prst="roundRect">
            <a:avLst/>
          </a:prstGeom>
          <a:solidFill>
            <a:srgbClr val="FFCCFF">
              <a:alpha val="29020"/>
            </a:srgbClr>
          </a:solidFill>
          <a:ln w="9525" cap="flat" cmpd="sng" algn="ctr">
            <a:noFill/>
            <a:prstDash val="solid"/>
          </a:ln>
          <a:effectLst/>
        </p:spPr>
        <p:txBody>
          <a:bodyPr rtlCol="0" anchor="ctr"/>
          <a:lstStyle/>
          <a:p>
            <a:pPr algn="ctr" defTabSz="822686" fontAlgn="auto">
              <a:spcBef>
                <a:spcPts val="0"/>
              </a:spcBef>
              <a:spcAft>
                <a:spcPts val="0"/>
              </a:spcAft>
              <a:defRPr/>
            </a:pPr>
            <a:endParaRPr lang="en-US" sz="1619" kern="0">
              <a:solidFill>
                <a:srgbClr val="000000"/>
              </a:solidFill>
              <a:latin typeface="Bosch Office Sans"/>
            </a:endParaRPr>
          </a:p>
        </p:txBody>
      </p:sp>
      <p:cxnSp>
        <p:nvCxnSpPr>
          <p:cNvPr id="123" name="Connector: Curved 122">
            <a:extLst>
              <a:ext uri="{FF2B5EF4-FFF2-40B4-BE49-F238E27FC236}">
                <a16:creationId xmlns:a16="http://schemas.microsoft.com/office/drawing/2014/main" id="{E78CD980-FA87-095E-5C4D-33B303D486F9}"/>
              </a:ext>
            </a:extLst>
          </p:cNvPr>
          <p:cNvCxnSpPr>
            <a:cxnSpLocks/>
          </p:cNvCxnSpPr>
          <p:nvPr/>
        </p:nvCxnSpPr>
        <p:spPr>
          <a:xfrm rot="5400000" flipH="1" flipV="1">
            <a:off x="273490" y="2456525"/>
            <a:ext cx="1645033" cy="901758"/>
          </a:xfrm>
          <a:prstGeom prst="curvedConnector3">
            <a:avLst>
              <a:gd name="adj1" fmla="val 50000"/>
            </a:avLst>
          </a:prstGeom>
          <a:ln>
            <a:solidFill>
              <a:srgbClr val="9E2896">
                <a:alpha val="69000"/>
              </a:srgbClr>
            </a:solidFill>
            <a:prstDash val="lgDash"/>
            <a:round/>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78A1A7CE-154F-62BE-6987-CD25D3A308FF}"/>
              </a:ext>
            </a:extLst>
          </p:cNvPr>
          <p:cNvSpPr/>
          <p:nvPr/>
        </p:nvSpPr>
        <p:spPr>
          <a:xfrm>
            <a:off x="965116" y="4912383"/>
            <a:ext cx="1884197" cy="905396"/>
          </a:xfrm>
          <a:prstGeom prst="roundRect">
            <a:avLst/>
          </a:prstGeom>
          <a:solidFill>
            <a:srgbClr val="FFCCFF">
              <a:alpha val="29020"/>
            </a:srgbClr>
          </a:solidFill>
          <a:ln w="9525" cap="flat" cmpd="sng" algn="ctr">
            <a:noFill/>
            <a:prstDash val="solid"/>
          </a:ln>
          <a:effectLst/>
        </p:spPr>
        <p:txBody>
          <a:bodyPr rtlCol="0" anchor="ctr"/>
          <a:lstStyle/>
          <a:p>
            <a:pPr algn="ctr"/>
            <a:r>
              <a:rPr lang="en-US" sz="1080" kern="0" err="1">
                <a:solidFill>
                  <a:srgbClr val="660066"/>
                </a:solidFill>
                <a:latin typeface="Bosch Office Sans"/>
              </a:rPr>
              <a:t>VisionSmart</a:t>
            </a:r>
            <a:r>
              <a:rPr lang="en-US" sz="1080" kern="0">
                <a:solidFill>
                  <a:srgbClr val="660066"/>
                </a:solidFill>
                <a:latin typeface="Bosch Office Sans"/>
              </a:rPr>
              <a:t> effortlessly integrates with the infrastructure to acquire new vision use cases.</a:t>
            </a:r>
          </a:p>
        </p:txBody>
      </p:sp>
      <p:sp>
        <p:nvSpPr>
          <p:cNvPr id="5" name="Slide Number Placeholder 4">
            <a:extLst>
              <a:ext uri="{FF2B5EF4-FFF2-40B4-BE49-F238E27FC236}">
                <a16:creationId xmlns:a16="http://schemas.microsoft.com/office/drawing/2014/main" id="{3C4D07A5-59B3-3AE4-F26B-7D38BE1EA32F}"/>
              </a:ext>
            </a:extLst>
          </p:cNvPr>
          <p:cNvSpPr>
            <a:spLocks noGrp="1"/>
          </p:cNvSpPr>
          <p:nvPr>
            <p:ph type="sldNum" sz="quarter" idx="12"/>
          </p:nvPr>
        </p:nvSpPr>
        <p:spPr>
          <a:xfrm>
            <a:off x="799939" y="5696053"/>
            <a:ext cx="288290" cy="410197"/>
          </a:xfrm>
        </p:spPr>
        <p:txBody>
          <a:bodyPr/>
          <a:lstStyle/>
          <a:p>
            <a:pPr defTabSz="822686" fontAlgn="auto">
              <a:spcBef>
                <a:spcPts val="0"/>
              </a:spcBef>
              <a:spcAft>
                <a:spcPts val="0"/>
              </a:spcAft>
              <a:defRPr/>
            </a:pPr>
            <a:fld id="{4898AEC0-503E-4FA4-859C-D0F72D6E3F79}" type="slidenum">
              <a:rPr lang="en-US" noProof="1">
                <a:latin typeface="Bosch Office Sans"/>
              </a:rPr>
              <a:pPr defTabSz="822686" fontAlgn="auto">
                <a:spcBef>
                  <a:spcPts val="0"/>
                </a:spcBef>
                <a:spcAft>
                  <a:spcPts val="0"/>
                </a:spcAft>
                <a:defRPr/>
              </a:pPr>
              <a:t>38</a:t>
            </a:fld>
            <a:endParaRPr lang="en-US" noProof="1">
              <a:latin typeface="Bosch Office Sans"/>
            </a:endParaRPr>
          </a:p>
        </p:txBody>
      </p:sp>
      <p:sp>
        <p:nvSpPr>
          <p:cNvPr id="8" name="Slide Number Placeholder 4">
            <a:extLst>
              <a:ext uri="{FF2B5EF4-FFF2-40B4-BE49-F238E27FC236}">
                <a16:creationId xmlns:a16="http://schemas.microsoft.com/office/drawing/2014/main" id="{1C4C7E57-CDAB-AC6B-127C-219EA2A62208}"/>
              </a:ext>
            </a:extLst>
          </p:cNvPr>
          <p:cNvSpPr txBox="1">
            <a:spLocks/>
          </p:cNvSpPr>
          <p:nvPr/>
        </p:nvSpPr>
        <p:spPr>
          <a:xfrm>
            <a:off x="839588" y="5790053"/>
            <a:ext cx="288290" cy="410197"/>
          </a:xfrm>
          <a:prstGeom prst="rect">
            <a:avLst/>
          </a:prstGeom>
        </p:spPr>
        <p:txBody>
          <a:bodyPr vert="horz" lIns="0" tIns="0" rIns="0" bIns="0" rtlCol="0" anchor="t"/>
          <a:lstStyle>
            <a:defPPr>
              <a:defRPr lang="en-US"/>
            </a:defPPr>
            <a:lvl1pPr marL="0" algn="l" defTabSz="914400" rtl="0" eaLnBrk="1" latinLnBrk="0" hangingPunct="1">
              <a:defRPr sz="1334" kern="1200">
                <a:solidFill>
                  <a:srgbClr val="999FA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22686" fontAlgn="auto">
              <a:spcBef>
                <a:spcPts val="0"/>
              </a:spcBef>
              <a:spcAft>
                <a:spcPts val="0"/>
              </a:spcAft>
              <a:defRPr/>
            </a:pPr>
            <a:fld id="{4898AEC0-503E-4FA4-859C-D0F72D6E3F79}" type="slidenum">
              <a:rPr lang="en-US" sz="1200" noProof="1">
                <a:latin typeface="Bosch Office Sans"/>
              </a:rPr>
              <a:pPr defTabSz="822686" fontAlgn="auto">
                <a:spcBef>
                  <a:spcPts val="0"/>
                </a:spcBef>
                <a:spcAft>
                  <a:spcPts val="0"/>
                </a:spcAft>
                <a:defRPr/>
              </a:pPr>
              <a:t>38</a:t>
            </a:fld>
            <a:endParaRPr lang="en-US" sz="1200" noProof="1">
              <a:latin typeface="Bosch Office Sans"/>
            </a:endParaRPr>
          </a:p>
        </p:txBody>
      </p:sp>
      <p:sp>
        <p:nvSpPr>
          <p:cNvPr id="9" name="TextBox 8">
            <a:extLst>
              <a:ext uri="{FF2B5EF4-FFF2-40B4-BE49-F238E27FC236}">
                <a16:creationId xmlns:a16="http://schemas.microsoft.com/office/drawing/2014/main" id="{D863549F-6B2E-4D38-915F-A37D8A14E8C4}"/>
              </a:ext>
            </a:extLst>
          </p:cNvPr>
          <p:cNvSpPr txBox="1"/>
          <p:nvPr/>
        </p:nvSpPr>
        <p:spPr>
          <a:xfrm>
            <a:off x="110663" y="39617"/>
            <a:ext cx="10458466" cy="701474"/>
          </a:xfrm>
          <a:prstGeom prst="rect">
            <a:avLst/>
          </a:prstGeom>
          <a:noFill/>
        </p:spPr>
        <p:txBody>
          <a:bodyPr wrap="square" rtlCol="0">
            <a:spAutoFit/>
          </a:bodyPr>
          <a:lstStyle/>
          <a:p>
            <a:pPr defTabSz="822686" fontAlgn="auto">
              <a:spcBef>
                <a:spcPts val="0"/>
              </a:spcBef>
              <a:spcAft>
                <a:spcPts val="0"/>
              </a:spcAft>
              <a:defRPr/>
            </a:pPr>
            <a:r>
              <a:rPr lang="en-US" sz="2159" b="1">
                <a:solidFill>
                  <a:srgbClr val="CC3399"/>
                </a:solidFill>
                <a:latin typeface="Bosch Office Sans" pitchFamily="2" charset="0"/>
              </a:rPr>
              <a:t>VisionSmart.AI</a:t>
            </a:r>
          </a:p>
          <a:p>
            <a:pPr defTabSz="822686" fontAlgn="auto">
              <a:spcBef>
                <a:spcPts val="0"/>
              </a:spcBef>
              <a:spcAft>
                <a:spcPts val="0"/>
              </a:spcAft>
              <a:defRPr/>
            </a:pPr>
            <a:r>
              <a:rPr lang="en-US" sz="1799" b="1">
                <a:solidFill>
                  <a:srgbClr val="006666"/>
                </a:solidFill>
                <a:latin typeface="Bosch Office Sans" pitchFamily="2" charset="0"/>
              </a:rPr>
              <a:t>A Unified AI Vision Platform for accelerated Image Analysis and Insight Generation. </a:t>
            </a:r>
          </a:p>
        </p:txBody>
      </p:sp>
      <p:grpSp>
        <p:nvGrpSpPr>
          <p:cNvPr id="2" name="Group 1">
            <a:extLst>
              <a:ext uri="{FF2B5EF4-FFF2-40B4-BE49-F238E27FC236}">
                <a16:creationId xmlns:a16="http://schemas.microsoft.com/office/drawing/2014/main" id="{38C89EA2-6A85-C7AD-3E5B-171F40D5AB65}"/>
              </a:ext>
            </a:extLst>
          </p:cNvPr>
          <p:cNvGrpSpPr/>
          <p:nvPr/>
        </p:nvGrpSpPr>
        <p:grpSpPr>
          <a:xfrm>
            <a:off x="6772331" y="696646"/>
            <a:ext cx="3967307" cy="2297514"/>
            <a:chOff x="7480197" y="771944"/>
            <a:chExt cx="4409395" cy="2553534"/>
          </a:xfrm>
        </p:grpSpPr>
        <p:grpSp>
          <p:nvGrpSpPr>
            <p:cNvPr id="101" name="Group 100">
              <a:extLst>
                <a:ext uri="{FF2B5EF4-FFF2-40B4-BE49-F238E27FC236}">
                  <a16:creationId xmlns:a16="http://schemas.microsoft.com/office/drawing/2014/main" id="{47683191-CFD7-4BB3-974A-16BC3BD5B4AF}"/>
                </a:ext>
              </a:extLst>
            </p:cNvPr>
            <p:cNvGrpSpPr/>
            <p:nvPr/>
          </p:nvGrpSpPr>
          <p:grpSpPr>
            <a:xfrm>
              <a:off x="7480197" y="771944"/>
              <a:ext cx="4192875" cy="2484551"/>
              <a:chOff x="7565264" y="1271000"/>
              <a:chExt cx="3494942" cy="2070970"/>
            </a:xfrm>
          </p:grpSpPr>
          <p:sp>
            <p:nvSpPr>
              <p:cNvPr id="10" name="Rectangle 9">
                <a:extLst>
                  <a:ext uri="{FF2B5EF4-FFF2-40B4-BE49-F238E27FC236}">
                    <a16:creationId xmlns:a16="http://schemas.microsoft.com/office/drawing/2014/main" id="{FE1AAFD1-7EF8-4262-E490-7D512D527BEF}"/>
                  </a:ext>
                </a:extLst>
              </p:cNvPr>
              <p:cNvSpPr/>
              <p:nvPr/>
            </p:nvSpPr>
            <p:spPr>
              <a:xfrm>
                <a:off x="9629031" y="2420840"/>
                <a:ext cx="876884" cy="6676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686" fontAlgn="auto">
                  <a:spcBef>
                    <a:spcPts val="0"/>
                  </a:spcBef>
                  <a:spcAft>
                    <a:spcPts val="0"/>
                  </a:spcAft>
                  <a:defRPr/>
                </a:pPr>
                <a:endParaRPr lang="en-US" sz="1619">
                  <a:solidFill>
                    <a:prstClr val="white"/>
                  </a:solidFill>
                  <a:latin typeface="Bosch Office Sans"/>
                </a:endParaRPr>
              </a:p>
            </p:txBody>
          </p:sp>
          <p:sp>
            <p:nvSpPr>
              <p:cNvPr id="11" name="Rectangle 10">
                <a:extLst>
                  <a:ext uri="{FF2B5EF4-FFF2-40B4-BE49-F238E27FC236}">
                    <a16:creationId xmlns:a16="http://schemas.microsoft.com/office/drawing/2014/main" id="{B77D7CB8-3A56-353B-4908-2EFAE1AB88BA}"/>
                  </a:ext>
                </a:extLst>
              </p:cNvPr>
              <p:cNvSpPr/>
              <p:nvPr/>
            </p:nvSpPr>
            <p:spPr>
              <a:xfrm>
                <a:off x="10543775" y="1704738"/>
                <a:ext cx="415537" cy="11830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686" fontAlgn="auto">
                  <a:spcBef>
                    <a:spcPts val="0"/>
                  </a:spcBef>
                  <a:spcAft>
                    <a:spcPts val="0"/>
                  </a:spcAft>
                  <a:defRPr/>
                </a:pPr>
                <a:endParaRPr lang="en-US" sz="1619">
                  <a:solidFill>
                    <a:prstClr val="white"/>
                  </a:solidFill>
                  <a:latin typeface="Bosch Office Sans"/>
                </a:endParaRPr>
              </a:p>
            </p:txBody>
          </p:sp>
          <p:sp>
            <p:nvSpPr>
              <p:cNvPr id="12" name="Rectangle 11">
                <a:extLst>
                  <a:ext uri="{FF2B5EF4-FFF2-40B4-BE49-F238E27FC236}">
                    <a16:creationId xmlns:a16="http://schemas.microsoft.com/office/drawing/2014/main" id="{4518BE74-83D2-81C3-DF77-978E56F25DD0}"/>
                  </a:ext>
                </a:extLst>
              </p:cNvPr>
              <p:cNvSpPr/>
              <p:nvPr/>
            </p:nvSpPr>
            <p:spPr>
              <a:xfrm>
                <a:off x="9467147" y="1704736"/>
                <a:ext cx="1003232" cy="5214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686" fontAlgn="auto">
                  <a:spcBef>
                    <a:spcPts val="0"/>
                  </a:spcBef>
                  <a:spcAft>
                    <a:spcPts val="0"/>
                  </a:spcAft>
                  <a:defRPr/>
                </a:pPr>
                <a:endParaRPr lang="en-US" sz="1619">
                  <a:solidFill>
                    <a:prstClr val="white"/>
                  </a:solidFill>
                  <a:latin typeface="Bosch Office Sans"/>
                </a:endParaRPr>
              </a:p>
            </p:txBody>
          </p:sp>
          <p:pic>
            <p:nvPicPr>
              <p:cNvPr id="13" name="Picture 12">
                <a:extLst>
                  <a:ext uri="{FF2B5EF4-FFF2-40B4-BE49-F238E27FC236}">
                    <a16:creationId xmlns:a16="http://schemas.microsoft.com/office/drawing/2014/main" id="{4DDA9975-8EEB-C302-B3F1-C2D444576805}"/>
                  </a:ext>
                </a:extLst>
              </p:cNvPr>
              <p:cNvPicPr>
                <a:picLocks noChangeAspect="1"/>
              </p:cNvPicPr>
              <p:nvPr/>
            </p:nvPicPr>
            <p:blipFill>
              <a:blip r:embed="rId2"/>
              <a:stretch>
                <a:fillRect/>
              </a:stretch>
            </p:blipFill>
            <p:spPr>
              <a:xfrm>
                <a:off x="10587781" y="1782036"/>
                <a:ext cx="298134" cy="298134"/>
              </a:xfrm>
              <a:prstGeom prst="rect">
                <a:avLst/>
              </a:prstGeom>
            </p:spPr>
          </p:pic>
          <p:pic>
            <p:nvPicPr>
              <p:cNvPr id="14" name="Picture 13">
                <a:extLst>
                  <a:ext uri="{FF2B5EF4-FFF2-40B4-BE49-F238E27FC236}">
                    <a16:creationId xmlns:a16="http://schemas.microsoft.com/office/drawing/2014/main" id="{2FCD5210-FC5E-9CEE-028A-1460E9CDAD3B}"/>
                  </a:ext>
                </a:extLst>
              </p:cNvPr>
              <p:cNvPicPr>
                <a:picLocks noChangeAspect="1"/>
              </p:cNvPicPr>
              <p:nvPr/>
            </p:nvPicPr>
            <p:blipFill>
              <a:blip r:embed="rId3"/>
              <a:stretch>
                <a:fillRect/>
              </a:stretch>
            </p:blipFill>
            <p:spPr>
              <a:xfrm>
                <a:off x="10617201" y="2170736"/>
                <a:ext cx="279429" cy="266052"/>
              </a:xfrm>
              <a:prstGeom prst="rect">
                <a:avLst/>
              </a:prstGeom>
            </p:spPr>
          </p:pic>
          <p:sp>
            <p:nvSpPr>
              <p:cNvPr id="15" name="Frame 14">
                <a:extLst>
                  <a:ext uri="{FF2B5EF4-FFF2-40B4-BE49-F238E27FC236}">
                    <a16:creationId xmlns:a16="http://schemas.microsoft.com/office/drawing/2014/main" id="{860A86D1-95D8-9D14-9FE3-9BE3F0BF92E6}"/>
                  </a:ext>
                </a:extLst>
              </p:cNvPr>
              <p:cNvSpPr/>
              <p:nvPr/>
            </p:nvSpPr>
            <p:spPr>
              <a:xfrm>
                <a:off x="7565264" y="1271000"/>
                <a:ext cx="3494942" cy="2070970"/>
              </a:xfrm>
              <a:prstGeom prst="frame">
                <a:avLst>
                  <a:gd name="adj1" fmla="val 2921"/>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822686" fontAlgn="auto">
                  <a:spcBef>
                    <a:spcPts val="0"/>
                  </a:spcBef>
                  <a:spcAft>
                    <a:spcPts val="0"/>
                  </a:spcAft>
                  <a:defRPr/>
                </a:pPr>
                <a:endParaRPr lang="en-US" sz="1619">
                  <a:solidFill>
                    <a:prstClr val="black"/>
                  </a:solidFill>
                  <a:latin typeface="Bosch Office Sans"/>
                </a:endParaRPr>
              </a:p>
            </p:txBody>
          </p:sp>
          <p:grpSp>
            <p:nvGrpSpPr>
              <p:cNvPr id="16" name="Group 15">
                <a:extLst>
                  <a:ext uri="{FF2B5EF4-FFF2-40B4-BE49-F238E27FC236}">
                    <a16:creationId xmlns:a16="http://schemas.microsoft.com/office/drawing/2014/main" id="{BDB35CED-662A-4721-4F08-AB17CDBE1620}"/>
                  </a:ext>
                </a:extLst>
              </p:cNvPr>
              <p:cNvGrpSpPr/>
              <p:nvPr/>
            </p:nvGrpSpPr>
            <p:grpSpPr>
              <a:xfrm>
                <a:off x="7620749" y="2504911"/>
                <a:ext cx="572186" cy="552774"/>
                <a:chOff x="1640409" y="2598831"/>
                <a:chExt cx="686211" cy="779253"/>
              </a:xfrm>
            </p:grpSpPr>
            <p:sp>
              <p:nvSpPr>
                <p:cNvPr id="17" name="Rectangle 16">
                  <a:extLst>
                    <a:ext uri="{FF2B5EF4-FFF2-40B4-BE49-F238E27FC236}">
                      <a16:creationId xmlns:a16="http://schemas.microsoft.com/office/drawing/2014/main" id="{F3E90CCF-04A0-899E-C4B8-570237E1D92F}"/>
                    </a:ext>
                  </a:extLst>
                </p:cNvPr>
                <p:cNvSpPr/>
                <p:nvPr/>
              </p:nvSpPr>
              <p:spPr>
                <a:xfrm>
                  <a:off x="1749060" y="2598831"/>
                  <a:ext cx="462524" cy="77925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686" fontAlgn="auto">
                    <a:spcBef>
                      <a:spcPts val="0"/>
                    </a:spcBef>
                    <a:spcAft>
                      <a:spcPts val="0"/>
                    </a:spcAft>
                    <a:defRPr/>
                  </a:pPr>
                  <a:endParaRPr lang="en-US" sz="1619">
                    <a:solidFill>
                      <a:prstClr val="white"/>
                    </a:solidFill>
                    <a:latin typeface="Bosch Office Sans"/>
                  </a:endParaRPr>
                </a:p>
              </p:txBody>
            </p:sp>
            <p:pic>
              <p:nvPicPr>
                <p:cNvPr id="18" name="Graphic 17" descr="Man with solid fill">
                  <a:extLst>
                    <a:ext uri="{FF2B5EF4-FFF2-40B4-BE49-F238E27FC236}">
                      <a16:creationId xmlns:a16="http://schemas.microsoft.com/office/drawing/2014/main" id="{88D219C7-A62C-43B5-73C3-26EFA2DCFB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0409" y="2645351"/>
                  <a:ext cx="686211" cy="686211"/>
                </a:xfrm>
                <a:prstGeom prst="rect">
                  <a:avLst/>
                </a:prstGeom>
              </p:spPr>
            </p:pic>
          </p:grpSp>
          <p:sp>
            <p:nvSpPr>
              <p:cNvPr id="19" name="TextBox 18">
                <a:extLst>
                  <a:ext uri="{FF2B5EF4-FFF2-40B4-BE49-F238E27FC236}">
                    <a16:creationId xmlns:a16="http://schemas.microsoft.com/office/drawing/2014/main" id="{BA0C80F9-C104-7B13-FBB8-FBF5082BB7F6}"/>
                  </a:ext>
                </a:extLst>
              </p:cNvPr>
              <p:cNvSpPr txBox="1"/>
              <p:nvPr/>
            </p:nvSpPr>
            <p:spPr>
              <a:xfrm>
                <a:off x="7693323" y="1362255"/>
                <a:ext cx="2530757" cy="239510"/>
              </a:xfrm>
              <a:prstGeom prst="rect">
                <a:avLst/>
              </a:prstGeom>
              <a:noFill/>
            </p:spPr>
            <p:txBody>
              <a:bodyPr wrap="square" rtlCol="0">
                <a:spAutoFit/>
              </a:bodyPr>
              <a:lstStyle/>
              <a:p>
                <a:pPr defTabSz="822686" fontAlgn="auto">
                  <a:spcBef>
                    <a:spcPts val="0"/>
                  </a:spcBef>
                  <a:spcAft>
                    <a:spcPts val="0"/>
                  </a:spcAft>
                  <a:defRPr/>
                </a:pPr>
                <a:r>
                  <a:rPr lang="en-US" sz="1080" b="1">
                    <a:solidFill>
                      <a:srgbClr val="FF0000"/>
                    </a:solidFill>
                    <a:latin typeface="Bosch Sans" panose="020B0604020202020204" pitchFamily="34" charset="0"/>
                  </a:rPr>
                  <a:t>BOSCH</a:t>
                </a:r>
                <a:r>
                  <a:rPr lang="en-US" sz="1080">
                    <a:solidFill>
                      <a:prstClr val="black"/>
                    </a:solidFill>
                    <a:latin typeface="Bosch Sans" panose="020B0604020202020204" pitchFamily="34" charset="0"/>
                  </a:rPr>
                  <a:t> VisionSMART.AI</a:t>
                </a:r>
              </a:p>
            </p:txBody>
          </p:sp>
          <p:grpSp>
            <p:nvGrpSpPr>
              <p:cNvPr id="20" name="Group 19">
                <a:extLst>
                  <a:ext uri="{FF2B5EF4-FFF2-40B4-BE49-F238E27FC236}">
                    <a16:creationId xmlns:a16="http://schemas.microsoft.com/office/drawing/2014/main" id="{9740AE43-45D8-E60A-22CB-9D8822D09EED}"/>
                  </a:ext>
                </a:extLst>
              </p:cNvPr>
              <p:cNvGrpSpPr/>
              <p:nvPr/>
            </p:nvGrpSpPr>
            <p:grpSpPr>
              <a:xfrm>
                <a:off x="8070608" y="2508188"/>
                <a:ext cx="513033" cy="546217"/>
                <a:chOff x="1100268" y="4849732"/>
                <a:chExt cx="686211" cy="779253"/>
              </a:xfrm>
            </p:grpSpPr>
            <p:sp>
              <p:nvSpPr>
                <p:cNvPr id="21" name="Rectangle 20">
                  <a:extLst>
                    <a:ext uri="{FF2B5EF4-FFF2-40B4-BE49-F238E27FC236}">
                      <a16:creationId xmlns:a16="http://schemas.microsoft.com/office/drawing/2014/main" id="{7B1707BC-8DA4-FA46-295C-37883E49ECA0}"/>
                    </a:ext>
                  </a:extLst>
                </p:cNvPr>
                <p:cNvSpPr/>
                <p:nvPr/>
              </p:nvSpPr>
              <p:spPr>
                <a:xfrm>
                  <a:off x="1212111" y="4849732"/>
                  <a:ext cx="462524" cy="779253"/>
                </a:xfrm>
                <a:prstGeom prst="rect">
                  <a:avLst/>
                </a:prstGeom>
                <a:noFill/>
                <a:ln w="19050">
                  <a:solidFill>
                    <a:srgbClr val="00CC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686" fontAlgn="auto">
                    <a:spcBef>
                      <a:spcPts val="0"/>
                    </a:spcBef>
                    <a:spcAft>
                      <a:spcPts val="0"/>
                    </a:spcAft>
                    <a:defRPr/>
                  </a:pPr>
                  <a:endParaRPr lang="en-US" sz="1619">
                    <a:solidFill>
                      <a:prstClr val="white"/>
                    </a:solidFill>
                    <a:latin typeface="Bosch Office Sans"/>
                  </a:endParaRPr>
                </a:p>
              </p:txBody>
            </p:sp>
            <p:pic>
              <p:nvPicPr>
                <p:cNvPr id="22" name="Graphic 21" descr="Man with solid fill">
                  <a:extLst>
                    <a:ext uri="{FF2B5EF4-FFF2-40B4-BE49-F238E27FC236}">
                      <a16:creationId xmlns:a16="http://schemas.microsoft.com/office/drawing/2014/main" id="{AD012B93-39DF-431B-60BA-D540AB011B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0268" y="4896254"/>
                  <a:ext cx="686211" cy="686211"/>
                </a:xfrm>
                <a:prstGeom prst="rect">
                  <a:avLst/>
                </a:prstGeom>
              </p:spPr>
            </p:pic>
          </p:grpSp>
          <p:pic>
            <p:nvPicPr>
              <p:cNvPr id="23" name="Picture 22">
                <a:extLst>
                  <a:ext uri="{FF2B5EF4-FFF2-40B4-BE49-F238E27FC236}">
                    <a16:creationId xmlns:a16="http://schemas.microsoft.com/office/drawing/2014/main" id="{4BE81581-B731-9486-9BE6-407B37DCAF21}"/>
                  </a:ext>
                </a:extLst>
              </p:cNvPr>
              <p:cNvPicPr>
                <a:picLocks noChangeAspect="1"/>
              </p:cNvPicPr>
              <p:nvPr/>
            </p:nvPicPr>
            <p:blipFill>
              <a:blip r:embed="rId6"/>
              <a:stretch>
                <a:fillRect/>
              </a:stretch>
            </p:blipFill>
            <p:spPr>
              <a:xfrm>
                <a:off x="9048965" y="1839620"/>
                <a:ext cx="309231" cy="309230"/>
              </a:xfrm>
              <a:prstGeom prst="rect">
                <a:avLst/>
              </a:prstGeom>
            </p:spPr>
          </p:pic>
          <p:pic>
            <p:nvPicPr>
              <p:cNvPr id="24" name="Picture 23">
                <a:extLst>
                  <a:ext uri="{FF2B5EF4-FFF2-40B4-BE49-F238E27FC236}">
                    <a16:creationId xmlns:a16="http://schemas.microsoft.com/office/drawing/2014/main" id="{BA9D5176-618F-B519-674C-F5A562F1ED39}"/>
                  </a:ext>
                </a:extLst>
              </p:cNvPr>
              <p:cNvPicPr>
                <a:picLocks noChangeAspect="1"/>
              </p:cNvPicPr>
              <p:nvPr/>
            </p:nvPicPr>
            <p:blipFill>
              <a:blip r:embed="rId7"/>
              <a:stretch>
                <a:fillRect/>
              </a:stretch>
            </p:blipFill>
            <p:spPr>
              <a:xfrm>
                <a:off x="9531615" y="1760764"/>
                <a:ext cx="386557" cy="386556"/>
              </a:xfrm>
              <a:prstGeom prst="rect">
                <a:avLst/>
              </a:prstGeom>
            </p:spPr>
          </p:pic>
          <p:pic>
            <p:nvPicPr>
              <p:cNvPr id="25" name="Picture 24">
                <a:extLst>
                  <a:ext uri="{FF2B5EF4-FFF2-40B4-BE49-F238E27FC236}">
                    <a16:creationId xmlns:a16="http://schemas.microsoft.com/office/drawing/2014/main" id="{84F7348D-1664-77CC-398D-79BBA9E2F1CD}"/>
                  </a:ext>
                </a:extLst>
              </p:cNvPr>
              <p:cNvPicPr>
                <a:picLocks noChangeAspect="1"/>
              </p:cNvPicPr>
              <p:nvPr/>
            </p:nvPicPr>
            <p:blipFill>
              <a:blip r:embed="rId8"/>
              <a:stretch>
                <a:fillRect/>
              </a:stretch>
            </p:blipFill>
            <p:spPr>
              <a:xfrm>
                <a:off x="8614354" y="2545976"/>
                <a:ext cx="429594" cy="449061"/>
              </a:xfrm>
              <a:prstGeom prst="rect">
                <a:avLst/>
              </a:prstGeom>
            </p:spPr>
          </p:pic>
          <p:pic>
            <p:nvPicPr>
              <p:cNvPr id="26" name="Picture 25">
                <a:extLst>
                  <a:ext uri="{FF2B5EF4-FFF2-40B4-BE49-F238E27FC236}">
                    <a16:creationId xmlns:a16="http://schemas.microsoft.com/office/drawing/2014/main" id="{C0584824-9876-4906-48F2-B58A41891355}"/>
                  </a:ext>
                </a:extLst>
              </p:cNvPr>
              <p:cNvPicPr>
                <a:picLocks noChangeAspect="1"/>
              </p:cNvPicPr>
              <p:nvPr/>
            </p:nvPicPr>
            <p:blipFill>
              <a:blip r:embed="rId9"/>
              <a:stretch>
                <a:fillRect/>
              </a:stretch>
            </p:blipFill>
            <p:spPr>
              <a:xfrm>
                <a:off x="9074587" y="2545160"/>
                <a:ext cx="429594" cy="443383"/>
              </a:xfrm>
              <a:prstGeom prst="rect">
                <a:avLst/>
              </a:prstGeom>
            </p:spPr>
          </p:pic>
          <p:pic>
            <p:nvPicPr>
              <p:cNvPr id="27" name="Picture 26">
                <a:extLst>
                  <a:ext uri="{FF2B5EF4-FFF2-40B4-BE49-F238E27FC236}">
                    <a16:creationId xmlns:a16="http://schemas.microsoft.com/office/drawing/2014/main" id="{2276B70A-7CF6-6CD3-3646-66B386515BF3}"/>
                  </a:ext>
                </a:extLst>
              </p:cNvPr>
              <p:cNvPicPr>
                <a:picLocks noChangeAspect="1"/>
              </p:cNvPicPr>
              <p:nvPr/>
            </p:nvPicPr>
            <p:blipFill>
              <a:blip r:embed="rId10"/>
              <a:stretch>
                <a:fillRect/>
              </a:stretch>
            </p:blipFill>
            <p:spPr>
              <a:xfrm>
                <a:off x="9424128" y="2555878"/>
                <a:ext cx="135259" cy="135259"/>
              </a:xfrm>
              <a:prstGeom prst="rect">
                <a:avLst/>
              </a:prstGeom>
            </p:spPr>
          </p:pic>
          <p:pic>
            <p:nvPicPr>
              <p:cNvPr id="28" name="Picture 27">
                <a:extLst>
                  <a:ext uri="{FF2B5EF4-FFF2-40B4-BE49-F238E27FC236}">
                    <a16:creationId xmlns:a16="http://schemas.microsoft.com/office/drawing/2014/main" id="{11E08EDF-ED3B-361C-DF68-A24F87E30ED4}"/>
                  </a:ext>
                </a:extLst>
              </p:cNvPr>
              <p:cNvPicPr>
                <a:picLocks noChangeAspect="1"/>
              </p:cNvPicPr>
              <p:nvPr/>
            </p:nvPicPr>
            <p:blipFill>
              <a:blip r:embed="rId11">
                <a:duotone>
                  <a:schemeClr val="accent6">
                    <a:shade val="45000"/>
                    <a:satMod val="135000"/>
                  </a:schemeClr>
                  <a:prstClr val="white"/>
                </a:duoton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9672769" y="2572101"/>
                <a:ext cx="372439" cy="386556"/>
              </a:xfrm>
              <a:prstGeom prst="rect">
                <a:avLst/>
              </a:prstGeom>
            </p:spPr>
          </p:pic>
          <p:pic>
            <p:nvPicPr>
              <p:cNvPr id="29" name="Picture 28">
                <a:extLst>
                  <a:ext uri="{FF2B5EF4-FFF2-40B4-BE49-F238E27FC236}">
                    <a16:creationId xmlns:a16="http://schemas.microsoft.com/office/drawing/2014/main" id="{47151017-244B-2F7D-4805-A99D4D522026}"/>
                  </a:ext>
                </a:extLst>
              </p:cNvPr>
              <p:cNvPicPr>
                <a:picLocks noChangeAspect="1"/>
              </p:cNvPicPr>
              <p:nvPr/>
            </p:nvPicPr>
            <p:blipFill>
              <a:blip r:embed="rId13">
                <a:duotone>
                  <a:schemeClr val="accent2">
                    <a:shade val="45000"/>
                    <a:satMod val="135000"/>
                  </a:schemeClr>
                  <a:prstClr val="white"/>
                </a:duotone>
              </a:blip>
              <a:stretch>
                <a:fillRect/>
              </a:stretch>
            </p:blipFill>
            <p:spPr>
              <a:xfrm>
                <a:off x="10073936" y="2574361"/>
                <a:ext cx="384999" cy="384295"/>
              </a:xfrm>
              <a:prstGeom prst="rect">
                <a:avLst/>
              </a:prstGeom>
            </p:spPr>
          </p:pic>
          <p:pic>
            <p:nvPicPr>
              <p:cNvPr id="30" name="Picture 29">
                <a:extLst>
                  <a:ext uri="{FF2B5EF4-FFF2-40B4-BE49-F238E27FC236}">
                    <a16:creationId xmlns:a16="http://schemas.microsoft.com/office/drawing/2014/main" id="{976C6F86-DF23-2D87-E5C4-8D2114301BB4}"/>
                  </a:ext>
                </a:extLst>
              </p:cNvPr>
              <p:cNvPicPr>
                <a:picLocks noChangeAspect="1"/>
              </p:cNvPicPr>
              <p:nvPr/>
            </p:nvPicPr>
            <p:blipFill>
              <a:blip r:embed="rId14"/>
              <a:stretch>
                <a:fillRect/>
              </a:stretch>
            </p:blipFill>
            <p:spPr>
              <a:xfrm>
                <a:off x="10625792" y="2539906"/>
                <a:ext cx="281909" cy="281908"/>
              </a:xfrm>
              <a:prstGeom prst="rect">
                <a:avLst/>
              </a:prstGeom>
            </p:spPr>
          </p:pic>
          <p:pic>
            <p:nvPicPr>
              <p:cNvPr id="31" name="Picture 30">
                <a:extLst>
                  <a:ext uri="{FF2B5EF4-FFF2-40B4-BE49-F238E27FC236}">
                    <a16:creationId xmlns:a16="http://schemas.microsoft.com/office/drawing/2014/main" id="{4089A9F7-CC68-E4F4-5AA1-52FB89B248B0}"/>
                  </a:ext>
                </a:extLst>
              </p:cNvPr>
              <p:cNvPicPr>
                <a:picLocks noChangeAspect="1"/>
              </p:cNvPicPr>
              <p:nvPr/>
            </p:nvPicPr>
            <p:blipFill>
              <a:blip r:embed="rId15"/>
              <a:stretch>
                <a:fillRect/>
              </a:stretch>
            </p:blipFill>
            <p:spPr>
              <a:xfrm>
                <a:off x="10000889" y="1746229"/>
                <a:ext cx="384998" cy="384996"/>
              </a:xfrm>
              <a:prstGeom prst="rect">
                <a:avLst/>
              </a:prstGeom>
            </p:spPr>
          </p:pic>
          <p:sp>
            <p:nvSpPr>
              <p:cNvPr id="32" name="Rectangle 31">
                <a:extLst>
                  <a:ext uri="{FF2B5EF4-FFF2-40B4-BE49-F238E27FC236}">
                    <a16:creationId xmlns:a16="http://schemas.microsoft.com/office/drawing/2014/main" id="{10D55602-3DFD-B16B-589C-7B9480715201}"/>
                  </a:ext>
                </a:extLst>
              </p:cNvPr>
              <p:cNvSpPr/>
              <p:nvPr/>
            </p:nvSpPr>
            <p:spPr>
              <a:xfrm>
                <a:off x="7661416" y="1695251"/>
                <a:ext cx="1003232" cy="5527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686" fontAlgn="auto">
                  <a:spcBef>
                    <a:spcPts val="0"/>
                  </a:spcBef>
                  <a:spcAft>
                    <a:spcPts val="0"/>
                  </a:spcAft>
                  <a:defRPr/>
                </a:pPr>
                <a:endParaRPr lang="en-US" sz="1619">
                  <a:solidFill>
                    <a:prstClr val="white"/>
                  </a:solidFill>
                  <a:latin typeface="Bosch Office Sans"/>
                </a:endParaRPr>
              </a:p>
            </p:txBody>
          </p:sp>
          <p:sp>
            <p:nvSpPr>
              <p:cNvPr id="33" name="Rectangle 32">
                <a:extLst>
                  <a:ext uri="{FF2B5EF4-FFF2-40B4-BE49-F238E27FC236}">
                    <a16:creationId xmlns:a16="http://schemas.microsoft.com/office/drawing/2014/main" id="{C5EB5159-41AF-908B-0F5A-F4D725FF7F14}"/>
                  </a:ext>
                </a:extLst>
              </p:cNvPr>
              <p:cNvSpPr/>
              <p:nvPr/>
            </p:nvSpPr>
            <p:spPr>
              <a:xfrm>
                <a:off x="8717775" y="1697116"/>
                <a:ext cx="730226" cy="54204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686" fontAlgn="auto">
                  <a:spcBef>
                    <a:spcPts val="0"/>
                  </a:spcBef>
                  <a:spcAft>
                    <a:spcPts val="0"/>
                  </a:spcAft>
                  <a:defRPr/>
                </a:pPr>
                <a:endParaRPr lang="en-US" sz="1619">
                  <a:solidFill>
                    <a:prstClr val="white"/>
                  </a:solidFill>
                  <a:latin typeface="Bosch Office Sans"/>
                </a:endParaRPr>
              </a:p>
            </p:txBody>
          </p:sp>
          <p:grpSp>
            <p:nvGrpSpPr>
              <p:cNvPr id="34" name="Group 33">
                <a:extLst>
                  <a:ext uri="{FF2B5EF4-FFF2-40B4-BE49-F238E27FC236}">
                    <a16:creationId xmlns:a16="http://schemas.microsoft.com/office/drawing/2014/main" id="{FB61B0C1-970C-467E-E784-97ED7FDE3CDE}"/>
                  </a:ext>
                </a:extLst>
              </p:cNvPr>
              <p:cNvGrpSpPr/>
              <p:nvPr/>
            </p:nvGrpSpPr>
            <p:grpSpPr>
              <a:xfrm>
                <a:off x="8177924" y="1768355"/>
                <a:ext cx="420584" cy="406566"/>
                <a:chOff x="11401715" y="3506669"/>
                <a:chExt cx="569445" cy="583418"/>
              </a:xfrm>
            </p:grpSpPr>
            <p:sp>
              <p:nvSpPr>
                <p:cNvPr id="35" name="Isosceles Triangle 34">
                  <a:extLst>
                    <a:ext uri="{FF2B5EF4-FFF2-40B4-BE49-F238E27FC236}">
                      <a16:creationId xmlns:a16="http://schemas.microsoft.com/office/drawing/2014/main" id="{71479CAC-F481-5F45-9755-3056D34DDBEA}"/>
                    </a:ext>
                  </a:extLst>
                </p:cNvPr>
                <p:cNvSpPr/>
                <p:nvPr/>
              </p:nvSpPr>
              <p:spPr>
                <a:xfrm>
                  <a:off x="11439063" y="3526065"/>
                  <a:ext cx="532097" cy="480794"/>
                </a:xfrm>
                <a:prstGeom prst="triangle">
                  <a:avLst>
                    <a:gd name="adj" fmla="val 50000"/>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686" fontAlgn="auto">
                    <a:spcBef>
                      <a:spcPts val="0"/>
                    </a:spcBef>
                    <a:spcAft>
                      <a:spcPts val="0"/>
                    </a:spcAft>
                    <a:defRPr/>
                  </a:pPr>
                  <a:endParaRPr lang="en-US" sz="1619">
                    <a:solidFill>
                      <a:prstClr val="white"/>
                    </a:solidFill>
                    <a:latin typeface="Bosch Office Sans"/>
                  </a:endParaRPr>
                </a:p>
              </p:txBody>
            </p:sp>
            <p:sp>
              <p:nvSpPr>
                <p:cNvPr id="36" name="Rectangle 35">
                  <a:extLst>
                    <a:ext uri="{FF2B5EF4-FFF2-40B4-BE49-F238E27FC236}">
                      <a16:creationId xmlns:a16="http://schemas.microsoft.com/office/drawing/2014/main" id="{578167F9-783C-F923-1ED8-111246065017}"/>
                    </a:ext>
                  </a:extLst>
                </p:cNvPr>
                <p:cNvSpPr/>
                <p:nvPr/>
              </p:nvSpPr>
              <p:spPr>
                <a:xfrm>
                  <a:off x="11401715" y="3506669"/>
                  <a:ext cx="549537" cy="583418"/>
                </a:xfrm>
                <a:prstGeom prst="rect">
                  <a:avLst/>
                </a:prstGeom>
                <a:noFill/>
                <a:ln w="19050">
                  <a:solidFill>
                    <a:srgbClr val="00CC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686" fontAlgn="auto">
                    <a:spcBef>
                      <a:spcPts val="0"/>
                    </a:spcBef>
                    <a:spcAft>
                      <a:spcPts val="0"/>
                    </a:spcAft>
                    <a:defRPr/>
                  </a:pPr>
                  <a:endParaRPr lang="en-US" sz="1619">
                    <a:solidFill>
                      <a:prstClr val="white"/>
                    </a:solidFill>
                    <a:latin typeface="Bosch Office Sans"/>
                  </a:endParaRPr>
                </a:p>
              </p:txBody>
            </p:sp>
          </p:grpSp>
          <p:grpSp>
            <p:nvGrpSpPr>
              <p:cNvPr id="37" name="Group 36">
                <a:extLst>
                  <a:ext uri="{FF2B5EF4-FFF2-40B4-BE49-F238E27FC236}">
                    <a16:creationId xmlns:a16="http://schemas.microsoft.com/office/drawing/2014/main" id="{B7C6A44C-1351-101B-44BF-51F609AFEDF8}"/>
                  </a:ext>
                </a:extLst>
              </p:cNvPr>
              <p:cNvGrpSpPr/>
              <p:nvPr/>
            </p:nvGrpSpPr>
            <p:grpSpPr>
              <a:xfrm>
                <a:off x="7723969" y="1749979"/>
                <a:ext cx="424134" cy="443313"/>
                <a:chOff x="10657828" y="3467462"/>
                <a:chExt cx="622625" cy="622625"/>
              </a:xfrm>
            </p:grpSpPr>
            <p:pic>
              <p:nvPicPr>
                <p:cNvPr id="38" name="Picture 37">
                  <a:extLst>
                    <a:ext uri="{FF2B5EF4-FFF2-40B4-BE49-F238E27FC236}">
                      <a16:creationId xmlns:a16="http://schemas.microsoft.com/office/drawing/2014/main" id="{57A017A5-7F93-3869-68C3-B80D83F5374F}"/>
                    </a:ext>
                  </a:extLst>
                </p:cNvPr>
                <p:cNvPicPr>
                  <a:picLocks noChangeAspect="1"/>
                </p:cNvPicPr>
                <p:nvPr/>
              </p:nvPicPr>
              <p:blipFill>
                <a:blip r:embed="rId16"/>
                <a:stretch>
                  <a:fillRect/>
                </a:stretch>
              </p:blipFill>
              <p:spPr>
                <a:xfrm>
                  <a:off x="10657828" y="3467462"/>
                  <a:ext cx="622625" cy="622625"/>
                </a:xfrm>
                <a:prstGeom prst="rect">
                  <a:avLst/>
                </a:prstGeom>
              </p:spPr>
            </p:pic>
            <p:sp>
              <p:nvSpPr>
                <p:cNvPr id="39" name="Rectangle 38">
                  <a:extLst>
                    <a:ext uri="{FF2B5EF4-FFF2-40B4-BE49-F238E27FC236}">
                      <a16:creationId xmlns:a16="http://schemas.microsoft.com/office/drawing/2014/main" id="{30639BE1-83A4-2355-28C7-16CEDC50857D}"/>
                    </a:ext>
                  </a:extLst>
                </p:cNvPr>
                <p:cNvSpPr/>
                <p:nvPr/>
              </p:nvSpPr>
              <p:spPr>
                <a:xfrm>
                  <a:off x="10697769" y="3506669"/>
                  <a:ext cx="557115" cy="578746"/>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686" fontAlgn="auto">
                    <a:spcBef>
                      <a:spcPts val="0"/>
                    </a:spcBef>
                    <a:spcAft>
                      <a:spcPts val="0"/>
                    </a:spcAft>
                    <a:defRPr/>
                  </a:pPr>
                  <a:endParaRPr lang="en-US" sz="1619">
                    <a:solidFill>
                      <a:prstClr val="white"/>
                    </a:solidFill>
                    <a:latin typeface="Bosch Office Sans"/>
                  </a:endParaRPr>
                </a:p>
              </p:txBody>
            </p:sp>
          </p:grpSp>
          <p:pic>
            <p:nvPicPr>
              <p:cNvPr id="40" name="Graphic 39" descr="Artificial Intelligence outline">
                <a:extLst>
                  <a:ext uri="{FF2B5EF4-FFF2-40B4-BE49-F238E27FC236}">
                    <a16:creationId xmlns:a16="http://schemas.microsoft.com/office/drawing/2014/main" id="{4E432664-ACD6-2686-3A3A-DFCFFE420CA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717775" y="1756255"/>
                <a:ext cx="418174" cy="418173"/>
              </a:xfrm>
              <a:prstGeom prst="rect">
                <a:avLst/>
              </a:prstGeom>
            </p:spPr>
          </p:pic>
          <p:sp>
            <p:nvSpPr>
              <p:cNvPr id="41" name="Rectangle 40">
                <a:extLst>
                  <a:ext uri="{FF2B5EF4-FFF2-40B4-BE49-F238E27FC236}">
                    <a16:creationId xmlns:a16="http://schemas.microsoft.com/office/drawing/2014/main" id="{A95B59D0-B37A-CA60-B893-2E93CA265228}"/>
                  </a:ext>
                </a:extLst>
              </p:cNvPr>
              <p:cNvSpPr/>
              <p:nvPr/>
            </p:nvSpPr>
            <p:spPr>
              <a:xfrm>
                <a:off x="8587739" y="2427685"/>
                <a:ext cx="1010880" cy="6665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686" fontAlgn="auto">
                  <a:spcBef>
                    <a:spcPts val="0"/>
                  </a:spcBef>
                  <a:spcAft>
                    <a:spcPts val="0"/>
                  </a:spcAft>
                  <a:defRPr/>
                </a:pPr>
                <a:endParaRPr lang="en-US" sz="1619">
                  <a:solidFill>
                    <a:prstClr val="white"/>
                  </a:solidFill>
                  <a:latin typeface="Bosch Office Sans"/>
                </a:endParaRPr>
              </a:p>
            </p:txBody>
          </p:sp>
          <p:pic>
            <p:nvPicPr>
              <p:cNvPr id="42" name="Picture 41">
                <a:extLst>
                  <a:ext uri="{FF2B5EF4-FFF2-40B4-BE49-F238E27FC236}">
                    <a16:creationId xmlns:a16="http://schemas.microsoft.com/office/drawing/2014/main" id="{FBCF6FC1-43C6-4406-DD08-BACC0FCD8467}"/>
                  </a:ext>
                </a:extLst>
              </p:cNvPr>
              <p:cNvPicPr>
                <a:picLocks noChangeAspect="1"/>
              </p:cNvPicPr>
              <p:nvPr/>
            </p:nvPicPr>
            <p:blipFill>
              <a:blip r:embed="rId19"/>
              <a:stretch>
                <a:fillRect/>
              </a:stretch>
            </p:blipFill>
            <p:spPr>
              <a:xfrm>
                <a:off x="8968166" y="2554924"/>
                <a:ext cx="137160" cy="137160"/>
              </a:xfrm>
              <a:prstGeom prst="rect">
                <a:avLst/>
              </a:prstGeom>
            </p:spPr>
          </p:pic>
          <p:sp>
            <p:nvSpPr>
              <p:cNvPr id="62" name="TextBox 61">
                <a:extLst>
                  <a:ext uri="{FF2B5EF4-FFF2-40B4-BE49-F238E27FC236}">
                    <a16:creationId xmlns:a16="http://schemas.microsoft.com/office/drawing/2014/main" id="{B879DE16-43BF-D1F2-2F8D-93E2FFB89E90}"/>
                  </a:ext>
                </a:extLst>
              </p:cNvPr>
              <p:cNvSpPr txBox="1"/>
              <p:nvPr/>
            </p:nvSpPr>
            <p:spPr>
              <a:xfrm>
                <a:off x="7681226" y="2277848"/>
                <a:ext cx="1052716" cy="173546"/>
              </a:xfrm>
              <a:prstGeom prst="rect">
                <a:avLst/>
              </a:prstGeom>
              <a:noFill/>
            </p:spPr>
            <p:txBody>
              <a:bodyPr wrap="square" lIns="0" tIns="0" rIns="0" bIns="0" rtlCol="0">
                <a:noAutofit/>
              </a:bodyPr>
              <a:lstStyle/>
              <a:p>
                <a:pPr defTabSz="822686" fontAlgn="auto">
                  <a:spcBef>
                    <a:spcPts val="450"/>
                  </a:spcBef>
                  <a:spcAft>
                    <a:spcPts val="0"/>
                  </a:spcAft>
                  <a:defRPr/>
                </a:pPr>
                <a:r>
                  <a:rPr lang="en-US" sz="810" b="1" kern="0">
                    <a:solidFill>
                      <a:srgbClr val="000000"/>
                    </a:solidFill>
                    <a:latin typeface="Bosch Office Sans"/>
                  </a:rPr>
                  <a:t>Anomaly Detection</a:t>
                </a:r>
              </a:p>
            </p:txBody>
          </p:sp>
          <p:sp>
            <p:nvSpPr>
              <p:cNvPr id="63" name="TextBox 62">
                <a:extLst>
                  <a:ext uri="{FF2B5EF4-FFF2-40B4-BE49-F238E27FC236}">
                    <a16:creationId xmlns:a16="http://schemas.microsoft.com/office/drawing/2014/main" id="{ADA7FBE9-B250-E96D-7ABE-EB6EE9FB2EBD}"/>
                  </a:ext>
                </a:extLst>
              </p:cNvPr>
              <p:cNvSpPr txBox="1"/>
              <p:nvPr/>
            </p:nvSpPr>
            <p:spPr>
              <a:xfrm>
                <a:off x="8641966" y="2285932"/>
                <a:ext cx="1205146" cy="156922"/>
              </a:xfrm>
              <a:prstGeom prst="rect">
                <a:avLst/>
              </a:prstGeom>
              <a:noFill/>
            </p:spPr>
            <p:txBody>
              <a:bodyPr wrap="square" lIns="0" tIns="0" rIns="0" bIns="0" rtlCol="0">
                <a:noAutofit/>
              </a:bodyPr>
              <a:lstStyle/>
              <a:p>
                <a:pPr defTabSz="822686" fontAlgn="auto">
                  <a:spcBef>
                    <a:spcPts val="450"/>
                  </a:spcBef>
                  <a:spcAft>
                    <a:spcPts val="0"/>
                  </a:spcAft>
                  <a:defRPr/>
                </a:pPr>
                <a:r>
                  <a:rPr lang="en-US" sz="810" b="1" kern="0">
                    <a:solidFill>
                      <a:srgbClr val="000000"/>
                    </a:solidFill>
                    <a:latin typeface="Bosch Office Sans"/>
                  </a:rPr>
                  <a:t>Assembly Assistance</a:t>
                </a:r>
              </a:p>
            </p:txBody>
          </p:sp>
          <p:sp>
            <p:nvSpPr>
              <p:cNvPr id="64" name="TextBox 63">
                <a:extLst>
                  <a:ext uri="{FF2B5EF4-FFF2-40B4-BE49-F238E27FC236}">
                    <a16:creationId xmlns:a16="http://schemas.microsoft.com/office/drawing/2014/main" id="{45A16C6B-A53A-9419-3D09-1665458EF3C9}"/>
                  </a:ext>
                </a:extLst>
              </p:cNvPr>
              <p:cNvSpPr txBox="1"/>
              <p:nvPr/>
            </p:nvSpPr>
            <p:spPr>
              <a:xfrm>
                <a:off x="9761119" y="2278865"/>
                <a:ext cx="1052716" cy="173546"/>
              </a:xfrm>
              <a:prstGeom prst="rect">
                <a:avLst/>
              </a:prstGeom>
              <a:noFill/>
            </p:spPr>
            <p:txBody>
              <a:bodyPr wrap="square" lIns="0" tIns="0" rIns="0" bIns="0" rtlCol="0">
                <a:noAutofit/>
              </a:bodyPr>
              <a:lstStyle/>
              <a:p>
                <a:pPr defTabSz="822686" fontAlgn="auto">
                  <a:spcBef>
                    <a:spcPts val="450"/>
                  </a:spcBef>
                  <a:spcAft>
                    <a:spcPts val="0"/>
                  </a:spcAft>
                  <a:defRPr/>
                </a:pPr>
                <a:r>
                  <a:rPr lang="en-US" sz="810" b="1" kern="0">
                    <a:solidFill>
                      <a:srgbClr val="000000"/>
                    </a:solidFill>
                    <a:latin typeface="Bosch Office Sans"/>
                  </a:rPr>
                  <a:t>3D </a:t>
                </a:r>
                <a:r>
                  <a:rPr lang="en-US" sz="900" b="1" kern="0">
                    <a:solidFill>
                      <a:srgbClr val="000000"/>
                    </a:solidFill>
                    <a:latin typeface="Bosch Office Sans"/>
                  </a:rPr>
                  <a:t>Recons</a:t>
                </a:r>
                <a:endParaRPr lang="en-US" sz="810" b="1" kern="0">
                  <a:solidFill>
                    <a:srgbClr val="000000"/>
                  </a:solidFill>
                  <a:latin typeface="Bosch Office Sans"/>
                </a:endParaRPr>
              </a:p>
            </p:txBody>
          </p:sp>
          <p:sp>
            <p:nvSpPr>
              <p:cNvPr id="65" name="TextBox 64">
                <a:extLst>
                  <a:ext uri="{FF2B5EF4-FFF2-40B4-BE49-F238E27FC236}">
                    <a16:creationId xmlns:a16="http://schemas.microsoft.com/office/drawing/2014/main" id="{E4D89C10-54EC-AD92-8DA3-329DA462400E}"/>
                  </a:ext>
                </a:extLst>
              </p:cNvPr>
              <p:cNvSpPr txBox="1"/>
              <p:nvPr/>
            </p:nvSpPr>
            <p:spPr>
              <a:xfrm>
                <a:off x="7711346" y="3119698"/>
                <a:ext cx="1052716" cy="173546"/>
              </a:xfrm>
              <a:prstGeom prst="rect">
                <a:avLst/>
              </a:prstGeom>
              <a:noFill/>
            </p:spPr>
            <p:txBody>
              <a:bodyPr wrap="square" lIns="0" tIns="0" rIns="0" bIns="0" rtlCol="0">
                <a:noAutofit/>
              </a:bodyPr>
              <a:lstStyle/>
              <a:p>
                <a:pPr defTabSz="822686" fontAlgn="auto">
                  <a:spcBef>
                    <a:spcPts val="450"/>
                  </a:spcBef>
                  <a:spcAft>
                    <a:spcPts val="0"/>
                  </a:spcAft>
                  <a:defRPr/>
                </a:pPr>
                <a:r>
                  <a:rPr lang="en-US" sz="810" b="1" kern="0">
                    <a:solidFill>
                      <a:srgbClr val="000000"/>
                    </a:solidFill>
                    <a:latin typeface="Bosch Office Sans"/>
                  </a:rPr>
                  <a:t>Intrusion Detection</a:t>
                </a:r>
              </a:p>
            </p:txBody>
          </p:sp>
          <p:sp>
            <p:nvSpPr>
              <p:cNvPr id="66" name="TextBox 65">
                <a:extLst>
                  <a:ext uri="{FF2B5EF4-FFF2-40B4-BE49-F238E27FC236}">
                    <a16:creationId xmlns:a16="http://schemas.microsoft.com/office/drawing/2014/main" id="{3542655F-E4A2-0FA9-7EF0-0F2C8A7A8364}"/>
                  </a:ext>
                </a:extLst>
              </p:cNvPr>
              <p:cNvSpPr txBox="1"/>
              <p:nvPr/>
            </p:nvSpPr>
            <p:spPr>
              <a:xfrm>
                <a:off x="8780138" y="3116527"/>
                <a:ext cx="795778" cy="189727"/>
              </a:xfrm>
              <a:prstGeom prst="rect">
                <a:avLst/>
              </a:prstGeom>
              <a:noFill/>
            </p:spPr>
            <p:txBody>
              <a:bodyPr wrap="square" lIns="0" tIns="0" rIns="0" bIns="0" rtlCol="0">
                <a:noAutofit/>
              </a:bodyPr>
              <a:lstStyle/>
              <a:p>
                <a:pPr defTabSz="822686" fontAlgn="auto">
                  <a:spcBef>
                    <a:spcPts val="450"/>
                  </a:spcBef>
                  <a:spcAft>
                    <a:spcPts val="0"/>
                  </a:spcAft>
                  <a:defRPr/>
                </a:pPr>
                <a:r>
                  <a:rPr lang="en-US" sz="810" b="1" kern="0">
                    <a:solidFill>
                      <a:srgbClr val="000000"/>
                    </a:solidFill>
                    <a:latin typeface="Bosch Office Sans"/>
                  </a:rPr>
                  <a:t>PPE Detection</a:t>
                </a:r>
              </a:p>
            </p:txBody>
          </p:sp>
          <p:sp>
            <p:nvSpPr>
              <p:cNvPr id="67" name="Rectangle 66">
                <a:extLst>
                  <a:ext uri="{FF2B5EF4-FFF2-40B4-BE49-F238E27FC236}">
                    <a16:creationId xmlns:a16="http://schemas.microsoft.com/office/drawing/2014/main" id="{56697D2A-98D4-1CCC-47FE-B8C2C41E0660}"/>
                  </a:ext>
                </a:extLst>
              </p:cNvPr>
              <p:cNvSpPr/>
              <p:nvPr/>
            </p:nvSpPr>
            <p:spPr>
              <a:xfrm>
                <a:off x="7681225" y="2429137"/>
                <a:ext cx="853403" cy="6748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686" fontAlgn="auto">
                  <a:spcBef>
                    <a:spcPts val="0"/>
                  </a:spcBef>
                  <a:spcAft>
                    <a:spcPts val="0"/>
                  </a:spcAft>
                  <a:defRPr/>
                </a:pPr>
                <a:endParaRPr lang="en-US" sz="1619">
                  <a:solidFill>
                    <a:prstClr val="white"/>
                  </a:solidFill>
                  <a:latin typeface="Bosch Office Sans"/>
                </a:endParaRPr>
              </a:p>
            </p:txBody>
          </p:sp>
          <p:sp>
            <p:nvSpPr>
              <p:cNvPr id="68" name="TextBox 67">
                <a:extLst>
                  <a:ext uri="{FF2B5EF4-FFF2-40B4-BE49-F238E27FC236}">
                    <a16:creationId xmlns:a16="http://schemas.microsoft.com/office/drawing/2014/main" id="{A1A516AB-7DF8-20E3-6CDA-A30B577A900C}"/>
                  </a:ext>
                </a:extLst>
              </p:cNvPr>
              <p:cNvSpPr txBox="1"/>
              <p:nvPr/>
            </p:nvSpPr>
            <p:spPr>
              <a:xfrm>
                <a:off x="9673279" y="3111321"/>
                <a:ext cx="1052716" cy="173546"/>
              </a:xfrm>
              <a:prstGeom prst="rect">
                <a:avLst/>
              </a:prstGeom>
              <a:noFill/>
            </p:spPr>
            <p:txBody>
              <a:bodyPr wrap="square" lIns="0" tIns="0" rIns="0" bIns="0" rtlCol="0">
                <a:noAutofit/>
              </a:bodyPr>
              <a:lstStyle/>
              <a:p>
                <a:pPr defTabSz="822686" fontAlgn="auto">
                  <a:spcBef>
                    <a:spcPts val="450"/>
                  </a:spcBef>
                  <a:spcAft>
                    <a:spcPts val="0"/>
                  </a:spcAft>
                  <a:defRPr/>
                </a:pPr>
                <a:r>
                  <a:rPr lang="en-US" sz="810" b="1" kern="0">
                    <a:solidFill>
                      <a:srgbClr val="000000"/>
                    </a:solidFill>
                    <a:latin typeface="Bosch Office Sans"/>
                  </a:rPr>
                  <a:t>Face Detection</a:t>
                </a:r>
              </a:p>
            </p:txBody>
          </p:sp>
        </p:grpSp>
        <p:sp>
          <p:nvSpPr>
            <p:cNvPr id="69" name="TextBox 68">
              <a:extLst>
                <a:ext uri="{FF2B5EF4-FFF2-40B4-BE49-F238E27FC236}">
                  <a16:creationId xmlns:a16="http://schemas.microsoft.com/office/drawing/2014/main" id="{A5339953-0DF7-F343-52E3-8A1689F93F4D}"/>
                </a:ext>
              </a:extLst>
            </p:cNvPr>
            <p:cNvSpPr txBox="1"/>
            <p:nvPr/>
          </p:nvSpPr>
          <p:spPr>
            <a:xfrm>
              <a:off x="11080809" y="2761500"/>
              <a:ext cx="808783" cy="563978"/>
            </a:xfrm>
            <a:prstGeom prst="rect">
              <a:avLst/>
            </a:prstGeom>
            <a:noFill/>
          </p:spPr>
          <p:txBody>
            <a:bodyPr wrap="square" lIns="0" tIns="0" rIns="0" bIns="0" rtlCol="0">
              <a:noAutofit/>
            </a:bodyPr>
            <a:lstStyle/>
            <a:p>
              <a:pPr defTabSz="822686" fontAlgn="auto">
                <a:spcBef>
                  <a:spcPts val="450"/>
                </a:spcBef>
                <a:spcAft>
                  <a:spcPts val="0"/>
                </a:spcAft>
                <a:defRPr/>
              </a:pPr>
              <a:r>
                <a:rPr lang="en-US" sz="810" b="1" kern="0">
                  <a:solidFill>
                    <a:srgbClr val="000000"/>
                  </a:solidFill>
                  <a:latin typeface="Bosch Office Sans"/>
                </a:rPr>
                <a:t>Alerts &amp; Analytics</a:t>
              </a:r>
            </a:p>
          </p:txBody>
        </p:sp>
      </p:grpSp>
      <p:sp>
        <p:nvSpPr>
          <p:cNvPr id="70" name="Freeform: Shape 69">
            <a:extLst>
              <a:ext uri="{FF2B5EF4-FFF2-40B4-BE49-F238E27FC236}">
                <a16:creationId xmlns:a16="http://schemas.microsoft.com/office/drawing/2014/main" id="{B09F30D8-76E4-D7E2-F336-F707556DA392}"/>
              </a:ext>
            </a:extLst>
          </p:cNvPr>
          <p:cNvSpPr/>
          <p:nvPr/>
        </p:nvSpPr>
        <p:spPr>
          <a:xfrm>
            <a:off x="7416474" y="5790054"/>
            <a:ext cx="17638" cy="26261"/>
          </a:xfrm>
          <a:custGeom>
            <a:avLst/>
            <a:gdLst>
              <a:gd name="connsiteX0" fmla="*/ 0 w 19604"/>
              <a:gd name="connsiteY0" fmla="*/ 0 h 29187"/>
              <a:gd name="connsiteX1" fmla="*/ 19604 w 19604"/>
              <a:gd name="connsiteY1" fmla="*/ 0 h 29187"/>
              <a:gd name="connsiteX2" fmla="*/ 0 w 19604"/>
              <a:gd name="connsiteY2" fmla="*/ 29187 h 29187"/>
              <a:gd name="connsiteX3" fmla="*/ 0 w 19604"/>
              <a:gd name="connsiteY3" fmla="*/ 0 h 29187"/>
            </a:gdLst>
            <a:ahLst/>
            <a:cxnLst>
              <a:cxn ang="0">
                <a:pos x="connsiteX0" y="connsiteY0"/>
              </a:cxn>
              <a:cxn ang="0">
                <a:pos x="connsiteX1" y="connsiteY1"/>
              </a:cxn>
              <a:cxn ang="0">
                <a:pos x="connsiteX2" y="connsiteY2"/>
              </a:cxn>
              <a:cxn ang="0">
                <a:pos x="connsiteX3" y="connsiteY3"/>
              </a:cxn>
            </a:cxnLst>
            <a:rect l="l" t="t" r="r" b="b"/>
            <a:pathLst>
              <a:path w="19604" h="29187">
                <a:moveTo>
                  <a:pt x="0" y="0"/>
                </a:moveTo>
                <a:lnTo>
                  <a:pt x="19604" y="0"/>
                </a:lnTo>
                <a:lnTo>
                  <a:pt x="0" y="29187"/>
                </a:lnTo>
                <a:lnTo>
                  <a:pt x="0" y="0"/>
                </a:lnTo>
                <a:close/>
              </a:path>
            </a:pathLst>
          </a:custGeom>
          <a:noFill/>
          <a:ln w="9525" cap="flat" cmpd="sng" algn="ctr">
            <a:solidFill>
              <a:srgbClr val="3F136C"/>
            </a:solidFill>
            <a:prstDash val="solid"/>
          </a:ln>
          <a:effectLst/>
        </p:spPr>
        <p:txBody>
          <a:bodyPr wrap="square" rtlCol="0" anchor="ctr">
            <a:noAutofit/>
          </a:bodyPr>
          <a:lstStyle/>
          <a:p>
            <a:pPr algn="ctr" defTabSz="822686" fontAlgn="auto">
              <a:spcBef>
                <a:spcPts val="0"/>
              </a:spcBef>
              <a:spcAft>
                <a:spcPts val="0"/>
              </a:spcAft>
              <a:defRPr/>
            </a:pPr>
            <a:endParaRPr lang="en-US" sz="1619">
              <a:solidFill>
                <a:prstClr val="black"/>
              </a:solidFill>
              <a:latin typeface="Bosch Office Sans"/>
            </a:endParaRPr>
          </a:p>
        </p:txBody>
      </p:sp>
      <p:sp>
        <p:nvSpPr>
          <p:cNvPr id="7" name="Rectangle: Rounded Corners 6">
            <a:extLst>
              <a:ext uri="{FF2B5EF4-FFF2-40B4-BE49-F238E27FC236}">
                <a16:creationId xmlns:a16="http://schemas.microsoft.com/office/drawing/2014/main" id="{F7010FFD-81A5-DFD4-C2BE-D65FB3D86C77}"/>
              </a:ext>
            </a:extLst>
          </p:cNvPr>
          <p:cNvSpPr/>
          <p:nvPr/>
        </p:nvSpPr>
        <p:spPr>
          <a:xfrm>
            <a:off x="1626357" y="1361474"/>
            <a:ext cx="2707405" cy="1196247"/>
          </a:xfrm>
          <a:prstGeom prst="roundRect">
            <a:avLst/>
          </a:prstGeom>
          <a:solidFill>
            <a:schemeClr val="bg1">
              <a:alpha val="59000"/>
            </a:schemeClr>
          </a:solidFill>
          <a:ln w="28575" cap="flat" cmpd="sng" algn="ctr">
            <a:solidFill>
              <a:srgbClr val="ED0007">
                <a:alpha val="27059"/>
              </a:srgbClr>
            </a:solidFill>
            <a:prstDash val="dash"/>
          </a:ln>
          <a:effectLst/>
        </p:spPr>
        <p:txBody>
          <a:bodyPr rtlCol="0" anchor="ctr"/>
          <a:lstStyle/>
          <a:p>
            <a:pPr algn="ctr" defTabSz="822686" fontAlgn="auto">
              <a:spcBef>
                <a:spcPts val="0"/>
              </a:spcBef>
              <a:spcAft>
                <a:spcPts val="0"/>
              </a:spcAft>
              <a:defRPr/>
            </a:pPr>
            <a:endParaRPr lang="en-US" sz="1619" kern="0">
              <a:solidFill>
                <a:srgbClr val="000000"/>
              </a:solidFill>
              <a:latin typeface="Bosch Office Sans"/>
            </a:endParaRPr>
          </a:p>
        </p:txBody>
      </p:sp>
      <p:pic>
        <p:nvPicPr>
          <p:cNvPr id="72" name="Graphic 71" descr="Puzzle with solid fill">
            <a:extLst>
              <a:ext uri="{FF2B5EF4-FFF2-40B4-BE49-F238E27FC236}">
                <a16:creationId xmlns:a16="http://schemas.microsoft.com/office/drawing/2014/main" id="{1A12E659-648A-F05B-C366-14CF1A0A5CB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17552844">
            <a:off x="2585968" y="1385800"/>
            <a:ext cx="411361" cy="411361"/>
          </a:xfrm>
          <a:prstGeom prst="rect">
            <a:avLst/>
          </a:prstGeom>
        </p:spPr>
      </p:pic>
      <p:sp>
        <p:nvSpPr>
          <p:cNvPr id="74" name="TextBox 73">
            <a:extLst>
              <a:ext uri="{FF2B5EF4-FFF2-40B4-BE49-F238E27FC236}">
                <a16:creationId xmlns:a16="http://schemas.microsoft.com/office/drawing/2014/main" id="{1AE9C661-8EDA-6F88-9C43-0B45318A55DB}"/>
              </a:ext>
            </a:extLst>
          </p:cNvPr>
          <p:cNvSpPr txBox="1"/>
          <p:nvPr/>
        </p:nvSpPr>
        <p:spPr>
          <a:xfrm>
            <a:off x="1703231" y="1684916"/>
            <a:ext cx="556736" cy="293356"/>
          </a:xfrm>
          <a:prstGeom prst="rect">
            <a:avLst/>
          </a:prstGeom>
          <a:noFill/>
        </p:spPr>
        <p:txBody>
          <a:bodyPr wrap="none" lIns="0" tIns="0" rIns="0" bIns="0" rtlCol="0">
            <a:noAutofit/>
          </a:bodyPr>
          <a:lstStyle/>
          <a:p>
            <a:pPr defTabSz="822686" fontAlgn="auto">
              <a:spcBef>
                <a:spcPts val="450"/>
              </a:spcBef>
              <a:spcAft>
                <a:spcPts val="0"/>
              </a:spcAft>
              <a:defRPr/>
            </a:pPr>
            <a:r>
              <a:rPr lang="en-US" sz="810" b="1" kern="0">
                <a:solidFill>
                  <a:srgbClr val="000000"/>
                </a:solidFill>
                <a:latin typeface="Bosch Office Sans"/>
              </a:rPr>
              <a:t>Tool A(VQI) </a:t>
            </a:r>
          </a:p>
        </p:txBody>
      </p:sp>
      <p:sp>
        <p:nvSpPr>
          <p:cNvPr id="75" name="TextBox 74">
            <a:extLst>
              <a:ext uri="{FF2B5EF4-FFF2-40B4-BE49-F238E27FC236}">
                <a16:creationId xmlns:a16="http://schemas.microsoft.com/office/drawing/2014/main" id="{62E62AB6-E215-01CB-7DDE-0CD442C28BA9}"/>
              </a:ext>
            </a:extLst>
          </p:cNvPr>
          <p:cNvSpPr txBox="1"/>
          <p:nvPr/>
        </p:nvSpPr>
        <p:spPr>
          <a:xfrm>
            <a:off x="3012410" y="1430955"/>
            <a:ext cx="841979" cy="262421"/>
          </a:xfrm>
          <a:prstGeom prst="rect">
            <a:avLst/>
          </a:prstGeom>
          <a:noFill/>
        </p:spPr>
        <p:txBody>
          <a:bodyPr wrap="none" lIns="0" tIns="0" rIns="0" bIns="0" rtlCol="0">
            <a:noAutofit/>
          </a:bodyPr>
          <a:lstStyle/>
          <a:p>
            <a:pPr defTabSz="822686" fontAlgn="auto">
              <a:spcBef>
                <a:spcPts val="450"/>
              </a:spcBef>
              <a:spcAft>
                <a:spcPts val="0"/>
              </a:spcAft>
              <a:defRPr/>
            </a:pPr>
            <a:r>
              <a:rPr lang="en-US" sz="810" b="1" kern="0">
                <a:solidFill>
                  <a:srgbClr val="000000"/>
                </a:solidFill>
                <a:latin typeface="Bosch Office Sans"/>
              </a:rPr>
              <a:t>Tool B(Analytics) </a:t>
            </a:r>
          </a:p>
        </p:txBody>
      </p:sp>
      <p:sp>
        <p:nvSpPr>
          <p:cNvPr id="76" name="TextBox 75">
            <a:extLst>
              <a:ext uri="{FF2B5EF4-FFF2-40B4-BE49-F238E27FC236}">
                <a16:creationId xmlns:a16="http://schemas.microsoft.com/office/drawing/2014/main" id="{C3BACE11-3E5E-D24B-64BA-40E833CFB0E0}"/>
              </a:ext>
            </a:extLst>
          </p:cNvPr>
          <p:cNvSpPr txBox="1"/>
          <p:nvPr/>
        </p:nvSpPr>
        <p:spPr>
          <a:xfrm>
            <a:off x="3274017" y="2158246"/>
            <a:ext cx="643363" cy="279052"/>
          </a:xfrm>
          <a:prstGeom prst="rect">
            <a:avLst/>
          </a:prstGeom>
          <a:noFill/>
        </p:spPr>
        <p:txBody>
          <a:bodyPr wrap="none" lIns="0" tIns="0" rIns="0" bIns="0" rtlCol="0">
            <a:noAutofit/>
          </a:bodyPr>
          <a:lstStyle/>
          <a:p>
            <a:pPr defTabSz="822686" fontAlgn="auto">
              <a:spcBef>
                <a:spcPts val="450"/>
              </a:spcBef>
              <a:spcAft>
                <a:spcPts val="0"/>
              </a:spcAft>
              <a:defRPr/>
            </a:pPr>
            <a:r>
              <a:rPr lang="en-US" sz="810" b="1" kern="0">
                <a:solidFill>
                  <a:srgbClr val="000000"/>
                </a:solidFill>
                <a:latin typeface="Bosch Office Sans"/>
              </a:rPr>
              <a:t>Tool D(Alerts)</a:t>
            </a:r>
          </a:p>
        </p:txBody>
      </p:sp>
      <p:sp>
        <p:nvSpPr>
          <p:cNvPr id="77" name="TextBox 76">
            <a:extLst>
              <a:ext uri="{FF2B5EF4-FFF2-40B4-BE49-F238E27FC236}">
                <a16:creationId xmlns:a16="http://schemas.microsoft.com/office/drawing/2014/main" id="{86C2BFC4-B872-A94A-A142-F1E368FF44B8}"/>
              </a:ext>
            </a:extLst>
          </p:cNvPr>
          <p:cNvSpPr txBox="1"/>
          <p:nvPr/>
        </p:nvSpPr>
        <p:spPr>
          <a:xfrm>
            <a:off x="3232130" y="1699687"/>
            <a:ext cx="1026554" cy="401431"/>
          </a:xfrm>
          <a:prstGeom prst="rect">
            <a:avLst/>
          </a:prstGeom>
          <a:noFill/>
        </p:spPr>
        <p:txBody>
          <a:bodyPr wrap="none" lIns="0" tIns="0" rIns="0" bIns="0" rtlCol="0">
            <a:noAutofit/>
          </a:bodyPr>
          <a:lstStyle/>
          <a:p>
            <a:pPr algn="ctr" defTabSz="822686" fontAlgn="auto">
              <a:spcBef>
                <a:spcPts val="450"/>
              </a:spcBef>
              <a:spcAft>
                <a:spcPts val="0"/>
              </a:spcAft>
              <a:defRPr/>
            </a:pPr>
            <a:r>
              <a:rPr lang="en-US" sz="810" b="1" kern="0">
                <a:solidFill>
                  <a:srgbClr val="000000"/>
                </a:solidFill>
                <a:latin typeface="Bosch Office Sans"/>
              </a:rPr>
              <a:t>Tool C </a:t>
            </a:r>
          </a:p>
          <a:p>
            <a:pPr algn="ctr" defTabSz="822686" fontAlgn="auto">
              <a:spcBef>
                <a:spcPts val="450"/>
              </a:spcBef>
              <a:spcAft>
                <a:spcPts val="0"/>
              </a:spcAft>
              <a:defRPr/>
            </a:pPr>
            <a:r>
              <a:rPr lang="en-US" sz="810" b="1" kern="0">
                <a:solidFill>
                  <a:srgbClr val="000000"/>
                </a:solidFill>
                <a:latin typeface="Bosch Office Sans"/>
              </a:rPr>
              <a:t>(Intrusion Detection)</a:t>
            </a:r>
          </a:p>
        </p:txBody>
      </p:sp>
      <p:sp>
        <p:nvSpPr>
          <p:cNvPr id="78" name="TextBox 77">
            <a:extLst>
              <a:ext uri="{FF2B5EF4-FFF2-40B4-BE49-F238E27FC236}">
                <a16:creationId xmlns:a16="http://schemas.microsoft.com/office/drawing/2014/main" id="{D891BD6A-35D2-C58B-A266-93F99DBBD853}"/>
              </a:ext>
            </a:extLst>
          </p:cNvPr>
          <p:cNvSpPr txBox="1"/>
          <p:nvPr/>
        </p:nvSpPr>
        <p:spPr>
          <a:xfrm>
            <a:off x="1656780" y="2307296"/>
            <a:ext cx="1339969" cy="243499"/>
          </a:xfrm>
          <a:prstGeom prst="rect">
            <a:avLst/>
          </a:prstGeom>
          <a:noFill/>
        </p:spPr>
        <p:txBody>
          <a:bodyPr wrap="none" lIns="0" tIns="0" rIns="0" bIns="0" rtlCol="0">
            <a:noAutofit/>
          </a:bodyPr>
          <a:lstStyle/>
          <a:p>
            <a:pPr defTabSz="822686" fontAlgn="auto">
              <a:spcBef>
                <a:spcPts val="450"/>
              </a:spcBef>
              <a:spcAft>
                <a:spcPts val="0"/>
              </a:spcAft>
              <a:defRPr/>
            </a:pPr>
            <a:r>
              <a:rPr lang="en-US" sz="810" b="1" kern="0">
                <a:solidFill>
                  <a:srgbClr val="000000"/>
                </a:solidFill>
                <a:latin typeface="Bosch Office Sans"/>
              </a:rPr>
              <a:t>Tool E(Camera feed)</a:t>
            </a:r>
          </a:p>
        </p:txBody>
      </p:sp>
      <p:pic>
        <p:nvPicPr>
          <p:cNvPr id="79" name="Graphic 78" descr="Puzzle with solid fill">
            <a:extLst>
              <a:ext uri="{FF2B5EF4-FFF2-40B4-BE49-F238E27FC236}">
                <a16:creationId xmlns:a16="http://schemas.microsoft.com/office/drawing/2014/main" id="{8AAFB8D6-62B9-1536-49FD-937542571A9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20774778">
            <a:off x="2264026" y="1514310"/>
            <a:ext cx="428525" cy="411361"/>
          </a:xfrm>
          <a:prstGeom prst="rect">
            <a:avLst/>
          </a:prstGeom>
        </p:spPr>
      </p:pic>
      <p:pic>
        <p:nvPicPr>
          <p:cNvPr id="80" name="Graphic 79" descr="Puzzle with solid fill">
            <a:extLst>
              <a:ext uri="{FF2B5EF4-FFF2-40B4-BE49-F238E27FC236}">
                <a16:creationId xmlns:a16="http://schemas.microsoft.com/office/drawing/2014/main" id="{C2EC9528-F5B9-AC63-96A8-9A7422416C8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rot="3840152">
            <a:off x="2797780" y="1706254"/>
            <a:ext cx="411361" cy="428525"/>
          </a:xfrm>
          <a:prstGeom prst="rect">
            <a:avLst/>
          </a:prstGeom>
        </p:spPr>
      </p:pic>
      <p:pic>
        <p:nvPicPr>
          <p:cNvPr id="81" name="Graphic 80" descr="Puzzle with solid fill">
            <a:extLst>
              <a:ext uri="{FF2B5EF4-FFF2-40B4-BE49-F238E27FC236}">
                <a16:creationId xmlns:a16="http://schemas.microsoft.com/office/drawing/2014/main" id="{F66274B7-9233-E454-31F9-666BE2C0323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rot="8882499">
            <a:off x="2344396" y="1848751"/>
            <a:ext cx="428525" cy="411361"/>
          </a:xfrm>
          <a:prstGeom prst="rect">
            <a:avLst/>
          </a:prstGeom>
        </p:spPr>
      </p:pic>
      <p:pic>
        <p:nvPicPr>
          <p:cNvPr id="82" name="Graphic 81" descr="Puzzle with solid fill">
            <a:extLst>
              <a:ext uri="{FF2B5EF4-FFF2-40B4-BE49-F238E27FC236}">
                <a16:creationId xmlns:a16="http://schemas.microsoft.com/office/drawing/2014/main" id="{968872F1-F109-B240-0E28-AEE733BF724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rot="5663250">
            <a:off x="2741483" y="2042774"/>
            <a:ext cx="411361" cy="428525"/>
          </a:xfrm>
          <a:prstGeom prst="rect">
            <a:avLst/>
          </a:prstGeom>
        </p:spPr>
      </p:pic>
      <p:sp>
        <p:nvSpPr>
          <p:cNvPr id="83" name="Arrow: Striped Right 82">
            <a:extLst>
              <a:ext uri="{FF2B5EF4-FFF2-40B4-BE49-F238E27FC236}">
                <a16:creationId xmlns:a16="http://schemas.microsoft.com/office/drawing/2014/main" id="{35ED2AFC-89AC-D840-BD2C-27FC0ABBE5C5}"/>
              </a:ext>
            </a:extLst>
          </p:cNvPr>
          <p:cNvSpPr/>
          <p:nvPr/>
        </p:nvSpPr>
        <p:spPr>
          <a:xfrm>
            <a:off x="4333762" y="1434356"/>
            <a:ext cx="2472536" cy="1003813"/>
          </a:xfrm>
          <a:custGeom>
            <a:avLst/>
            <a:gdLst>
              <a:gd name="connsiteX0" fmla="*/ 0 w 2472536"/>
              <a:gd name="connsiteY0" fmla="*/ 88983 h 1003813"/>
              <a:gd name="connsiteX1" fmla="*/ 31369 w 2472536"/>
              <a:gd name="connsiteY1" fmla="*/ 88983 h 1003813"/>
              <a:gd name="connsiteX2" fmla="*/ 31369 w 2472536"/>
              <a:gd name="connsiteY2" fmla="*/ 510165 h 1003813"/>
              <a:gd name="connsiteX3" fmla="*/ 31369 w 2472536"/>
              <a:gd name="connsiteY3" fmla="*/ 914830 h 1003813"/>
              <a:gd name="connsiteX4" fmla="*/ 0 w 2472536"/>
              <a:gd name="connsiteY4" fmla="*/ 914830 h 1003813"/>
              <a:gd name="connsiteX5" fmla="*/ 0 w 2472536"/>
              <a:gd name="connsiteY5" fmla="*/ 493648 h 1003813"/>
              <a:gd name="connsiteX6" fmla="*/ 0 w 2472536"/>
              <a:gd name="connsiteY6" fmla="*/ 88983 h 1003813"/>
              <a:gd name="connsiteX7" fmla="*/ 62738 w 2472536"/>
              <a:gd name="connsiteY7" fmla="*/ 88983 h 1003813"/>
              <a:gd name="connsiteX8" fmla="*/ 125477 w 2472536"/>
              <a:gd name="connsiteY8" fmla="*/ 88983 h 1003813"/>
              <a:gd name="connsiteX9" fmla="*/ 125477 w 2472536"/>
              <a:gd name="connsiteY9" fmla="*/ 501907 h 1003813"/>
              <a:gd name="connsiteX10" fmla="*/ 125477 w 2472536"/>
              <a:gd name="connsiteY10" fmla="*/ 914830 h 1003813"/>
              <a:gd name="connsiteX11" fmla="*/ 62738 w 2472536"/>
              <a:gd name="connsiteY11" fmla="*/ 914830 h 1003813"/>
              <a:gd name="connsiteX12" fmla="*/ 62738 w 2472536"/>
              <a:gd name="connsiteY12" fmla="*/ 485390 h 1003813"/>
              <a:gd name="connsiteX13" fmla="*/ 62738 w 2472536"/>
              <a:gd name="connsiteY13" fmla="*/ 88983 h 1003813"/>
              <a:gd name="connsiteX14" fmla="*/ 156846 w 2472536"/>
              <a:gd name="connsiteY14" fmla="*/ 88983 h 1003813"/>
              <a:gd name="connsiteX15" fmla="*/ 775917 w 2472536"/>
              <a:gd name="connsiteY15" fmla="*/ 88983 h 1003813"/>
              <a:gd name="connsiteX16" fmla="*/ 1474019 w 2472536"/>
              <a:gd name="connsiteY16" fmla="*/ 88983 h 1003813"/>
              <a:gd name="connsiteX17" fmla="*/ 2132605 w 2472536"/>
              <a:gd name="connsiteY17" fmla="*/ 88983 h 1003813"/>
              <a:gd name="connsiteX18" fmla="*/ 2132605 w 2472536"/>
              <a:gd name="connsiteY18" fmla="*/ 0 h 1003813"/>
              <a:gd name="connsiteX19" fmla="*/ 2472536 w 2472536"/>
              <a:gd name="connsiteY19" fmla="*/ 501907 h 1003813"/>
              <a:gd name="connsiteX20" fmla="*/ 2132605 w 2472536"/>
              <a:gd name="connsiteY20" fmla="*/ 1003813 h 1003813"/>
              <a:gd name="connsiteX21" fmla="*/ 2132605 w 2472536"/>
              <a:gd name="connsiteY21" fmla="*/ 914830 h 1003813"/>
              <a:gd name="connsiteX22" fmla="*/ 1474019 w 2472536"/>
              <a:gd name="connsiteY22" fmla="*/ 914830 h 1003813"/>
              <a:gd name="connsiteX23" fmla="*/ 775917 w 2472536"/>
              <a:gd name="connsiteY23" fmla="*/ 914830 h 1003813"/>
              <a:gd name="connsiteX24" fmla="*/ 156846 w 2472536"/>
              <a:gd name="connsiteY24" fmla="*/ 914830 h 1003813"/>
              <a:gd name="connsiteX25" fmla="*/ 156846 w 2472536"/>
              <a:gd name="connsiteY25" fmla="*/ 501907 h 1003813"/>
              <a:gd name="connsiteX26" fmla="*/ 156846 w 2472536"/>
              <a:gd name="connsiteY26" fmla="*/ 88983 h 100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72536" h="1003813" fill="none" extrusionOk="0">
                <a:moveTo>
                  <a:pt x="0" y="88983"/>
                </a:moveTo>
                <a:cubicBezTo>
                  <a:pt x="12217" y="89210"/>
                  <a:pt x="23649" y="88754"/>
                  <a:pt x="31369" y="88983"/>
                </a:cubicBezTo>
                <a:cubicBezTo>
                  <a:pt x="39648" y="248197"/>
                  <a:pt x="25784" y="398703"/>
                  <a:pt x="31369" y="510165"/>
                </a:cubicBezTo>
                <a:cubicBezTo>
                  <a:pt x="36954" y="621627"/>
                  <a:pt x="24668" y="817109"/>
                  <a:pt x="31369" y="914830"/>
                </a:cubicBezTo>
                <a:cubicBezTo>
                  <a:pt x="18831" y="913422"/>
                  <a:pt x="6620" y="913734"/>
                  <a:pt x="0" y="914830"/>
                </a:cubicBezTo>
                <a:cubicBezTo>
                  <a:pt x="16513" y="783015"/>
                  <a:pt x="14773" y="623849"/>
                  <a:pt x="0" y="493648"/>
                </a:cubicBezTo>
                <a:cubicBezTo>
                  <a:pt x="-14773" y="363447"/>
                  <a:pt x="8588" y="282049"/>
                  <a:pt x="0" y="88983"/>
                </a:cubicBezTo>
                <a:close/>
                <a:moveTo>
                  <a:pt x="62738" y="88983"/>
                </a:moveTo>
                <a:cubicBezTo>
                  <a:pt x="76118" y="89188"/>
                  <a:pt x="96342" y="89691"/>
                  <a:pt x="125477" y="88983"/>
                </a:cubicBezTo>
                <a:cubicBezTo>
                  <a:pt x="109466" y="247967"/>
                  <a:pt x="131484" y="383253"/>
                  <a:pt x="125477" y="501907"/>
                </a:cubicBezTo>
                <a:cubicBezTo>
                  <a:pt x="119470" y="620561"/>
                  <a:pt x="123696" y="793203"/>
                  <a:pt x="125477" y="914830"/>
                </a:cubicBezTo>
                <a:cubicBezTo>
                  <a:pt x="107415" y="917449"/>
                  <a:pt x="80247" y="914058"/>
                  <a:pt x="62738" y="914830"/>
                </a:cubicBezTo>
                <a:cubicBezTo>
                  <a:pt x="45639" y="797366"/>
                  <a:pt x="77474" y="632504"/>
                  <a:pt x="62738" y="485390"/>
                </a:cubicBezTo>
                <a:cubicBezTo>
                  <a:pt x="48002" y="338276"/>
                  <a:pt x="61390" y="238147"/>
                  <a:pt x="62738" y="88983"/>
                </a:cubicBezTo>
                <a:close/>
                <a:moveTo>
                  <a:pt x="156846" y="88983"/>
                </a:moveTo>
                <a:cubicBezTo>
                  <a:pt x="333963" y="113469"/>
                  <a:pt x="520871" y="111198"/>
                  <a:pt x="775917" y="88983"/>
                </a:cubicBezTo>
                <a:cubicBezTo>
                  <a:pt x="1030963" y="66768"/>
                  <a:pt x="1166078" y="61806"/>
                  <a:pt x="1474019" y="88983"/>
                </a:cubicBezTo>
                <a:cubicBezTo>
                  <a:pt x="1781960" y="116160"/>
                  <a:pt x="1880160" y="70443"/>
                  <a:pt x="2132605" y="88983"/>
                </a:cubicBezTo>
                <a:cubicBezTo>
                  <a:pt x="2132367" y="57776"/>
                  <a:pt x="2130260" y="30765"/>
                  <a:pt x="2132605" y="0"/>
                </a:cubicBezTo>
                <a:cubicBezTo>
                  <a:pt x="2272954" y="174631"/>
                  <a:pt x="2323281" y="265996"/>
                  <a:pt x="2472536" y="501907"/>
                </a:cubicBezTo>
                <a:cubicBezTo>
                  <a:pt x="2366918" y="642746"/>
                  <a:pt x="2207460" y="906407"/>
                  <a:pt x="2132605" y="1003813"/>
                </a:cubicBezTo>
                <a:cubicBezTo>
                  <a:pt x="2129914" y="971772"/>
                  <a:pt x="2136711" y="938425"/>
                  <a:pt x="2132605" y="914830"/>
                </a:cubicBezTo>
                <a:cubicBezTo>
                  <a:pt x="1957890" y="916627"/>
                  <a:pt x="1653247" y="897879"/>
                  <a:pt x="1474019" y="914830"/>
                </a:cubicBezTo>
                <a:cubicBezTo>
                  <a:pt x="1294791" y="931781"/>
                  <a:pt x="922988" y="929415"/>
                  <a:pt x="775917" y="914830"/>
                </a:cubicBezTo>
                <a:cubicBezTo>
                  <a:pt x="628846" y="900245"/>
                  <a:pt x="452322" y="913326"/>
                  <a:pt x="156846" y="914830"/>
                </a:cubicBezTo>
                <a:cubicBezTo>
                  <a:pt x="146679" y="750899"/>
                  <a:pt x="149755" y="614151"/>
                  <a:pt x="156846" y="501907"/>
                </a:cubicBezTo>
                <a:cubicBezTo>
                  <a:pt x="163937" y="389663"/>
                  <a:pt x="145988" y="223724"/>
                  <a:pt x="156846" y="88983"/>
                </a:cubicBezTo>
                <a:close/>
              </a:path>
              <a:path w="2472536" h="1003813" stroke="0" extrusionOk="0">
                <a:moveTo>
                  <a:pt x="0" y="88983"/>
                </a:moveTo>
                <a:cubicBezTo>
                  <a:pt x="7951" y="90374"/>
                  <a:pt x="16019" y="89096"/>
                  <a:pt x="31369" y="88983"/>
                </a:cubicBezTo>
                <a:cubicBezTo>
                  <a:pt x="30992" y="267254"/>
                  <a:pt x="24715" y="309136"/>
                  <a:pt x="31369" y="501907"/>
                </a:cubicBezTo>
                <a:cubicBezTo>
                  <a:pt x="38023" y="694678"/>
                  <a:pt x="27394" y="809500"/>
                  <a:pt x="31369" y="914830"/>
                </a:cubicBezTo>
                <a:cubicBezTo>
                  <a:pt x="24516" y="914286"/>
                  <a:pt x="11146" y="915481"/>
                  <a:pt x="0" y="914830"/>
                </a:cubicBezTo>
                <a:cubicBezTo>
                  <a:pt x="-6519" y="796114"/>
                  <a:pt x="-2637" y="674679"/>
                  <a:pt x="0" y="501907"/>
                </a:cubicBezTo>
                <a:cubicBezTo>
                  <a:pt x="2637" y="329135"/>
                  <a:pt x="-18657" y="196983"/>
                  <a:pt x="0" y="88983"/>
                </a:cubicBezTo>
                <a:close/>
                <a:moveTo>
                  <a:pt x="62738" y="88983"/>
                </a:moveTo>
                <a:cubicBezTo>
                  <a:pt x="82336" y="88255"/>
                  <a:pt x="107411" y="86082"/>
                  <a:pt x="125477" y="88983"/>
                </a:cubicBezTo>
                <a:cubicBezTo>
                  <a:pt x="107657" y="231756"/>
                  <a:pt x="120823" y="365176"/>
                  <a:pt x="125477" y="518423"/>
                </a:cubicBezTo>
                <a:cubicBezTo>
                  <a:pt x="130131" y="671670"/>
                  <a:pt x="108266" y="818361"/>
                  <a:pt x="125477" y="914830"/>
                </a:cubicBezTo>
                <a:cubicBezTo>
                  <a:pt x="99250" y="911724"/>
                  <a:pt x="77884" y="913645"/>
                  <a:pt x="62738" y="914830"/>
                </a:cubicBezTo>
                <a:cubicBezTo>
                  <a:pt x="68026" y="778157"/>
                  <a:pt x="74438" y="611984"/>
                  <a:pt x="62738" y="518423"/>
                </a:cubicBezTo>
                <a:cubicBezTo>
                  <a:pt x="51038" y="424862"/>
                  <a:pt x="51007" y="239773"/>
                  <a:pt x="62738" y="88983"/>
                </a:cubicBezTo>
                <a:close/>
                <a:moveTo>
                  <a:pt x="156846" y="88983"/>
                </a:moveTo>
                <a:cubicBezTo>
                  <a:pt x="384315" y="67735"/>
                  <a:pt x="494085" y="70343"/>
                  <a:pt x="815432" y="88983"/>
                </a:cubicBezTo>
                <a:cubicBezTo>
                  <a:pt x="1136779" y="107623"/>
                  <a:pt x="1277286" y="84819"/>
                  <a:pt x="1454261" y="88983"/>
                </a:cubicBezTo>
                <a:cubicBezTo>
                  <a:pt x="1631236" y="93147"/>
                  <a:pt x="1802039" y="70039"/>
                  <a:pt x="2132605" y="88983"/>
                </a:cubicBezTo>
                <a:cubicBezTo>
                  <a:pt x="2133940" y="46142"/>
                  <a:pt x="2134827" y="31376"/>
                  <a:pt x="2132605" y="0"/>
                </a:cubicBezTo>
                <a:cubicBezTo>
                  <a:pt x="2251774" y="150074"/>
                  <a:pt x="2346527" y="351112"/>
                  <a:pt x="2472536" y="501907"/>
                </a:cubicBezTo>
                <a:cubicBezTo>
                  <a:pt x="2403282" y="612023"/>
                  <a:pt x="2296387" y="780262"/>
                  <a:pt x="2132605" y="1003813"/>
                </a:cubicBezTo>
                <a:cubicBezTo>
                  <a:pt x="2134341" y="969950"/>
                  <a:pt x="2131867" y="957376"/>
                  <a:pt x="2132605" y="914830"/>
                </a:cubicBezTo>
                <a:cubicBezTo>
                  <a:pt x="1903680" y="935528"/>
                  <a:pt x="1628577" y="884170"/>
                  <a:pt x="1493776" y="914830"/>
                </a:cubicBezTo>
                <a:cubicBezTo>
                  <a:pt x="1358975" y="945490"/>
                  <a:pt x="1104333" y="939240"/>
                  <a:pt x="795675" y="914830"/>
                </a:cubicBezTo>
                <a:cubicBezTo>
                  <a:pt x="487017" y="890420"/>
                  <a:pt x="355788" y="887909"/>
                  <a:pt x="156846" y="914830"/>
                </a:cubicBezTo>
                <a:cubicBezTo>
                  <a:pt x="140897" y="832729"/>
                  <a:pt x="157012" y="692429"/>
                  <a:pt x="156846" y="518423"/>
                </a:cubicBezTo>
                <a:cubicBezTo>
                  <a:pt x="156680" y="344417"/>
                  <a:pt x="177264" y="219785"/>
                  <a:pt x="156846" y="88983"/>
                </a:cubicBezTo>
                <a:close/>
              </a:path>
            </a:pathLst>
          </a:custGeom>
          <a:gradFill flip="none" rotWithShape="1">
            <a:gsLst>
              <a:gs pos="0">
                <a:srgbClr val="007BC0">
                  <a:alpha val="45882"/>
                </a:srgbClr>
              </a:gs>
              <a:gs pos="51000">
                <a:schemeClr val="accent1">
                  <a:lumMod val="20000"/>
                  <a:lumOff val="80000"/>
                </a:schemeClr>
              </a:gs>
            </a:gsLst>
            <a:path path="circle">
              <a:fillToRect l="100000" t="100000"/>
            </a:path>
            <a:tileRect r="-100000" b="-100000"/>
          </a:gradFill>
          <a:ln w="9525" cap="flat" cmpd="sng" algn="ctr">
            <a:solidFill>
              <a:srgbClr val="FF99FF">
                <a:alpha val="36078"/>
              </a:srgbClr>
            </a:solidFill>
            <a:prstDash val="solid"/>
            <a:extLst>
              <a:ext uri="{C807C97D-BFC1-408E-A445-0C87EB9F89A2}">
                <ask:lineSketchStyleProps xmlns:ask="http://schemas.microsoft.com/office/drawing/2018/sketchyshapes" sd="1717603111">
                  <a:prstGeom prst="stripedRightArrow">
                    <a:avLst>
                      <a:gd name="adj1" fmla="val 82271"/>
                      <a:gd name="adj2" fmla="val 33864"/>
                    </a:avLst>
                  </a:prstGeom>
                  <ask:type>
                    <ask:lineSketchFreehand/>
                  </ask:type>
                </ask:lineSketchStyleProps>
              </a:ext>
            </a:extLst>
          </a:ln>
          <a:effectLst/>
        </p:spPr>
        <p:txBody>
          <a:bodyPr rtlCol="0" anchor="ctr"/>
          <a:lstStyle/>
          <a:p>
            <a:pPr algn="ctr" defTabSz="822686" fontAlgn="auto">
              <a:spcBef>
                <a:spcPts val="0"/>
              </a:spcBef>
              <a:spcAft>
                <a:spcPts val="0"/>
              </a:spcAft>
              <a:defRPr/>
            </a:pPr>
            <a:r>
              <a:rPr lang="en-US" sz="1260" b="1">
                <a:solidFill>
                  <a:prstClr val="black"/>
                </a:solidFill>
                <a:latin typeface="Bosch Office Sans"/>
              </a:rPr>
              <a:t>Unified AI Vision Platform for any Domain</a:t>
            </a:r>
            <a:endParaRPr lang="en-US" sz="1260" b="1" kern="0">
              <a:solidFill>
                <a:srgbClr val="000000"/>
              </a:solidFill>
              <a:latin typeface="Bosch Office Sans"/>
            </a:endParaRPr>
          </a:p>
        </p:txBody>
      </p:sp>
      <p:grpSp>
        <p:nvGrpSpPr>
          <p:cNvPr id="104" name="Group 103">
            <a:extLst>
              <a:ext uri="{FF2B5EF4-FFF2-40B4-BE49-F238E27FC236}">
                <a16:creationId xmlns:a16="http://schemas.microsoft.com/office/drawing/2014/main" id="{55CFFF72-9328-F461-B396-D580DF51B77B}"/>
              </a:ext>
            </a:extLst>
          </p:cNvPr>
          <p:cNvGrpSpPr/>
          <p:nvPr/>
        </p:nvGrpSpPr>
        <p:grpSpPr>
          <a:xfrm>
            <a:off x="250902" y="988821"/>
            <a:ext cx="493633" cy="493633"/>
            <a:chOff x="801098" y="3003591"/>
            <a:chExt cx="841642" cy="841642"/>
          </a:xfrm>
        </p:grpSpPr>
        <p:sp>
          <p:nvSpPr>
            <p:cNvPr id="6" name="Oval 5">
              <a:extLst>
                <a:ext uri="{FF2B5EF4-FFF2-40B4-BE49-F238E27FC236}">
                  <a16:creationId xmlns:a16="http://schemas.microsoft.com/office/drawing/2014/main" id="{E16C7B8E-151A-3CC8-1308-367BF35E6AE7}"/>
                </a:ext>
              </a:extLst>
            </p:cNvPr>
            <p:cNvSpPr/>
            <p:nvPr/>
          </p:nvSpPr>
          <p:spPr>
            <a:xfrm>
              <a:off x="801098" y="3003591"/>
              <a:ext cx="841642" cy="841642"/>
            </a:xfrm>
            <a:prstGeom prst="ellipse">
              <a:avLst/>
            </a:prstGeom>
            <a:solidFill>
              <a:schemeClr val="bg2">
                <a:lumMod val="20000"/>
                <a:lumOff val="80000"/>
              </a:schemeClr>
            </a:solidFill>
            <a:ln w="9525" cap="flat" cmpd="sng" algn="ctr">
              <a:noFill/>
              <a:prstDash val="solid"/>
            </a:ln>
            <a:effectLst/>
          </p:spPr>
          <p:txBody>
            <a:bodyPr rtlCol="0" anchor="ctr"/>
            <a:lstStyle/>
            <a:p>
              <a:pPr algn="ctr" defTabSz="822686" fontAlgn="auto">
                <a:spcBef>
                  <a:spcPts val="0"/>
                </a:spcBef>
                <a:spcAft>
                  <a:spcPts val="0"/>
                </a:spcAft>
                <a:defRPr/>
              </a:pPr>
              <a:endParaRPr lang="en-US" sz="1619" kern="0">
                <a:solidFill>
                  <a:srgbClr val="000000"/>
                </a:solidFill>
                <a:latin typeface="Bosch Office Sans"/>
              </a:endParaRPr>
            </a:p>
          </p:txBody>
        </p:sp>
        <p:pic>
          <p:nvPicPr>
            <p:cNvPr id="84" name="Graphic 83">
              <a:extLst>
                <a:ext uri="{FF2B5EF4-FFF2-40B4-BE49-F238E27FC236}">
                  <a16:creationId xmlns:a16="http://schemas.microsoft.com/office/drawing/2014/main" id="{D21742FC-101D-A154-41B3-2420137B54F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24635" y="3127128"/>
              <a:ext cx="594569" cy="594569"/>
            </a:xfrm>
            <a:prstGeom prst="rect">
              <a:avLst/>
            </a:prstGeom>
          </p:spPr>
        </p:pic>
      </p:grpSp>
      <p:grpSp>
        <p:nvGrpSpPr>
          <p:cNvPr id="108" name="Group 107">
            <a:extLst>
              <a:ext uri="{FF2B5EF4-FFF2-40B4-BE49-F238E27FC236}">
                <a16:creationId xmlns:a16="http://schemas.microsoft.com/office/drawing/2014/main" id="{86671959-0D8E-1B8C-4926-A3ACF2ABA980}"/>
              </a:ext>
            </a:extLst>
          </p:cNvPr>
          <p:cNvGrpSpPr/>
          <p:nvPr/>
        </p:nvGrpSpPr>
        <p:grpSpPr>
          <a:xfrm>
            <a:off x="250902" y="3521374"/>
            <a:ext cx="493633" cy="493633"/>
            <a:chOff x="1671431" y="5276696"/>
            <a:chExt cx="761163" cy="761163"/>
          </a:xfrm>
        </p:grpSpPr>
        <p:sp>
          <p:nvSpPr>
            <p:cNvPr id="43" name="Oval 42">
              <a:extLst>
                <a:ext uri="{FF2B5EF4-FFF2-40B4-BE49-F238E27FC236}">
                  <a16:creationId xmlns:a16="http://schemas.microsoft.com/office/drawing/2014/main" id="{852114BC-50F9-54FF-E10B-C61244E5F8D2}"/>
                </a:ext>
              </a:extLst>
            </p:cNvPr>
            <p:cNvSpPr/>
            <p:nvPr/>
          </p:nvSpPr>
          <p:spPr>
            <a:xfrm>
              <a:off x="1671431" y="5276696"/>
              <a:ext cx="761163" cy="761163"/>
            </a:xfrm>
            <a:prstGeom prst="ellipse">
              <a:avLst/>
            </a:prstGeom>
            <a:solidFill>
              <a:schemeClr val="bg2">
                <a:lumMod val="20000"/>
                <a:lumOff val="80000"/>
              </a:schemeClr>
            </a:solidFill>
            <a:ln w="9525" cap="flat" cmpd="sng" algn="ctr">
              <a:noFill/>
              <a:prstDash val="solid"/>
            </a:ln>
            <a:effectLst/>
          </p:spPr>
          <p:txBody>
            <a:bodyPr rtlCol="0" anchor="ctr"/>
            <a:lstStyle/>
            <a:p>
              <a:pPr algn="ctr" defTabSz="822686" fontAlgn="auto">
                <a:spcBef>
                  <a:spcPts val="0"/>
                </a:spcBef>
                <a:spcAft>
                  <a:spcPts val="0"/>
                </a:spcAft>
                <a:defRPr/>
              </a:pPr>
              <a:endParaRPr lang="en-US" sz="1619" kern="0">
                <a:solidFill>
                  <a:srgbClr val="000000"/>
                </a:solidFill>
                <a:latin typeface="Bosch Office Sans"/>
              </a:endParaRPr>
            </a:p>
          </p:txBody>
        </p:sp>
        <p:pic>
          <p:nvPicPr>
            <p:cNvPr id="85" name="Graphic 84">
              <a:extLst>
                <a:ext uri="{FF2B5EF4-FFF2-40B4-BE49-F238E27FC236}">
                  <a16:creationId xmlns:a16="http://schemas.microsoft.com/office/drawing/2014/main" id="{E6B1D1A4-3DC1-1936-6EBF-F900D1A7B806}"/>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823412" y="5428677"/>
              <a:ext cx="457200" cy="457200"/>
            </a:xfrm>
            <a:prstGeom prst="rect">
              <a:avLst/>
            </a:prstGeom>
          </p:spPr>
        </p:pic>
      </p:grpSp>
      <p:grpSp>
        <p:nvGrpSpPr>
          <p:cNvPr id="106" name="Group 105">
            <a:extLst>
              <a:ext uri="{FF2B5EF4-FFF2-40B4-BE49-F238E27FC236}">
                <a16:creationId xmlns:a16="http://schemas.microsoft.com/office/drawing/2014/main" id="{1C5F3F76-510E-78C2-C907-4A2D4D63142B}"/>
              </a:ext>
            </a:extLst>
          </p:cNvPr>
          <p:cNvGrpSpPr/>
          <p:nvPr/>
        </p:nvGrpSpPr>
        <p:grpSpPr>
          <a:xfrm>
            <a:off x="250902" y="2713279"/>
            <a:ext cx="493633" cy="493633"/>
            <a:chOff x="837488" y="5270390"/>
            <a:chExt cx="757823" cy="757823"/>
          </a:xfrm>
        </p:grpSpPr>
        <p:sp>
          <p:nvSpPr>
            <p:cNvPr id="44" name="Oval 43">
              <a:extLst>
                <a:ext uri="{FF2B5EF4-FFF2-40B4-BE49-F238E27FC236}">
                  <a16:creationId xmlns:a16="http://schemas.microsoft.com/office/drawing/2014/main" id="{018DA350-F066-05A4-B9C7-FB131EDE076F}"/>
                </a:ext>
              </a:extLst>
            </p:cNvPr>
            <p:cNvSpPr/>
            <p:nvPr/>
          </p:nvSpPr>
          <p:spPr>
            <a:xfrm>
              <a:off x="837488" y="5270390"/>
              <a:ext cx="757823" cy="757823"/>
            </a:xfrm>
            <a:prstGeom prst="ellipse">
              <a:avLst/>
            </a:prstGeom>
            <a:solidFill>
              <a:schemeClr val="bg2">
                <a:lumMod val="20000"/>
                <a:lumOff val="80000"/>
              </a:schemeClr>
            </a:solidFill>
            <a:ln w="9525" cap="flat" cmpd="sng" algn="ctr">
              <a:noFill/>
              <a:prstDash val="solid"/>
            </a:ln>
            <a:effectLst/>
          </p:spPr>
          <p:txBody>
            <a:bodyPr rtlCol="0" anchor="ctr"/>
            <a:lstStyle/>
            <a:p>
              <a:pPr algn="ctr" defTabSz="822686" fontAlgn="auto">
                <a:spcBef>
                  <a:spcPts val="0"/>
                </a:spcBef>
                <a:spcAft>
                  <a:spcPts val="0"/>
                </a:spcAft>
                <a:defRPr/>
              </a:pPr>
              <a:endParaRPr lang="en-US" sz="1619" kern="0">
                <a:solidFill>
                  <a:srgbClr val="000000"/>
                </a:solidFill>
                <a:latin typeface="Bosch Office Sans"/>
              </a:endParaRPr>
            </a:p>
          </p:txBody>
        </p:sp>
        <p:pic>
          <p:nvPicPr>
            <p:cNvPr id="86" name="Graphic 85">
              <a:extLst>
                <a:ext uri="{FF2B5EF4-FFF2-40B4-BE49-F238E27FC236}">
                  <a16:creationId xmlns:a16="http://schemas.microsoft.com/office/drawing/2014/main" id="{637E5B29-21D4-5BF5-14BA-5CA61E09E599}"/>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987799" y="5420701"/>
              <a:ext cx="457200" cy="457200"/>
            </a:xfrm>
            <a:prstGeom prst="rect">
              <a:avLst/>
            </a:prstGeom>
          </p:spPr>
        </p:pic>
      </p:grpSp>
      <p:grpSp>
        <p:nvGrpSpPr>
          <p:cNvPr id="105" name="Group 104">
            <a:extLst>
              <a:ext uri="{FF2B5EF4-FFF2-40B4-BE49-F238E27FC236}">
                <a16:creationId xmlns:a16="http://schemas.microsoft.com/office/drawing/2014/main" id="{AAC328BB-28CB-3A4D-5D5E-565836A5622F}"/>
              </a:ext>
            </a:extLst>
          </p:cNvPr>
          <p:cNvGrpSpPr/>
          <p:nvPr/>
        </p:nvGrpSpPr>
        <p:grpSpPr>
          <a:xfrm>
            <a:off x="250902" y="1819119"/>
            <a:ext cx="493633" cy="493633"/>
            <a:chOff x="1782988" y="3029945"/>
            <a:chExt cx="846992" cy="846992"/>
          </a:xfrm>
        </p:grpSpPr>
        <p:sp>
          <p:nvSpPr>
            <p:cNvPr id="45" name="Oval 44">
              <a:extLst>
                <a:ext uri="{FF2B5EF4-FFF2-40B4-BE49-F238E27FC236}">
                  <a16:creationId xmlns:a16="http://schemas.microsoft.com/office/drawing/2014/main" id="{55F93E80-62CD-9D11-8F39-4324BD577538}"/>
                </a:ext>
              </a:extLst>
            </p:cNvPr>
            <p:cNvSpPr/>
            <p:nvPr/>
          </p:nvSpPr>
          <p:spPr>
            <a:xfrm>
              <a:off x="1782988" y="3029945"/>
              <a:ext cx="846992" cy="846992"/>
            </a:xfrm>
            <a:prstGeom prst="ellipse">
              <a:avLst/>
            </a:prstGeom>
            <a:solidFill>
              <a:schemeClr val="bg2">
                <a:lumMod val="20000"/>
                <a:lumOff val="80000"/>
              </a:schemeClr>
            </a:solidFill>
            <a:ln w="9525" cap="flat" cmpd="sng" algn="ctr">
              <a:noFill/>
              <a:prstDash val="solid"/>
            </a:ln>
            <a:effectLst/>
          </p:spPr>
          <p:txBody>
            <a:bodyPr rtlCol="0" anchor="ctr"/>
            <a:lstStyle/>
            <a:p>
              <a:pPr algn="ctr" defTabSz="822686" fontAlgn="auto">
                <a:spcBef>
                  <a:spcPts val="0"/>
                </a:spcBef>
                <a:spcAft>
                  <a:spcPts val="0"/>
                </a:spcAft>
                <a:defRPr/>
              </a:pPr>
              <a:endParaRPr lang="en-US" sz="1619" kern="0">
                <a:solidFill>
                  <a:srgbClr val="000000"/>
                </a:solidFill>
                <a:latin typeface="Bosch Office Sans"/>
              </a:endParaRPr>
            </a:p>
          </p:txBody>
        </p:sp>
        <p:pic>
          <p:nvPicPr>
            <p:cNvPr id="87" name="Graphic 86">
              <a:extLst>
                <a:ext uri="{FF2B5EF4-FFF2-40B4-BE49-F238E27FC236}">
                  <a16:creationId xmlns:a16="http://schemas.microsoft.com/office/drawing/2014/main" id="{DAB821DC-51EF-C0B2-D2E2-1A5831CDE57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977884" y="3224841"/>
              <a:ext cx="457200" cy="457200"/>
            </a:xfrm>
            <a:prstGeom prst="rect">
              <a:avLst/>
            </a:prstGeom>
          </p:spPr>
        </p:pic>
      </p:grpSp>
      <p:cxnSp>
        <p:nvCxnSpPr>
          <p:cNvPr id="113" name="Connector: Curved 112">
            <a:extLst>
              <a:ext uri="{FF2B5EF4-FFF2-40B4-BE49-F238E27FC236}">
                <a16:creationId xmlns:a16="http://schemas.microsoft.com/office/drawing/2014/main" id="{593FC9E4-7ADB-6938-B8BE-9A04D5022D59}"/>
              </a:ext>
            </a:extLst>
          </p:cNvPr>
          <p:cNvCxnSpPr>
            <a:cxnSpLocks/>
            <a:stCxn id="44" idx="6"/>
            <a:endCxn id="7" idx="1"/>
          </p:cNvCxnSpPr>
          <p:nvPr/>
        </p:nvCxnSpPr>
        <p:spPr>
          <a:xfrm flipV="1">
            <a:off x="744535" y="1959598"/>
            <a:ext cx="881822" cy="1000498"/>
          </a:xfrm>
          <a:prstGeom prst="curvedConnector3">
            <a:avLst>
              <a:gd name="adj1" fmla="val 50000"/>
            </a:avLst>
          </a:prstGeom>
          <a:ln>
            <a:solidFill>
              <a:srgbClr val="9E2896">
                <a:alpha val="69000"/>
              </a:srgbClr>
            </a:solidFill>
            <a:prstDash val="lgDash"/>
            <a:round/>
            <a:tailEnd type="triangle"/>
          </a:ln>
        </p:spPr>
        <p:style>
          <a:lnRef idx="1">
            <a:schemeClr val="accent1"/>
          </a:lnRef>
          <a:fillRef idx="0">
            <a:schemeClr val="accent1"/>
          </a:fillRef>
          <a:effectRef idx="0">
            <a:schemeClr val="accent1"/>
          </a:effectRef>
          <a:fontRef idx="minor">
            <a:schemeClr val="tx1"/>
          </a:fontRef>
        </p:style>
      </p:cxnSp>
      <p:cxnSp>
        <p:nvCxnSpPr>
          <p:cNvPr id="115" name="Connector: Curved 114">
            <a:extLst>
              <a:ext uri="{FF2B5EF4-FFF2-40B4-BE49-F238E27FC236}">
                <a16:creationId xmlns:a16="http://schemas.microsoft.com/office/drawing/2014/main" id="{865557FC-9C43-D373-13CB-28205041F860}"/>
              </a:ext>
            </a:extLst>
          </p:cNvPr>
          <p:cNvCxnSpPr>
            <a:cxnSpLocks/>
            <a:stCxn id="45" idx="6"/>
            <a:endCxn id="7" idx="1"/>
          </p:cNvCxnSpPr>
          <p:nvPr/>
        </p:nvCxnSpPr>
        <p:spPr>
          <a:xfrm flipV="1">
            <a:off x="744535" y="1959598"/>
            <a:ext cx="881822" cy="106338"/>
          </a:xfrm>
          <a:prstGeom prst="curvedConnector3">
            <a:avLst/>
          </a:prstGeom>
          <a:ln>
            <a:solidFill>
              <a:srgbClr val="9E2896">
                <a:alpha val="69000"/>
              </a:srgbClr>
            </a:solidFill>
            <a:prstDash val="lgDash"/>
            <a:round/>
            <a:tailEnd type="triangle"/>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CED6BFF6-03CC-31A1-6D90-C73A368428E2}"/>
              </a:ext>
            </a:extLst>
          </p:cNvPr>
          <p:cNvCxnSpPr>
            <a:cxnSpLocks/>
            <a:endCxn id="7" idx="1"/>
          </p:cNvCxnSpPr>
          <p:nvPr/>
        </p:nvCxnSpPr>
        <p:spPr>
          <a:xfrm>
            <a:off x="900156" y="1297342"/>
            <a:ext cx="726201" cy="662256"/>
          </a:xfrm>
          <a:prstGeom prst="curvedConnector3">
            <a:avLst/>
          </a:prstGeom>
          <a:ln>
            <a:solidFill>
              <a:srgbClr val="9E2896">
                <a:alpha val="69000"/>
              </a:srgbClr>
            </a:solidFill>
            <a:prstDash val="lgDash"/>
            <a:round/>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46087C3-4B3E-EBA6-B89C-84A2E8E1F79E}"/>
              </a:ext>
            </a:extLst>
          </p:cNvPr>
          <p:cNvSpPr txBox="1"/>
          <p:nvPr/>
        </p:nvSpPr>
        <p:spPr>
          <a:xfrm>
            <a:off x="1455893" y="3911694"/>
            <a:ext cx="817784" cy="424732"/>
          </a:xfrm>
          <a:prstGeom prst="rect">
            <a:avLst/>
          </a:prstGeom>
          <a:noFill/>
        </p:spPr>
        <p:txBody>
          <a:bodyPr wrap="square" rtlCol="0">
            <a:spAutoFit/>
          </a:bodyPr>
          <a:lstStyle/>
          <a:p>
            <a:pPr defTabSz="822686" fontAlgn="auto">
              <a:spcBef>
                <a:spcPts val="0"/>
              </a:spcBef>
              <a:spcAft>
                <a:spcPts val="0"/>
              </a:spcAft>
              <a:defRPr/>
            </a:pPr>
            <a:r>
              <a:rPr lang="en-US" sz="1080">
                <a:solidFill>
                  <a:srgbClr val="8B2284">
                    <a:alpha val="61000"/>
                  </a:srgbClr>
                </a:solidFill>
                <a:latin typeface="Bosch Office Sans" pitchFamily="2" charset="0"/>
              </a:rPr>
              <a:t>Target Object</a:t>
            </a:r>
          </a:p>
        </p:txBody>
      </p:sp>
      <p:sp>
        <p:nvSpPr>
          <p:cNvPr id="127" name="TextBox 126">
            <a:extLst>
              <a:ext uri="{FF2B5EF4-FFF2-40B4-BE49-F238E27FC236}">
                <a16:creationId xmlns:a16="http://schemas.microsoft.com/office/drawing/2014/main" id="{D7EE7666-F18E-A630-29CB-BDA0BBB38A08}"/>
              </a:ext>
            </a:extLst>
          </p:cNvPr>
          <p:cNvSpPr txBox="1"/>
          <p:nvPr/>
        </p:nvSpPr>
        <p:spPr>
          <a:xfrm>
            <a:off x="94217" y="1524613"/>
            <a:ext cx="1028528" cy="220810"/>
          </a:xfrm>
          <a:prstGeom prst="rect">
            <a:avLst/>
          </a:prstGeom>
          <a:noFill/>
        </p:spPr>
        <p:txBody>
          <a:bodyPr wrap="none" lIns="0" tIns="0" rIns="0" bIns="0" rtlCol="0">
            <a:noAutofit/>
          </a:bodyPr>
          <a:lstStyle/>
          <a:p>
            <a:pPr defTabSz="822686" fontAlgn="auto">
              <a:spcBef>
                <a:spcPts val="450"/>
              </a:spcBef>
              <a:spcAft>
                <a:spcPts val="0"/>
              </a:spcAft>
              <a:defRPr/>
            </a:pPr>
            <a:r>
              <a:rPr lang="en-US" sz="1080" b="1" kern="0">
                <a:solidFill>
                  <a:srgbClr val="000000"/>
                </a:solidFill>
                <a:latin typeface="Bosch Office Sans"/>
              </a:rPr>
              <a:t>Manufacturing</a:t>
            </a:r>
          </a:p>
        </p:txBody>
      </p:sp>
      <p:sp>
        <p:nvSpPr>
          <p:cNvPr id="165" name="Rectangle: Rounded Corners 164">
            <a:extLst>
              <a:ext uri="{FF2B5EF4-FFF2-40B4-BE49-F238E27FC236}">
                <a16:creationId xmlns:a16="http://schemas.microsoft.com/office/drawing/2014/main" id="{EE4F5288-ACE8-2DB8-0C62-CD501C477243}"/>
              </a:ext>
            </a:extLst>
          </p:cNvPr>
          <p:cNvSpPr/>
          <p:nvPr/>
        </p:nvSpPr>
        <p:spPr>
          <a:xfrm>
            <a:off x="1666432" y="1032775"/>
            <a:ext cx="2284623" cy="262338"/>
          </a:xfrm>
          <a:prstGeom prst="roundRect">
            <a:avLst/>
          </a:prstGeom>
          <a:solidFill>
            <a:srgbClr val="FFFFCC">
              <a:alpha val="50196"/>
            </a:srgbClr>
          </a:solidFill>
          <a:ln w="9525" cap="flat" cmpd="sng" algn="ctr">
            <a:noFill/>
            <a:prstDash val="solid"/>
          </a:ln>
          <a:effectLst/>
        </p:spPr>
        <p:txBody>
          <a:bodyPr rtlCol="0" anchor="ctr"/>
          <a:lstStyle/>
          <a:p>
            <a:pPr algn="ctr" defTabSz="822686" fontAlgn="auto">
              <a:spcBef>
                <a:spcPts val="0"/>
              </a:spcBef>
              <a:spcAft>
                <a:spcPts val="0"/>
              </a:spcAft>
              <a:defRPr/>
            </a:pPr>
            <a:r>
              <a:rPr lang="en-US" sz="1260" b="1" kern="0">
                <a:solidFill>
                  <a:srgbClr val="000000"/>
                </a:solidFill>
                <a:latin typeface="Bosch Office Sans"/>
              </a:rPr>
              <a:t>Piecemeal Vision Solutions</a:t>
            </a:r>
          </a:p>
        </p:txBody>
      </p:sp>
      <p:sp>
        <p:nvSpPr>
          <p:cNvPr id="166" name="TextBox 165">
            <a:extLst>
              <a:ext uri="{FF2B5EF4-FFF2-40B4-BE49-F238E27FC236}">
                <a16:creationId xmlns:a16="http://schemas.microsoft.com/office/drawing/2014/main" id="{3904748F-3EBC-499A-2674-B90FC1170697}"/>
              </a:ext>
            </a:extLst>
          </p:cNvPr>
          <p:cNvSpPr txBox="1"/>
          <p:nvPr/>
        </p:nvSpPr>
        <p:spPr>
          <a:xfrm>
            <a:off x="122002" y="2404996"/>
            <a:ext cx="1028528" cy="220810"/>
          </a:xfrm>
          <a:prstGeom prst="rect">
            <a:avLst/>
          </a:prstGeom>
          <a:noFill/>
        </p:spPr>
        <p:txBody>
          <a:bodyPr wrap="none" lIns="0" tIns="0" rIns="0" bIns="0" rtlCol="0">
            <a:noAutofit/>
          </a:bodyPr>
          <a:lstStyle/>
          <a:p>
            <a:pPr defTabSz="822686" fontAlgn="auto">
              <a:spcBef>
                <a:spcPts val="450"/>
              </a:spcBef>
              <a:spcAft>
                <a:spcPts val="0"/>
              </a:spcAft>
              <a:defRPr/>
            </a:pPr>
            <a:r>
              <a:rPr lang="en-US" sz="1080" b="1" kern="0">
                <a:solidFill>
                  <a:srgbClr val="000000"/>
                </a:solidFill>
                <a:latin typeface="Bosch Office Sans"/>
              </a:rPr>
              <a:t>Healthcare</a:t>
            </a:r>
          </a:p>
        </p:txBody>
      </p:sp>
      <p:sp>
        <p:nvSpPr>
          <p:cNvPr id="167" name="TextBox 166">
            <a:extLst>
              <a:ext uri="{FF2B5EF4-FFF2-40B4-BE49-F238E27FC236}">
                <a16:creationId xmlns:a16="http://schemas.microsoft.com/office/drawing/2014/main" id="{05782536-1F66-4E88-E9BA-C3862FC3FA9F}"/>
              </a:ext>
            </a:extLst>
          </p:cNvPr>
          <p:cNvSpPr txBox="1"/>
          <p:nvPr/>
        </p:nvSpPr>
        <p:spPr>
          <a:xfrm>
            <a:off x="168550" y="3288863"/>
            <a:ext cx="1028528" cy="220810"/>
          </a:xfrm>
          <a:prstGeom prst="rect">
            <a:avLst/>
          </a:prstGeom>
          <a:noFill/>
        </p:spPr>
        <p:txBody>
          <a:bodyPr wrap="none" lIns="0" tIns="0" rIns="0" bIns="0" rtlCol="0">
            <a:noAutofit/>
          </a:bodyPr>
          <a:lstStyle/>
          <a:p>
            <a:pPr defTabSz="822686" fontAlgn="auto">
              <a:spcBef>
                <a:spcPts val="450"/>
              </a:spcBef>
              <a:spcAft>
                <a:spcPts val="0"/>
              </a:spcAft>
              <a:defRPr/>
            </a:pPr>
            <a:r>
              <a:rPr lang="en-US" sz="1080" b="1" kern="0">
                <a:solidFill>
                  <a:srgbClr val="000000"/>
                </a:solidFill>
                <a:latin typeface="Bosch Office Sans"/>
              </a:rPr>
              <a:t>Security</a:t>
            </a:r>
          </a:p>
        </p:txBody>
      </p:sp>
      <p:sp>
        <p:nvSpPr>
          <p:cNvPr id="168" name="TextBox 167">
            <a:extLst>
              <a:ext uri="{FF2B5EF4-FFF2-40B4-BE49-F238E27FC236}">
                <a16:creationId xmlns:a16="http://schemas.microsoft.com/office/drawing/2014/main" id="{F5EE1E44-F10A-31FE-F5A0-67C6C4054B10}"/>
              </a:ext>
            </a:extLst>
          </p:cNvPr>
          <p:cNvSpPr txBox="1"/>
          <p:nvPr/>
        </p:nvSpPr>
        <p:spPr>
          <a:xfrm>
            <a:off x="262483" y="4172523"/>
            <a:ext cx="1028528" cy="220810"/>
          </a:xfrm>
          <a:prstGeom prst="rect">
            <a:avLst/>
          </a:prstGeom>
          <a:noFill/>
        </p:spPr>
        <p:txBody>
          <a:bodyPr wrap="none" lIns="0" tIns="0" rIns="0" bIns="0" rtlCol="0">
            <a:noAutofit/>
          </a:bodyPr>
          <a:lstStyle/>
          <a:p>
            <a:pPr defTabSz="822686" fontAlgn="auto">
              <a:spcBef>
                <a:spcPts val="450"/>
              </a:spcBef>
              <a:spcAft>
                <a:spcPts val="0"/>
              </a:spcAft>
              <a:defRPr/>
            </a:pPr>
            <a:r>
              <a:rPr lang="en-US" sz="1080" b="1" kern="0">
                <a:solidFill>
                  <a:srgbClr val="000000"/>
                </a:solidFill>
                <a:latin typeface="Bosch Office Sans"/>
              </a:rPr>
              <a:t>Retail</a:t>
            </a:r>
          </a:p>
        </p:txBody>
      </p:sp>
      <p:pic>
        <p:nvPicPr>
          <p:cNvPr id="196" name="Graphic 195">
            <a:extLst>
              <a:ext uri="{FF2B5EF4-FFF2-40B4-BE49-F238E27FC236}">
                <a16:creationId xmlns:a16="http://schemas.microsoft.com/office/drawing/2014/main" id="{A7B64E50-CC80-CE5C-FB24-8DE67F2634AC}"/>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882525" y="941580"/>
            <a:ext cx="426019" cy="426019"/>
          </a:xfrm>
          <a:prstGeom prst="rect">
            <a:avLst/>
          </a:prstGeom>
        </p:spPr>
      </p:pic>
      <p:pic>
        <p:nvPicPr>
          <p:cNvPr id="201" name="Graphic 200">
            <a:extLst>
              <a:ext uri="{FF2B5EF4-FFF2-40B4-BE49-F238E27FC236}">
                <a16:creationId xmlns:a16="http://schemas.microsoft.com/office/drawing/2014/main" id="{6598BF44-C67D-09AF-579B-0B8EF8BF55A6}"/>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539061" y="928511"/>
            <a:ext cx="427815" cy="427815"/>
          </a:xfrm>
          <a:prstGeom prst="rect">
            <a:avLst/>
          </a:prstGeom>
        </p:spPr>
      </p:pic>
      <p:pic>
        <p:nvPicPr>
          <p:cNvPr id="46" name="Graphic 45">
            <a:extLst>
              <a:ext uri="{FF2B5EF4-FFF2-40B4-BE49-F238E27FC236}">
                <a16:creationId xmlns:a16="http://schemas.microsoft.com/office/drawing/2014/main" id="{942B7419-2F8F-117B-99EF-DD72DA8ECB3A}"/>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372606" y="3363648"/>
            <a:ext cx="658992" cy="658992"/>
          </a:xfrm>
          <a:prstGeom prst="rect">
            <a:avLst/>
          </a:prstGeom>
        </p:spPr>
      </p:pic>
      <p:pic>
        <p:nvPicPr>
          <p:cNvPr id="47" name="Graphic 46">
            <a:extLst>
              <a:ext uri="{FF2B5EF4-FFF2-40B4-BE49-F238E27FC236}">
                <a16:creationId xmlns:a16="http://schemas.microsoft.com/office/drawing/2014/main" id="{BFD2EAA3-3E35-B92A-B5B9-72C2163FDCF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779478" y="3458051"/>
            <a:ext cx="494243" cy="494244"/>
          </a:xfrm>
          <a:prstGeom prst="rect">
            <a:avLst/>
          </a:prstGeom>
        </p:spPr>
      </p:pic>
      <p:sp>
        <p:nvSpPr>
          <p:cNvPr id="53" name="TextBox 52">
            <a:extLst>
              <a:ext uri="{FF2B5EF4-FFF2-40B4-BE49-F238E27FC236}">
                <a16:creationId xmlns:a16="http://schemas.microsoft.com/office/drawing/2014/main" id="{24E039AF-45B6-189D-AE3C-C026BE44FB00}"/>
              </a:ext>
            </a:extLst>
          </p:cNvPr>
          <p:cNvSpPr txBox="1"/>
          <p:nvPr/>
        </p:nvSpPr>
        <p:spPr>
          <a:xfrm>
            <a:off x="2561604" y="3940207"/>
            <a:ext cx="901612" cy="424732"/>
          </a:xfrm>
          <a:prstGeom prst="rect">
            <a:avLst/>
          </a:prstGeom>
          <a:noFill/>
        </p:spPr>
        <p:txBody>
          <a:bodyPr wrap="square" rtlCol="0">
            <a:spAutoFit/>
          </a:bodyPr>
          <a:lstStyle>
            <a:defPPr>
              <a:defRPr lang="en-US"/>
            </a:defPPr>
            <a:lvl1pPr>
              <a:defRPr sz="1100">
                <a:solidFill>
                  <a:srgbClr val="8B2284"/>
                </a:solidFill>
                <a:latin typeface="Bosch Office Sans" pitchFamily="2" charset="0"/>
              </a:defRPr>
            </a:lvl1pPr>
          </a:lstStyle>
          <a:p>
            <a:pPr algn="ctr" defTabSz="822686" fontAlgn="auto">
              <a:spcBef>
                <a:spcPts val="0"/>
              </a:spcBef>
              <a:spcAft>
                <a:spcPts val="0"/>
              </a:spcAft>
              <a:defRPr/>
            </a:pPr>
            <a:r>
              <a:rPr lang="en-US" sz="1080"/>
              <a:t>Sensing</a:t>
            </a:r>
            <a:r>
              <a:rPr lang="en-US" sz="1080">
                <a:solidFill>
                  <a:srgbClr val="8B2284">
                    <a:alpha val="61000"/>
                  </a:srgbClr>
                </a:solidFill>
              </a:rPr>
              <a:t> </a:t>
            </a:r>
            <a:r>
              <a:rPr lang="en-US" sz="1080"/>
              <a:t>Device</a:t>
            </a:r>
          </a:p>
        </p:txBody>
      </p:sp>
      <p:pic>
        <p:nvPicPr>
          <p:cNvPr id="48" name="Graphic 47">
            <a:extLst>
              <a:ext uri="{FF2B5EF4-FFF2-40B4-BE49-F238E27FC236}">
                <a16:creationId xmlns:a16="http://schemas.microsoft.com/office/drawing/2014/main" id="{79943088-ECB6-10D2-9CFD-C4678981A2E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7829282" y="3362976"/>
            <a:ext cx="494243" cy="494244"/>
          </a:xfrm>
          <a:prstGeom prst="rect">
            <a:avLst/>
          </a:prstGeom>
        </p:spPr>
      </p:pic>
      <p:sp>
        <p:nvSpPr>
          <p:cNvPr id="55" name="TextBox 54">
            <a:extLst>
              <a:ext uri="{FF2B5EF4-FFF2-40B4-BE49-F238E27FC236}">
                <a16:creationId xmlns:a16="http://schemas.microsoft.com/office/drawing/2014/main" id="{EF2BC367-1D52-2611-1434-6F630239483A}"/>
              </a:ext>
            </a:extLst>
          </p:cNvPr>
          <p:cNvSpPr txBox="1"/>
          <p:nvPr/>
        </p:nvSpPr>
        <p:spPr>
          <a:xfrm>
            <a:off x="6206145" y="3402408"/>
            <a:ext cx="1309908" cy="424732"/>
          </a:xfrm>
          <a:prstGeom prst="rect">
            <a:avLst/>
          </a:prstGeom>
          <a:noFill/>
        </p:spPr>
        <p:txBody>
          <a:bodyPr wrap="square" rtlCol="0">
            <a:spAutoFit/>
          </a:bodyPr>
          <a:lstStyle>
            <a:defPPr>
              <a:defRPr lang="en-US"/>
            </a:defPPr>
            <a:lvl1pPr>
              <a:defRPr sz="1100">
                <a:solidFill>
                  <a:srgbClr val="8B2284"/>
                </a:solidFill>
                <a:latin typeface="Bosch Office Sans" pitchFamily="2" charset="0"/>
              </a:defRPr>
            </a:lvl1pPr>
          </a:lstStyle>
          <a:p>
            <a:pPr defTabSz="822686" fontAlgn="auto">
              <a:spcBef>
                <a:spcPts val="0"/>
              </a:spcBef>
              <a:spcAft>
                <a:spcPts val="0"/>
              </a:spcAft>
              <a:defRPr/>
            </a:pPr>
            <a:r>
              <a:rPr lang="en-US" sz="1080"/>
              <a:t>Pre-Trained Model Templates</a:t>
            </a:r>
          </a:p>
        </p:txBody>
      </p:sp>
      <p:pic>
        <p:nvPicPr>
          <p:cNvPr id="56" name="Graphic 55">
            <a:extLst>
              <a:ext uri="{FF2B5EF4-FFF2-40B4-BE49-F238E27FC236}">
                <a16:creationId xmlns:a16="http://schemas.microsoft.com/office/drawing/2014/main" id="{ECC5039C-A6F0-871B-160C-5398BD89F0B1}"/>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5081112" y="3351552"/>
            <a:ext cx="560143" cy="560143"/>
          </a:xfrm>
          <a:prstGeom prst="rect">
            <a:avLst/>
          </a:prstGeom>
        </p:spPr>
      </p:pic>
      <p:sp>
        <p:nvSpPr>
          <p:cNvPr id="59" name="TextBox 58">
            <a:extLst>
              <a:ext uri="{FF2B5EF4-FFF2-40B4-BE49-F238E27FC236}">
                <a16:creationId xmlns:a16="http://schemas.microsoft.com/office/drawing/2014/main" id="{6FC3B5F9-6840-319B-F078-3A33533EB70A}"/>
              </a:ext>
            </a:extLst>
          </p:cNvPr>
          <p:cNvSpPr txBox="1"/>
          <p:nvPr/>
        </p:nvSpPr>
        <p:spPr>
          <a:xfrm>
            <a:off x="3612887" y="3931967"/>
            <a:ext cx="881504" cy="424732"/>
          </a:xfrm>
          <a:prstGeom prst="rect">
            <a:avLst/>
          </a:prstGeom>
          <a:noFill/>
        </p:spPr>
        <p:txBody>
          <a:bodyPr wrap="square" rtlCol="0">
            <a:spAutoFit/>
          </a:bodyPr>
          <a:lstStyle>
            <a:defPPr>
              <a:defRPr lang="en-US"/>
            </a:defPPr>
            <a:lvl1pPr algn="ctr">
              <a:defRPr sz="1100">
                <a:solidFill>
                  <a:srgbClr val="8B2284"/>
                </a:solidFill>
                <a:latin typeface="Bosch Office Sans" pitchFamily="2" charset="0"/>
              </a:defRPr>
            </a:lvl1pPr>
          </a:lstStyle>
          <a:p>
            <a:pPr defTabSz="822686" fontAlgn="auto">
              <a:spcBef>
                <a:spcPts val="0"/>
              </a:spcBef>
              <a:spcAft>
                <a:spcPts val="0"/>
              </a:spcAft>
              <a:defRPr/>
            </a:pPr>
            <a:r>
              <a:rPr lang="en-US" sz="1080"/>
              <a:t>Data Processing</a:t>
            </a:r>
          </a:p>
        </p:txBody>
      </p:sp>
      <p:sp>
        <p:nvSpPr>
          <p:cNvPr id="126" name="Arrow: Pentagon 125">
            <a:extLst>
              <a:ext uri="{FF2B5EF4-FFF2-40B4-BE49-F238E27FC236}">
                <a16:creationId xmlns:a16="http://schemas.microsoft.com/office/drawing/2014/main" id="{B1A57B1D-29AD-EEA6-BFC7-0825E1FE5D8A}"/>
              </a:ext>
            </a:extLst>
          </p:cNvPr>
          <p:cNvSpPr/>
          <p:nvPr/>
        </p:nvSpPr>
        <p:spPr>
          <a:xfrm>
            <a:off x="1333775" y="2945806"/>
            <a:ext cx="6102572" cy="226282"/>
          </a:xfrm>
          <a:custGeom>
            <a:avLst/>
            <a:gdLst>
              <a:gd name="connsiteX0" fmla="*/ 0 w 6102572"/>
              <a:gd name="connsiteY0" fmla="*/ 0 h 226282"/>
              <a:gd name="connsiteX1" fmla="*/ 725387 w 6102572"/>
              <a:gd name="connsiteY1" fmla="*/ 0 h 226282"/>
              <a:gd name="connsiteX2" fmla="*/ 1271090 w 6102572"/>
              <a:gd name="connsiteY2" fmla="*/ 0 h 226282"/>
              <a:gd name="connsiteX3" fmla="*/ 1876688 w 6102572"/>
              <a:gd name="connsiteY3" fmla="*/ 0 h 226282"/>
              <a:gd name="connsiteX4" fmla="*/ 2661969 w 6102572"/>
              <a:gd name="connsiteY4" fmla="*/ 0 h 226282"/>
              <a:gd name="connsiteX5" fmla="*/ 3147779 w 6102572"/>
              <a:gd name="connsiteY5" fmla="*/ 0 h 226282"/>
              <a:gd name="connsiteX6" fmla="*/ 3753377 w 6102572"/>
              <a:gd name="connsiteY6" fmla="*/ 0 h 226282"/>
              <a:gd name="connsiteX7" fmla="*/ 4239186 w 6102572"/>
              <a:gd name="connsiteY7" fmla="*/ 0 h 226282"/>
              <a:gd name="connsiteX8" fmla="*/ 4904678 w 6102572"/>
              <a:gd name="connsiteY8" fmla="*/ 0 h 226282"/>
              <a:gd name="connsiteX9" fmla="*/ 5390488 w 6102572"/>
              <a:gd name="connsiteY9" fmla="*/ 0 h 226282"/>
              <a:gd name="connsiteX10" fmla="*/ 5989431 w 6102572"/>
              <a:gd name="connsiteY10" fmla="*/ 0 h 226282"/>
              <a:gd name="connsiteX11" fmla="*/ 6102572 w 6102572"/>
              <a:gd name="connsiteY11" fmla="*/ 113141 h 226282"/>
              <a:gd name="connsiteX12" fmla="*/ 5989431 w 6102572"/>
              <a:gd name="connsiteY12" fmla="*/ 226282 h 226282"/>
              <a:gd name="connsiteX13" fmla="*/ 5443727 w 6102572"/>
              <a:gd name="connsiteY13" fmla="*/ 226282 h 226282"/>
              <a:gd name="connsiteX14" fmla="*/ 4718341 w 6102572"/>
              <a:gd name="connsiteY14" fmla="*/ 226282 h 226282"/>
              <a:gd name="connsiteX15" fmla="*/ 4232531 w 6102572"/>
              <a:gd name="connsiteY15" fmla="*/ 226282 h 226282"/>
              <a:gd name="connsiteX16" fmla="*/ 3567039 w 6102572"/>
              <a:gd name="connsiteY16" fmla="*/ 226282 h 226282"/>
              <a:gd name="connsiteX17" fmla="*/ 3021335 w 6102572"/>
              <a:gd name="connsiteY17" fmla="*/ 226282 h 226282"/>
              <a:gd name="connsiteX18" fmla="*/ 2475631 w 6102572"/>
              <a:gd name="connsiteY18" fmla="*/ 226282 h 226282"/>
              <a:gd name="connsiteX19" fmla="*/ 1690351 w 6102572"/>
              <a:gd name="connsiteY19" fmla="*/ 226282 h 226282"/>
              <a:gd name="connsiteX20" fmla="*/ 905070 w 6102572"/>
              <a:gd name="connsiteY20" fmla="*/ 226282 h 226282"/>
              <a:gd name="connsiteX21" fmla="*/ 0 w 6102572"/>
              <a:gd name="connsiteY21" fmla="*/ 226282 h 226282"/>
              <a:gd name="connsiteX22" fmla="*/ 0 w 6102572"/>
              <a:gd name="connsiteY22" fmla="*/ 0 h 226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02572" h="226282" fill="none" extrusionOk="0">
                <a:moveTo>
                  <a:pt x="0" y="0"/>
                </a:moveTo>
                <a:cubicBezTo>
                  <a:pt x="146034" y="-19861"/>
                  <a:pt x="508061" y="25614"/>
                  <a:pt x="725387" y="0"/>
                </a:cubicBezTo>
                <a:cubicBezTo>
                  <a:pt x="942713" y="-25614"/>
                  <a:pt x="1145151" y="-5020"/>
                  <a:pt x="1271090" y="0"/>
                </a:cubicBezTo>
                <a:cubicBezTo>
                  <a:pt x="1397029" y="5020"/>
                  <a:pt x="1719042" y="28849"/>
                  <a:pt x="1876688" y="0"/>
                </a:cubicBezTo>
                <a:cubicBezTo>
                  <a:pt x="2034334" y="-28849"/>
                  <a:pt x="2320793" y="31960"/>
                  <a:pt x="2661969" y="0"/>
                </a:cubicBezTo>
                <a:cubicBezTo>
                  <a:pt x="3003145" y="-31960"/>
                  <a:pt x="3023243" y="17800"/>
                  <a:pt x="3147779" y="0"/>
                </a:cubicBezTo>
                <a:cubicBezTo>
                  <a:pt x="3272315" y="-17800"/>
                  <a:pt x="3569510" y="-23203"/>
                  <a:pt x="3753377" y="0"/>
                </a:cubicBezTo>
                <a:cubicBezTo>
                  <a:pt x="3937244" y="23203"/>
                  <a:pt x="4009666" y="-12929"/>
                  <a:pt x="4239186" y="0"/>
                </a:cubicBezTo>
                <a:cubicBezTo>
                  <a:pt x="4468706" y="12929"/>
                  <a:pt x="4580780" y="13624"/>
                  <a:pt x="4904678" y="0"/>
                </a:cubicBezTo>
                <a:cubicBezTo>
                  <a:pt x="5228576" y="-13624"/>
                  <a:pt x="5163240" y="-19453"/>
                  <a:pt x="5390488" y="0"/>
                </a:cubicBezTo>
                <a:cubicBezTo>
                  <a:pt x="5617736" y="19453"/>
                  <a:pt x="5848081" y="-22523"/>
                  <a:pt x="5989431" y="0"/>
                </a:cubicBezTo>
                <a:cubicBezTo>
                  <a:pt x="6049731" y="49314"/>
                  <a:pt x="6048607" y="67031"/>
                  <a:pt x="6102572" y="113141"/>
                </a:cubicBezTo>
                <a:cubicBezTo>
                  <a:pt x="6061537" y="144230"/>
                  <a:pt x="6038420" y="187537"/>
                  <a:pt x="5989431" y="226282"/>
                </a:cubicBezTo>
                <a:cubicBezTo>
                  <a:pt x="5749085" y="244633"/>
                  <a:pt x="5568105" y="229778"/>
                  <a:pt x="5443727" y="226282"/>
                </a:cubicBezTo>
                <a:cubicBezTo>
                  <a:pt x="5319349" y="222786"/>
                  <a:pt x="4987336" y="243531"/>
                  <a:pt x="4718341" y="226282"/>
                </a:cubicBezTo>
                <a:cubicBezTo>
                  <a:pt x="4449346" y="209033"/>
                  <a:pt x="4361325" y="245510"/>
                  <a:pt x="4232531" y="226282"/>
                </a:cubicBezTo>
                <a:cubicBezTo>
                  <a:pt x="4103737" y="207055"/>
                  <a:pt x="3724340" y="206068"/>
                  <a:pt x="3567039" y="226282"/>
                </a:cubicBezTo>
                <a:cubicBezTo>
                  <a:pt x="3409738" y="246496"/>
                  <a:pt x="3289256" y="243798"/>
                  <a:pt x="3021335" y="226282"/>
                </a:cubicBezTo>
                <a:cubicBezTo>
                  <a:pt x="2753414" y="208766"/>
                  <a:pt x="2623159" y="208272"/>
                  <a:pt x="2475631" y="226282"/>
                </a:cubicBezTo>
                <a:cubicBezTo>
                  <a:pt x="2328103" y="244292"/>
                  <a:pt x="1947455" y="229855"/>
                  <a:pt x="1690351" y="226282"/>
                </a:cubicBezTo>
                <a:cubicBezTo>
                  <a:pt x="1433247" y="222709"/>
                  <a:pt x="1249050" y="193823"/>
                  <a:pt x="905070" y="226282"/>
                </a:cubicBezTo>
                <a:cubicBezTo>
                  <a:pt x="561090" y="258741"/>
                  <a:pt x="313788" y="224693"/>
                  <a:pt x="0" y="226282"/>
                </a:cubicBezTo>
                <a:cubicBezTo>
                  <a:pt x="124" y="160934"/>
                  <a:pt x="4742" y="81121"/>
                  <a:pt x="0" y="0"/>
                </a:cubicBezTo>
                <a:close/>
              </a:path>
              <a:path w="6102572" h="226282" stroke="0" extrusionOk="0">
                <a:moveTo>
                  <a:pt x="0" y="0"/>
                </a:moveTo>
                <a:cubicBezTo>
                  <a:pt x="211600" y="-12789"/>
                  <a:pt x="383173" y="-24551"/>
                  <a:pt x="545704" y="0"/>
                </a:cubicBezTo>
                <a:cubicBezTo>
                  <a:pt x="708235" y="24551"/>
                  <a:pt x="837995" y="-19255"/>
                  <a:pt x="1091407" y="0"/>
                </a:cubicBezTo>
                <a:cubicBezTo>
                  <a:pt x="1344819" y="19255"/>
                  <a:pt x="1360012" y="-14988"/>
                  <a:pt x="1577217" y="0"/>
                </a:cubicBezTo>
                <a:cubicBezTo>
                  <a:pt x="1794422" y="14988"/>
                  <a:pt x="1930521" y="-16362"/>
                  <a:pt x="2063026" y="0"/>
                </a:cubicBezTo>
                <a:cubicBezTo>
                  <a:pt x="2195531" y="16362"/>
                  <a:pt x="2529175" y="5272"/>
                  <a:pt x="2668624" y="0"/>
                </a:cubicBezTo>
                <a:cubicBezTo>
                  <a:pt x="2808073" y="-5272"/>
                  <a:pt x="3079817" y="7844"/>
                  <a:pt x="3214328" y="0"/>
                </a:cubicBezTo>
                <a:cubicBezTo>
                  <a:pt x="3348839" y="-7844"/>
                  <a:pt x="3624154" y="37335"/>
                  <a:pt x="3999609" y="0"/>
                </a:cubicBezTo>
                <a:cubicBezTo>
                  <a:pt x="4375064" y="-37335"/>
                  <a:pt x="4526479" y="7809"/>
                  <a:pt x="4665101" y="0"/>
                </a:cubicBezTo>
                <a:cubicBezTo>
                  <a:pt x="4803723" y="-7809"/>
                  <a:pt x="4949757" y="-22280"/>
                  <a:pt x="5150911" y="0"/>
                </a:cubicBezTo>
                <a:cubicBezTo>
                  <a:pt x="5352065" y="22280"/>
                  <a:pt x="5624038" y="20359"/>
                  <a:pt x="5989431" y="0"/>
                </a:cubicBezTo>
                <a:cubicBezTo>
                  <a:pt x="6014952" y="35353"/>
                  <a:pt x="6063477" y="67994"/>
                  <a:pt x="6102572" y="113141"/>
                </a:cubicBezTo>
                <a:cubicBezTo>
                  <a:pt x="6061178" y="164051"/>
                  <a:pt x="6047787" y="172215"/>
                  <a:pt x="5989431" y="226282"/>
                </a:cubicBezTo>
                <a:cubicBezTo>
                  <a:pt x="5622874" y="249580"/>
                  <a:pt x="5584625" y="258609"/>
                  <a:pt x="5204150" y="226282"/>
                </a:cubicBezTo>
                <a:cubicBezTo>
                  <a:pt x="4823675" y="193955"/>
                  <a:pt x="4863398" y="204942"/>
                  <a:pt x="4718341" y="226282"/>
                </a:cubicBezTo>
                <a:cubicBezTo>
                  <a:pt x="4573284" y="247622"/>
                  <a:pt x="4387617" y="199519"/>
                  <a:pt x="4172637" y="226282"/>
                </a:cubicBezTo>
                <a:cubicBezTo>
                  <a:pt x="3957657" y="253045"/>
                  <a:pt x="3643508" y="198222"/>
                  <a:pt x="3507145" y="226282"/>
                </a:cubicBezTo>
                <a:cubicBezTo>
                  <a:pt x="3370782" y="254342"/>
                  <a:pt x="2976678" y="204971"/>
                  <a:pt x="2841652" y="226282"/>
                </a:cubicBezTo>
                <a:cubicBezTo>
                  <a:pt x="2706626" y="247593"/>
                  <a:pt x="2449610" y="249772"/>
                  <a:pt x="2236054" y="226282"/>
                </a:cubicBezTo>
                <a:cubicBezTo>
                  <a:pt x="2022498" y="202792"/>
                  <a:pt x="1820098" y="192129"/>
                  <a:pt x="1510668" y="226282"/>
                </a:cubicBezTo>
                <a:cubicBezTo>
                  <a:pt x="1201238" y="260435"/>
                  <a:pt x="957704" y="199309"/>
                  <a:pt x="725387" y="226282"/>
                </a:cubicBezTo>
                <a:cubicBezTo>
                  <a:pt x="493070" y="253255"/>
                  <a:pt x="149152" y="233268"/>
                  <a:pt x="0" y="226282"/>
                </a:cubicBezTo>
                <a:cubicBezTo>
                  <a:pt x="10864" y="155271"/>
                  <a:pt x="8909" y="111618"/>
                  <a:pt x="0" y="0"/>
                </a:cubicBezTo>
                <a:close/>
              </a:path>
            </a:pathLst>
          </a:custGeom>
          <a:gradFill flip="none" rotWithShape="1">
            <a:gsLst>
              <a:gs pos="0">
                <a:srgbClr val="007BC0">
                  <a:alpha val="45882"/>
                </a:srgbClr>
              </a:gs>
              <a:gs pos="51000">
                <a:schemeClr val="accent1">
                  <a:lumMod val="20000"/>
                  <a:lumOff val="80000"/>
                </a:schemeClr>
              </a:gs>
            </a:gsLst>
            <a:path path="circle">
              <a:fillToRect l="100000" t="100000"/>
            </a:path>
            <a:tileRect r="-100000" b="-100000"/>
          </a:gradFill>
          <a:ln w="9525" cap="flat" cmpd="sng" algn="ctr">
            <a:solidFill>
              <a:srgbClr val="FF99FF">
                <a:alpha val="36078"/>
              </a:srgbClr>
            </a:solidFill>
            <a:prstDash val="solid"/>
            <a:extLst>
              <a:ext uri="{C807C97D-BFC1-408E-A445-0C87EB9F89A2}">
                <ask:lineSketchStyleProps xmlns:ask="http://schemas.microsoft.com/office/drawing/2018/sketchyshapes" sd="4185359357">
                  <a:prstGeom prst="homePlate">
                    <a:avLst/>
                  </a:prstGeom>
                  <ask:type>
                    <ask:lineSketchFreehand/>
                  </ask:type>
                </ask:lineSketchStyleProps>
              </a:ext>
            </a:extLst>
          </a:ln>
          <a:effectLst/>
        </p:spPr>
        <p:txBody>
          <a:bodyPr rtlCol="0" anchor="ctr"/>
          <a:lstStyle/>
          <a:p>
            <a:pPr defTabSz="822686" fontAlgn="auto">
              <a:spcBef>
                <a:spcPts val="0"/>
              </a:spcBef>
              <a:spcAft>
                <a:spcPts val="0"/>
              </a:spcAft>
              <a:defRPr/>
            </a:pPr>
            <a:r>
              <a:rPr lang="en-US" sz="1260" b="1">
                <a:solidFill>
                  <a:prstClr val="black"/>
                </a:solidFill>
                <a:latin typeface="Bosch Office Sans"/>
              </a:rPr>
              <a:t>VisionSmart.AI offers a full suite of tools for every step of AI Vision workflow </a:t>
            </a:r>
          </a:p>
        </p:txBody>
      </p:sp>
      <p:sp>
        <p:nvSpPr>
          <p:cNvPr id="54" name="TextBox 53">
            <a:extLst>
              <a:ext uri="{FF2B5EF4-FFF2-40B4-BE49-F238E27FC236}">
                <a16:creationId xmlns:a16="http://schemas.microsoft.com/office/drawing/2014/main" id="{00BE2A4B-9013-3127-5CD0-9E500DFEE340}"/>
              </a:ext>
            </a:extLst>
          </p:cNvPr>
          <p:cNvSpPr txBox="1"/>
          <p:nvPr/>
        </p:nvSpPr>
        <p:spPr>
          <a:xfrm>
            <a:off x="8246419" y="3460421"/>
            <a:ext cx="1099015" cy="424732"/>
          </a:xfrm>
          <a:prstGeom prst="rect">
            <a:avLst/>
          </a:prstGeom>
          <a:noFill/>
        </p:spPr>
        <p:txBody>
          <a:bodyPr wrap="square" rtlCol="0">
            <a:spAutoFit/>
          </a:bodyPr>
          <a:lstStyle>
            <a:defPPr>
              <a:defRPr lang="en-US"/>
            </a:defPPr>
            <a:lvl1pPr>
              <a:defRPr sz="1100">
                <a:solidFill>
                  <a:srgbClr val="8B2284"/>
                </a:solidFill>
                <a:latin typeface="Bosch Office Sans" pitchFamily="2" charset="0"/>
              </a:defRPr>
            </a:lvl1pPr>
          </a:lstStyle>
          <a:p>
            <a:pPr defTabSz="822686" fontAlgn="auto">
              <a:spcBef>
                <a:spcPts val="0"/>
              </a:spcBef>
              <a:spcAft>
                <a:spcPts val="0"/>
              </a:spcAft>
              <a:defRPr/>
            </a:pPr>
            <a:r>
              <a:rPr lang="en-US" sz="1080"/>
              <a:t>Inference &amp; Visualize</a:t>
            </a:r>
          </a:p>
        </p:txBody>
      </p:sp>
      <p:grpSp>
        <p:nvGrpSpPr>
          <p:cNvPr id="136" name="Group 135">
            <a:extLst>
              <a:ext uri="{FF2B5EF4-FFF2-40B4-BE49-F238E27FC236}">
                <a16:creationId xmlns:a16="http://schemas.microsoft.com/office/drawing/2014/main" id="{CB065E5B-E386-18AC-141A-35CB19D1EAC0}"/>
              </a:ext>
            </a:extLst>
          </p:cNvPr>
          <p:cNvGrpSpPr/>
          <p:nvPr/>
        </p:nvGrpSpPr>
        <p:grpSpPr>
          <a:xfrm>
            <a:off x="5124144" y="3956809"/>
            <a:ext cx="435494" cy="435494"/>
            <a:chOff x="5695142" y="4397617"/>
            <a:chExt cx="484022" cy="484022"/>
          </a:xfrm>
        </p:grpSpPr>
        <p:pic>
          <p:nvPicPr>
            <p:cNvPr id="4" name="Graphic 3">
              <a:extLst>
                <a:ext uri="{FF2B5EF4-FFF2-40B4-BE49-F238E27FC236}">
                  <a16:creationId xmlns:a16="http://schemas.microsoft.com/office/drawing/2014/main" id="{53FD9032-9A4F-D3CD-71D6-BA795C88A8D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756270" y="4408287"/>
              <a:ext cx="418614" cy="418614"/>
            </a:xfrm>
            <a:prstGeom prst="rect">
              <a:avLst/>
            </a:prstGeom>
          </p:spPr>
        </p:pic>
        <p:sp>
          <p:nvSpPr>
            <p:cNvPr id="95" name="Oval 94">
              <a:extLst>
                <a:ext uri="{FF2B5EF4-FFF2-40B4-BE49-F238E27FC236}">
                  <a16:creationId xmlns:a16="http://schemas.microsoft.com/office/drawing/2014/main" id="{72D3BB3A-79AD-E155-5234-65BA1C0CAC8D}"/>
                </a:ext>
              </a:extLst>
            </p:cNvPr>
            <p:cNvSpPr/>
            <p:nvPr/>
          </p:nvSpPr>
          <p:spPr>
            <a:xfrm>
              <a:off x="5695142" y="4397617"/>
              <a:ext cx="484022" cy="484022"/>
            </a:xfrm>
            <a:prstGeom prst="ellipse">
              <a:avLst/>
            </a:prstGeom>
            <a:noFill/>
            <a:ln w="19050" cap="flat" cmpd="sng" algn="ctr">
              <a:solidFill>
                <a:srgbClr val="660066"/>
              </a:solidFill>
              <a:prstDash val="solid"/>
            </a:ln>
            <a:effectLst/>
          </p:spPr>
          <p:txBody>
            <a:bodyPr rtlCol="0" anchor="ctr"/>
            <a:lstStyle/>
            <a:p>
              <a:pPr algn="ctr" defTabSz="822686" fontAlgn="auto">
                <a:spcBef>
                  <a:spcPts val="0"/>
                </a:spcBef>
                <a:spcAft>
                  <a:spcPts val="0"/>
                </a:spcAft>
              </a:pPr>
              <a:endParaRPr lang="en-US" sz="1619" kern="0">
                <a:solidFill>
                  <a:srgbClr val="000000"/>
                </a:solidFill>
                <a:latin typeface="Bosch Office Sans"/>
              </a:endParaRPr>
            </a:p>
          </p:txBody>
        </p:sp>
      </p:grpSp>
      <p:sp>
        <p:nvSpPr>
          <p:cNvPr id="96" name="TextBox 95">
            <a:extLst>
              <a:ext uri="{FF2B5EF4-FFF2-40B4-BE49-F238E27FC236}">
                <a16:creationId xmlns:a16="http://schemas.microsoft.com/office/drawing/2014/main" id="{ADC0C6A3-85A6-05DA-B55F-D91BA2E6BD89}"/>
              </a:ext>
            </a:extLst>
          </p:cNvPr>
          <p:cNvSpPr txBox="1"/>
          <p:nvPr/>
        </p:nvSpPr>
        <p:spPr>
          <a:xfrm>
            <a:off x="5659451" y="3986416"/>
            <a:ext cx="1491854" cy="424732"/>
          </a:xfrm>
          <a:prstGeom prst="rect">
            <a:avLst/>
          </a:prstGeom>
          <a:noFill/>
        </p:spPr>
        <p:txBody>
          <a:bodyPr wrap="square" rtlCol="0">
            <a:spAutoFit/>
          </a:bodyPr>
          <a:lstStyle>
            <a:defPPr>
              <a:defRPr lang="en-US"/>
            </a:defPPr>
            <a:lvl1pPr>
              <a:defRPr sz="1100">
                <a:solidFill>
                  <a:srgbClr val="8B2284"/>
                </a:solidFill>
                <a:latin typeface="Bosch Office Sans" pitchFamily="2" charset="0"/>
              </a:defRPr>
            </a:lvl1pPr>
          </a:lstStyle>
          <a:p>
            <a:pPr defTabSz="822686" fontAlgn="auto">
              <a:spcBef>
                <a:spcPts val="0"/>
              </a:spcBef>
              <a:spcAft>
                <a:spcPts val="0"/>
              </a:spcAft>
              <a:defRPr/>
            </a:pPr>
            <a:r>
              <a:rPr lang="en-US" sz="1080"/>
              <a:t>Dynamically Train &amp; Retrain Models</a:t>
            </a:r>
          </a:p>
        </p:txBody>
      </p:sp>
      <p:sp>
        <p:nvSpPr>
          <p:cNvPr id="97" name="Rectangle: Rounded Corners 96">
            <a:extLst>
              <a:ext uri="{FF2B5EF4-FFF2-40B4-BE49-F238E27FC236}">
                <a16:creationId xmlns:a16="http://schemas.microsoft.com/office/drawing/2014/main" id="{D0D52440-28B7-B926-10DA-8765B490447C}"/>
              </a:ext>
            </a:extLst>
          </p:cNvPr>
          <p:cNvSpPr/>
          <p:nvPr/>
        </p:nvSpPr>
        <p:spPr>
          <a:xfrm rot="5400000">
            <a:off x="5276127" y="398015"/>
            <a:ext cx="1316355" cy="6934152"/>
          </a:xfrm>
          <a:prstGeom prst="roundRect">
            <a:avLst/>
          </a:prstGeom>
          <a:noFill/>
          <a:ln w="12700" cap="flat" cmpd="sng" algn="ctr">
            <a:solidFill>
              <a:srgbClr val="660066"/>
            </a:solidFill>
            <a:prstDash val="dashDot"/>
          </a:ln>
          <a:effectLst/>
        </p:spPr>
        <p:txBody>
          <a:bodyPr rtlCol="0" anchor="ctr"/>
          <a:lstStyle/>
          <a:p>
            <a:pPr algn="ctr" defTabSz="822686" fontAlgn="auto">
              <a:spcBef>
                <a:spcPts val="0"/>
              </a:spcBef>
              <a:spcAft>
                <a:spcPts val="0"/>
              </a:spcAft>
            </a:pPr>
            <a:endParaRPr lang="en-US" sz="1619" kern="0">
              <a:solidFill>
                <a:srgbClr val="000000"/>
              </a:solidFill>
              <a:latin typeface="Bosch Office Sans"/>
            </a:endParaRPr>
          </a:p>
        </p:txBody>
      </p:sp>
      <p:cxnSp>
        <p:nvCxnSpPr>
          <p:cNvPr id="100" name="Straight Arrow Connector 99">
            <a:extLst>
              <a:ext uri="{FF2B5EF4-FFF2-40B4-BE49-F238E27FC236}">
                <a16:creationId xmlns:a16="http://schemas.microsoft.com/office/drawing/2014/main" id="{B7A07511-2350-5190-CC03-95BFB564C279}"/>
              </a:ext>
            </a:extLst>
          </p:cNvPr>
          <p:cNvCxnSpPr>
            <a:cxnSpLocks/>
          </p:cNvCxnSpPr>
          <p:nvPr/>
        </p:nvCxnSpPr>
        <p:spPr>
          <a:xfrm>
            <a:off x="2022284" y="3701668"/>
            <a:ext cx="746350" cy="12266"/>
          </a:xfrm>
          <a:prstGeom prst="straightConnector1">
            <a:avLst/>
          </a:prstGeom>
          <a:ln>
            <a:solidFill>
              <a:srgbClr val="C00000">
                <a:alpha val="66000"/>
              </a:srgbClr>
            </a:solidFill>
            <a:tailEnd type="arrow"/>
          </a:ln>
        </p:spPr>
        <p:style>
          <a:lnRef idx="1">
            <a:schemeClr val="accent1"/>
          </a:lnRef>
          <a:fillRef idx="0">
            <a:schemeClr val="accent1"/>
          </a:fillRef>
          <a:effectRef idx="0">
            <a:schemeClr val="accent1"/>
          </a:effectRef>
          <a:fontRef idx="minor">
            <a:schemeClr val="tx1"/>
          </a:fontRef>
        </p:style>
      </p:cxnSp>
      <p:pic>
        <p:nvPicPr>
          <p:cNvPr id="111" name="Graphic 110">
            <a:extLst>
              <a:ext uri="{FF2B5EF4-FFF2-40B4-BE49-F238E27FC236}">
                <a16:creationId xmlns:a16="http://schemas.microsoft.com/office/drawing/2014/main" id="{A8E099D5-29B2-1BEC-2230-19875FFDF05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656077" y="3311782"/>
            <a:ext cx="559451" cy="559451"/>
          </a:xfrm>
          <a:prstGeom prst="rect">
            <a:avLst/>
          </a:prstGeom>
        </p:spPr>
      </p:pic>
      <p:pic>
        <p:nvPicPr>
          <p:cNvPr id="116" name="Graphic 115" descr="Shuffle outline">
            <a:extLst>
              <a:ext uri="{FF2B5EF4-FFF2-40B4-BE49-F238E27FC236}">
                <a16:creationId xmlns:a16="http://schemas.microsoft.com/office/drawing/2014/main" id="{922CBAED-A3B7-73D5-1C17-09BE6B400609}"/>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432874" y="3553052"/>
            <a:ext cx="575905" cy="575905"/>
          </a:xfrm>
          <a:prstGeom prst="rect">
            <a:avLst/>
          </a:prstGeom>
        </p:spPr>
      </p:pic>
      <p:pic>
        <p:nvPicPr>
          <p:cNvPr id="117" name="Graphic 116" descr="Continuous Improvement with solid fill">
            <a:extLst>
              <a:ext uri="{FF2B5EF4-FFF2-40B4-BE49-F238E27FC236}">
                <a16:creationId xmlns:a16="http://schemas.microsoft.com/office/drawing/2014/main" id="{95198E16-A3FC-19C0-05C5-6082B5142FF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776455" y="3418112"/>
            <a:ext cx="559451" cy="559451"/>
          </a:xfrm>
          <a:prstGeom prst="rect">
            <a:avLst/>
          </a:prstGeom>
        </p:spPr>
      </p:pic>
      <p:cxnSp>
        <p:nvCxnSpPr>
          <p:cNvPr id="102" name="Straight Arrow Connector 101">
            <a:extLst>
              <a:ext uri="{FF2B5EF4-FFF2-40B4-BE49-F238E27FC236}">
                <a16:creationId xmlns:a16="http://schemas.microsoft.com/office/drawing/2014/main" id="{392F4D0A-78C4-171A-CEFA-46A363CDD927}"/>
              </a:ext>
            </a:extLst>
          </p:cNvPr>
          <p:cNvCxnSpPr>
            <a:cxnSpLocks/>
          </p:cNvCxnSpPr>
          <p:nvPr/>
        </p:nvCxnSpPr>
        <p:spPr>
          <a:xfrm>
            <a:off x="3308214" y="3711932"/>
            <a:ext cx="492396" cy="6133"/>
          </a:xfrm>
          <a:prstGeom prst="straightConnector1">
            <a:avLst/>
          </a:prstGeom>
          <a:ln>
            <a:solidFill>
              <a:srgbClr val="C00000">
                <a:alpha val="66000"/>
              </a:srgbClr>
            </a:solidFill>
            <a:tailEnd type="arrow"/>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F574AAA2-7883-6808-0368-64F28EE8471E}"/>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7840787" y="3876199"/>
            <a:ext cx="559451" cy="559451"/>
          </a:xfrm>
          <a:prstGeom prst="rect">
            <a:avLst/>
          </a:prstGeom>
        </p:spPr>
      </p:pic>
      <p:sp>
        <p:nvSpPr>
          <p:cNvPr id="119" name="TextBox 118">
            <a:extLst>
              <a:ext uri="{FF2B5EF4-FFF2-40B4-BE49-F238E27FC236}">
                <a16:creationId xmlns:a16="http://schemas.microsoft.com/office/drawing/2014/main" id="{FF68AF41-580F-4044-9B1A-F6E9F81A3E2D}"/>
              </a:ext>
            </a:extLst>
          </p:cNvPr>
          <p:cNvSpPr txBox="1"/>
          <p:nvPr/>
        </p:nvSpPr>
        <p:spPr>
          <a:xfrm>
            <a:off x="8283619" y="3936932"/>
            <a:ext cx="1099015" cy="424732"/>
          </a:xfrm>
          <a:prstGeom prst="rect">
            <a:avLst/>
          </a:prstGeom>
          <a:noFill/>
        </p:spPr>
        <p:txBody>
          <a:bodyPr wrap="square" rtlCol="0">
            <a:spAutoFit/>
          </a:bodyPr>
          <a:lstStyle>
            <a:defPPr>
              <a:defRPr lang="en-US"/>
            </a:defPPr>
            <a:lvl1pPr>
              <a:defRPr sz="1100">
                <a:solidFill>
                  <a:srgbClr val="8B2284"/>
                </a:solidFill>
                <a:latin typeface="Bosch Office Sans" pitchFamily="2" charset="0"/>
              </a:defRPr>
            </a:lvl1pPr>
          </a:lstStyle>
          <a:p>
            <a:pPr defTabSz="822686" fontAlgn="auto">
              <a:spcBef>
                <a:spcPts val="0"/>
              </a:spcBef>
              <a:spcAft>
                <a:spcPts val="0"/>
              </a:spcAft>
              <a:defRPr/>
            </a:pPr>
            <a:r>
              <a:rPr lang="en-US" sz="1080"/>
              <a:t>Alerts &amp; Call to Action</a:t>
            </a:r>
          </a:p>
        </p:txBody>
      </p:sp>
      <p:sp>
        <p:nvSpPr>
          <p:cNvPr id="121" name="Left Bracket 120">
            <a:extLst>
              <a:ext uri="{FF2B5EF4-FFF2-40B4-BE49-F238E27FC236}">
                <a16:creationId xmlns:a16="http://schemas.microsoft.com/office/drawing/2014/main" id="{F966A3F6-BD0F-B15F-553B-3DB342DCC544}"/>
              </a:ext>
            </a:extLst>
          </p:cNvPr>
          <p:cNvSpPr/>
          <p:nvPr/>
        </p:nvSpPr>
        <p:spPr>
          <a:xfrm>
            <a:off x="7779215" y="3447116"/>
            <a:ext cx="65818" cy="822722"/>
          </a:xfrm>
          <a:prstGeom prst="leftBracket">
            <a:avLst/>
          </a:prstGeom>
          <a:ln w="95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8" name="Graphic 127" descr="Shuffle outline">
            <a:extLst>
              <a:ext uri="{FF2B5EF4-FFF2-40B4-BE49-F238E27FC236}">
                <a16:creationId xmlns:a16="http://schemas.microsoft.com/office/drawing/2014/main" id="{60A4AEEC-DE9C-D5A6-00B9-1E2B2120E385}"/>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7119792" y="3591508"/>
            <a:ext cx="575905" cy="575905"/>
          </a:xfrm>
          <a:prstGeom prst="rect">
            <a:avLst/>
          </a:prstGeom>
        </p:spPr>
      </p:pic>
      <p:sp>
        <p:nvSpPr>
          <p:cNvPr id="103" name="Rectangle: Rounded Corners 102">
            <a:extLst>
              <a:ext uri="{FF2B5EF4-FFF2-40B4-BE49-F238E27FC236}">
                <a16:creationId xmlns:a16="http://schemas.microsoft.com/office/drawing/2014/main" id="{69ED20E5-A33A-0643-5B2B-4CCE0442047A}"/>
              </a:ext>
            </a:extLst>
          </p:cNvPr>
          <p:cNvSpPr/>
          <p:nvPr/>
        </p:nvSpPr>
        <p:spPr>
          <a:xfrm>
            <a:off x="2933640" y="4851126"/>
            <a:ext cx="1908546" cy="905396"/>
          </a:xfrm>
          <a:prstGeom prst="roundRect">
            <a:avLst/>
          </a:prstGeom>
          <a:solidFill>
            <a:srgbClr val="FFCCFF">
              <a:alpha val="29020"/>
            </a:srgbClr>
          </a:solidFill>
          <a:ln w="9525" cap="flat" cmpd="sng" algn="ctr">
            <a:noFill/>
            <a:prstDash val="solid"/>
          </a:ln>
          <a:effectLst/>
        </p:spPr>
        <p:txBody>
          <a:bodyPr rtlCol="0" anchor="ctr"/>
          <a:lstStyle/>
          <a:p>
            <a:pPr algn="ctr"/>
            <a:r>
              <a:rPr lang="en-US" sz="1080">
                <a:solidFill>
                  <a:srgbClr val="660066"/>
                </a:solidFill>
              </a:rPr>
              <a:t>Enhance datasets with Smart annotations and 2D/3D data augmentation.</a:t>
            </a:r>
            <a:endParaRPr lang="en-US" sz="1080" kern="0">
              <a:solidFill>
                <a:srgbClr val="660066"/>
              </a:solidFill>
              <a:latin typeface="Bosch Office Sans"/>
            </a:endParaRPr>
          </a:p>
        </p:txBody>
      </p:sp>
      <p:sp>
        <p:nvSpPr>
          <p:cNvPr id="110" name="Rectangle: Rounded Corners 109">
            <a:extLst>
              <a:ext uri="{FF2B5EF4-FFF2-40B4-BE49-F238E27FC236}">
                <a16:creationId xmlns:a16="http://schemas.microsoft.com/office/drawing/2014/main" id="{7ADABAEE-D46E-43E6-B231-42D1A011C856}"/>
              </a:ext>
            </a:extLst>
          </p:cNvPr>
          <p:cNvSpPr/>
          <p:nvPr/>
        </p:nvSpPr>
        <p:spPr>
          <a:xfrm>
            <a:off x="4916659" y="4904802"/>
            <a:ext cx="1869188" cy="905396"/>
          </a:xfrm>
          <a:prstGeom prst="roundRect">
            <a:avLst/>
          </a:prstGeom>
          <a:solidFill>
            <a:srgbClr val="FFCCFF">
              <a:alpha val="29020"/>
            </a:srgbClr>
          </a:solidFill>
          <a:ln w="9525" cap="flat" cmpd="sng" algn="ctr">
            <a:noFill/>
            <a:prstDash val="solid"/>
          </a:ln>
          <a:effectLst/>
        </p:spPr>
        <p:txBody>
          <a:bodyPr rtlCol="0" anchor="ctr"/>
          <a:lstStyle/>
          <a:p>
            <a:pPr algn="ctr"/>
            <a:r>
              <a:rPr lang="en-US" sz="1080" kern="0">
                <a:solidFill>
                  <a:srgbClr val="660066"/>
                </a:solidFill>
                <a:latin typeface="Bosch Office Sans"/>
              </a:rPr>
              <a:t>Pre-trained Model Templates for quick use , and custom model training with few shot learning.</a:t>
            </a:r>
          </a:p>
        </p:txBody>
      </p:sp>
      <p:sp>
        <p:nvSpPr>
          <p:cNvPr id="120" name="Rectangle: Rounded Corners 119">
            <a:extLst>
              <a:ext uri="{FF2B5EF4-FFF2-40B4-BE49-F238E27FC236}">
                <a16:creationId xmlns:a16="http://schemas.microsoft.com/office/drawing/2014/main" id="{F9EF0161-65F0-5D8C-439E-05CBB06B60E8}"/>
              </a:ext>
            </a:extLst>
          </p:cNvPr>
          <p:cNvSpPr/>
          <p:nvPr/>
        </p:nvSpPr>
        <p:spPr>
          <a:xfrm>
            <a:off x="6870017" y="4926814"/>
            <a:ext cx="1869188" cy="905396"/>
          </a:xfrm>
          <a:prstGeom prst="roundRect">
            <a:avLst/>
          </a:prstGeom>
          <a:solidFill>
            <a:srgbClr val="FFCCFF">
              <a:alpha val="29020"/>
            </a:srgbClr>
          </a:solidFill>
          <a:ln w="9525" cap="flat" cmpd="sng" algn="ctr">
            <a:noFill/>
            <a:prstDash val="solid"/>
          </a:ln>
          <a:effectLst/>
        </p:spPr>
        <p:txBody>
          <a:bodyPr rtlCol="0" anchor="t"/>
          <a:lstStyle/>
          <a:p>
            <a:pPr algn="ctr"/>
            <a:r>
              <a:rPr lang="en-US" sz="1080" kern="0">
                <a:solidFill>
                  <a:srgbClr val="660066"/>
                </a:solidFill>
                <a:latin typeface="Bosch Office Sans"/>
              </a:rPr>
              <a:t>Instantly detect Object and Anomalies, proactive threat prevention through real-time alerts.</a:t>
            </a:r>
          </a:p>
        </p:txBody>
      </p:sp>
      <p:pic>
        <p:nvPicPr>
          <p:cNvPr id="122" name="Graphic 121">
            <a:extLst>
              <a:ext uri="{FF2B5EF4-FFF2-40B4-BE49-F238E27FC236}">
                <a16:creationId xmlns:a16="http://schemas.microsoft.com/office/drawing/2014/main" id="{C4AC89EF-2D54-245F-079E-0A5BFF700FD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695599" y="4706702"/>
            <a:ext cx="201707" cy="205680"/>
          </a:xfrm>
          <a:prstGeom prst="triangle">
            <a:avLst/>
          </a:prstGeom>
        </p:spPr>
      </p:pic>
      <p:sp>
        <p:nvSpPr>
          <p:cNvPr id="152" name="Arrow: Pentagon 151">
            <a:extLst>
              <a:ext uri="{FF2B5EF4-FFF2-40B4-BE49-F238E27FC236}">
                <a16:creationId xmlns:a16="http://schemas.microsoft.com/office/drawing/2014/main" id="{61B3455C-9F8A-592A-17BF-D8F068B60E92}"/>
              </a:ext>
            </a:extLst>
          </p:cNvPr>
          <p:cNvSpPr/>
          <p:nvPr/>
        </p:nvSpPr>
        <p:spPr>
          <a:xfrm>
            <a:off x="965116" y="4623514"/>
            <a:ext cx="2014943" cy="334736"/>
          </a:xfrm>
          <a:prstGeom prst="homePlate">
            <a:avLst/>
          </a:prstGeom>
          <a:gradFill flip="none" rotWithShape="1">
            <a:gsLst>
              <a:gs pos="0">
                <a:srgbClr val="990099"/>
              </a:gs>
              <a:gs pos="100000">
                <a:srgbClr val="660066"/>
              </a:gs>
            </a:gsLst>
            <a:lin ang="2700000" scaled="1"/>
            <a:tileRect/>
          </a:gradFill>
          <a:ln w="9525" cap="flat" cmpd="sng" algn="ctr">
            <a:solidFill>
              <a:srgbClr val="3F136C"/>
            </a:solidFill>
            <a:prstDash val="solid"/>
          </a:ln>
          <a:effectLst/>
        </p:spPr>
        <p:txBody>
          <a:bodyPr rtlCol="0" anchor="ctr"/>
          <a:lstStyle/>
          <a:p>
            <a:pPr marL="308507" indent="-308507" defTabSz="822686" fontAlgn="auto">
              <a:spcBef>
                <a:spcPts val="0"/>
              </a:spcBef>
              <a:spcAft>
                <a:spcPts val="0"/>
              </a:spcAft>
              <a:buFont typeface="+mj-lt"/>
              <a:buAutoNum type="arabicPeriod"/>
            </a:pPr>
            <a:r>
              <a:rPr lang="en-US" sz="1260" kern="0" err="1">
                <a:solidFill>
                  <a:schemeClr val="bg1"/>
                </a:solidFill>
                <a:latin typeface="Bosch Office Sans"/>
              </a:rPr>
              <a:t>Usecase</a:t>
            </a:r>
            <a:r>
              <a:rPr lang="en-US" sz="1260" kern="0">
                <a:solidFill>
                  <a:schemeClr val="bg1"/>
                </a:solidFill>
                <a:latin typeface="Bosch Office Sans"/>
              </a:rPr>
              <a:t> Acquisition</a:t>
            </a:r>
          </a:p>
        </p:txBody>
      </p:sp>
      <p:sp>
        <p:nvSpPr>
          <p:cNvPr id="153" name="Arrow: Chevron 152">
            <a:extLst>
              <a:ext uri="{FF2B5EF4-FFF2-40B4-BE49-F238E27FC236}">
                <a16:creationId xmlns:a16="http://schemas.microsoft.com/office/drawing/2014/main" id="{A6748788-9466-714A-753F-A8D13A907714}"/>
              </a:ext>
            </a:extLst>
          </p:cNvPr>
          <p:cNvSpPr/>
          <p:nvPr/>
        </p:nvSpPr>
        <p:spPr>
          <a:xfrm>
            <a:off x="2910413" y="4607597"/>
            <a:ext cx="2061458" cy="350880"/>
          </a:xfrm>
          <a:prstGeom prst="chevron">
            <a:avLst/>
          </a:prstGeom>
          <a:gradFill flip="none" rotWithShape="1">
            <a:gsLst>
              <a:gs pos="0">
                <a:srgbClr val="990099"/>
              </a:gs>
              <a:gs pos="100000">
                <a:srgbClr val="660066"/>
              </a:gs>
            </a:gsLst>
            <a:lin ang="2700000" scaled="1"/>
            <a:tileRect/>
          </a:gradFill>
          <a:ln w="9525" cap="flat" cmpd="sng" algn="ctr">
            <a:solidFill>
              <a:srgbClr val="3F136C"/>
            </a:solidFill>
            <a:prstDash val="solid"/>
          </a:ln>
          <a:effectLst/>
        </p:spPr>
        <p:txBody>
          <a:bodyPr rtlCol="0" anchor="ctr"/>
          <a:lstStyle/>
          <a:p>
            <a:pPr marL="308507" indent="-308507">
              <a:buFont typeface="+mj-lt"/>
              <a:buAutoNum type="arabicPeriod" startAt="2"/>
            </a:pPr>
            <a:r>
              <a:rPr lang="en-US" sz="1260" kern="0">
                <a:solidFill>
                  <a:schemeClr val="bg1"/>
                </a:solidFill>
                <a:latin typeface="Bosch Office Sans"/>
              </a:rPr>
              <a:t>Enrich Datasets</a:t>
            </a:r>
          </a:p>
        </p:txBody>
      </p:sp>
      <p:sp>
        <p:nvSpPr>
          <p:cNvPr id="154" name="Arrow: Chevron 153">
            <a:extLst>
              <a:ext uri="{FF2B5EF4-FFF2-40B4-BE49-F238E27FC236}">
                <a16:creationId xmlns:a16="http://schemas.microsoft.com/office/drawing/2014/main" id="{50E61FA8-5C17-7094-91B5-A4DBC6CD654B}"/>
              </a:ext>
            </a:extLst>
          </p:cNvPr>
          <p:cNvSpPr/>
          <p:nvPr/>
        </p:nvSpPr>
        <p:spPr>
          <a:xfrm>
            <a:off x="4903287" y="4609565"/>
            <a:ext cx="2065032" cy="337316"/>
          </a:xfrm>
          <a:prstGeom prst="chevron">
            <a:avLst/>
          </a:prstGeom>
          <a:gradFill flip="none" rotWithShape="1">
            <a:gsLst>
              <a:gs pos="0">
                <a:srgbClr val="990099"/>
              </a:gs>
              <a:gs pos="100000">
                <a:srgbClr val="660066"/>
              </a:gs>
            </a:gsLst>
            <a:lin ang="2700000" scaled="1"/>
            <a:tileRect/>
          </a:gradFill>
          <a:ln w="9525" cap="flat" cmpd="sng" algn="ctr">
            <a:solidFill>
              <a:srgbClr val="3F136C"/>
            </a:solidFill>
            <a:prstDash val="solid"/>
          </a:ln>
          <a:effectLst/>
        </p:spPr>
        <p:txBody>
          <a:bodyPr rtlCol="0" anchor="ctr"/>
          <a:lstStyle/>
          <a:p>
            <a:pPr marL="308507" indent="-308507">
              <a:buFont typeface="+mj-lt"/>
              <a:buAutoNum type="arabicPeriod" startAt="3"/>
            </a:pPr>
            <a:r>
              <a:rPr lang="en-US" sz="1170" kern="0">
                <a:solidFill>
                  <a:schemeClr val="bg1"/>
                </a:solidFill>
                <a:latin typeface="Bosch Office Sans"/>
              </a:rPr>
              <a:t>Model </a:t>
            </a:r>
            <a:r>
              <a:rPr lang="en-US" sz="1170" kern="0" err="1">
                <a:solidFill>
                  <a:schemeClr val="bg1"/>
                </a:solidFill>
                <a:latin typeface="Bosch Office Sans"/>
              </a:rPr>
              <a:t>WorkBench</a:t>
            </a:r>
            <a:endParaRPr lang="en-US" sz="1170" kern="0">
              <a:solidFill>
                <a:schemeClr val="bg1"/>
              </a:solidFill>
              <a:latin typeface="Bosch Office Sans"/>
            </a:endParaRPr>
          </a:p>
        </p:txBody>
      </p:sp>
      <p:sp>
        <p:nvSpPr>
          <p:cNvPr id="155" name="Arrow: Chevron 154">
            <a:extLst>
              <a:ext uri="{FF2B5EF4-FFF2-40B4-BE49-F238E27FC236}">
                <a16:creationId xmlns:a16="http://schemas.microsoft.com/office/drawing/2014/main" id="{7A96F116-009E-6900-6311-50D5390F20C4}"/>
              </a:ext>
            </a:extLst>
          </p:cNvPr>
          <p:cNvSpPr/>
          <p:nvPr/>
        </p:nvSpPr>
        <p:spPr>
          <a:xfrm>
            <a:off x="6886130" y="4606822"/>
            <a:ext cx="1982760" cy="337316"/>
          </a:xfrm>
          <a:prstGeom prst="chevron">
            <a:avLst/>
          </a:prstGeom>
          <a:gradFill flip="none" rotWithShape="1">
            <a:gsLst>
              <a:gs pos="0">
                <a:srgbClr val="990099"/>
              </a:gs>
              <a:gs pos="100000">
                <a:srgbClr val="660066"/>
              </a:gs>
            </a:gsLst>
            <a:lin ang="2700000" scaled="1"/>
            <a:tileRect/>
          </a:gradFill>
          <a:ln w="9525" cap="flat" cmpd="sng" algn="ctr">
            <a:solidFill>
              <a:srgbClr val="3F136C"/>
            </a:solidFill>
            <a:prstDash val="solid"/>
          </a:ln>
          <a:effectLst/>
        </p:spPr>
        <p:txBody>
          <a:bodyPr rtlCol="0" anchor="ctr"/>
          <a:lstStyle/>
          <a:p>
            <a:pPr marL="308507" indent="-308507">
              <a:buFont typeface="+mj-lt"/>
              <a:buAutoNum type="arabicPeriod" startAt="4"/>
            </a:pPr>
            <a:r>
              <a:rPr lang="en-US" sz="1170" kern="0">
                <a:solidFill>
                  <a:schemeClr val="bg1"/>
                </a:solidFill>
                <a:latin typeface="Bosch Office Sans"/>
              </a:rPr>
              <a:t>Inference &amp; Alert</a:t>
            </a:r>
          </a:p>
        </p:txBody>
      </p:sp>
      <p:sp>
        <p:nvSpPr>
          <p:cNvPr id="49" name="Arrow: Chevron 48">
            <a:extLst>
              <a:ext uri="{FF2B5EF4-FFF2-40B4-BE49-F238E27FC236}">
                <a16:creationId xmlns:a16="http://schemas.microsoft.com/office/drawing/2014/main" id="{07988E86-B699-8332-967F-B7D876FA894B}"/>
              </a:ext>
            </a:extLst>
          </p:cNvPr>
          <p:cNvSpPr/>
          <p:nvPr/>
        </p:nvSpPr>
        <p:spPr>
          <a:xfrm>
            <a:off x="8813730" y="4604811"/>
            <a:ext cx="1982760" cy="337316"/>
          </a:xfrm>
          <a:prstGeom prst="chevron">
            <a:avLst/>
          </a:prstGeom>
          <a:gradFill flip="none" rotWithShape="1">
            <a:gsLst>
              <a:gs pos="0">
                <a:srgbClr val="990099"/>
              </a:gs>
              <a:gs pos="100000">
                <a:srgbClr val="660066"/>
              </a:gs>
            </a:gsLst>
            <a:lin ang="2700000" scaled="1"/>
            <a:tileRect/>
          </a:gradFill>
          <a:ln w="9525" cap="flat" cmpd="sng" algn="ctr">
            <a:solidFill>
              <a:srgbClr val="3F136C"/>
            </a:solidFill>
            <a:prstDash val="solid"/>
          </a:ln>
          <a:effectLst/>
        </p:spPr>
        <p:txBody>
          <a:bodyPr rtlCol="0" anchor="ctr"/>
          <a:lstStyle/>
          <a:p>
            <a:pPr marL="308507" indent="-308507">
              <a:buFont typeface="+mj-lt"/>
              <a:buAutoNum type="arabicPeriod" startAt="5"/>
            </a:pPr>
            <a:r>
              <a:rPr lang="en-US" sz="1170" kern="0">
                <a:solidFill>
                  <a:schemeClr val="bg1"/>
                </a:solidFill>
                <a:latin typeface="Bosch Office Sans"/>
              </a:rPr>
              <a:t>Do-it-Yourself</a:t>
            </a:r>
          </a:p>
        </p:txBody>
      </p:sp>
      <p:sp>
        <p:nvSpPr>
          <p:cNvPr id="130" name="Rectangle: Rounded Corners 129">
            <a:extLst>
              <a:ext uri="{FF2B5EF4-FFF2-40B4-BE49-F238E27FC236}">
                <a16:creationId xmlns:a16="http://schemas.microsoft.com/office/drawing/2014/main" id="{E64A5ACC-757E-3117-B9F5-B52E72FCBD75}"/>
              </a:ext>
            </a:extLst>
          </p:cNvPr>
          <p:cNvSpPr/>
          <p:nvPr/>
        </p:nvSpPr>
        <p:spPr>
          <a:xfrm>
            <a:off x="8813678" y="4966294"/>
            <a:ext cx="1992873" cy="905396"/>
          </a:xfrm>
          <a:prstGeom prst="roundRect">
            <a:avLst/>
          </a:prstGeom>
          <a:solidFill>
            <a:srgbClr val="FFCCFF">
              <a:alpha val="29020"/>
            </a:srgbClr>
          </a:solidFill>
          <a:ln w="9525" cap="flat" cmpd="sng" algn="ctr">
            <a:noFill/>
            <a:prstDash val="solid"/>
          </a:ln>
          <a:effectLst/>
        </p:spPr>
        <p:txBody>
          <a:bodyPr rtlCol="0" anchor="t"/>
          <a:lstStyle/>
          <a:p>
            <a:pPr algn="ctr"/>
            <a:r>
              <a:rPr lang="en-US" sz="1080" kern="0">
                <a:solidFill>
                  <a:srgbClr val="660066"/>
                </a:solidFill>
                <a:latin typeface="Bosch Office Sans"/>
              </a:rPr>
              <a:t>Manage entire workflow and devices through a user-friendly Low-Code/No Code Interface.</a:t>
            </a:r>
          </a:p>
        </p:txBody>
      </p:sp>
      <p:pic>
        <p:nvPicPr>
          <p:cNvPr id="131" name="Graphic 130">
            <a:extLst>
              <a:ext uri="{FF2B5EF4-FFF2-40B4-BE49-F238E27FC236}">
                <a16:creationId xmlns:a16="http://schemas.microsoft.com/office/drawing/2014/main" id="{3E08E424-9E0F-D11D-2EF3-C39D1A0B300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2923646" y="3269249"/>
            <a:ext cx="164544" cy="164544"/>
          </a:xfrm>
          <a:prstGeom prst="rect">
            <a:avLst/>
          </a:prstGeom>
        </p:spPr>
      </p:pic>
      <p:pic>
        <p:nvPicPr>
          <p:cNvPr id="133" name="Graphic 132">
            <a:extLst>
              <a:ext uri="{FF2B5EF4-FFF2-40B4-BE49-F238E27FC236}">
                <a16:creationId xmlns:a16="http://schemas.microsoft.com/office/drawing/2014/main" id="{9FC5C4F8-DC44-58BF-5DD8-F195BD11A724}"/>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3970721" y="3269249"/>
            <a:ext cx="164544" cy="164544"/>
          </a:xfrm>
          <a:prstGeom prst="rect">
            <a:avLst/>
          </a:prstGeom>
        </p:spPr>
      </p:pic>
      <p:pic>
        <p:nvPicPr>
          <p:cNvPr id="134" name="Graphic 133">
            <a:extLst>
              <a:ext uri="{FF2B5EF4-FFF2-40B4-BE49-F238E27FC236}">
                <a16:creationId xmlns:a16="http://schemas.microsoft.com/office/drawing/2014/main" id="{765BE999-E5B8-AA3F-1D05-6685CF0E30C4}"/>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4936513" y="3269249"/>
            <a:ext cx="164544" cy="164544"/>
          </a:xfrm>
          <a:prstGeom prst="rect">
            <a:avLst/>
          </a:prstGeom>
        </p:spPr>
      </p:pic>
      <p:pic>
        <p:nvPicPr>
          <p:cNvPr id="135" name="Graphic 134">
            <a:extLst>
              <a:ext uri="{FF2B5EF4-FFF2-40B4-BE49-F238E27FC236}">
                <a16:creationId xmlns:a16="http://schemas.microsoft.com/office/drawing/2014/main" id="{F47DC8F9-A787-718A-90A4-3EC4913E1AE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561729" y="3289074"/>
            <a:ext cx="164544" cy="164544"/>
          </a:xfrm>
          <a:prstGeom prst="rect">
            <a:avLst/>
          </a:prstGeom>
        </p:spPr>
      </p:pic>
      <p:grpSp>
        <p:nvGrpSpPr>
          <p:cNvPr id="3" name="Group 2">
            <a:extLst>
              <a:ext uri="{FF2B5EF4-FFF2-40B4-BE49-F238E27FC236}">
                <a16:creationId xmlns:a16="http://schemas.microsoft.com/office/drawing/2014/main" id="{F8F4A419-79AC-80C5-1113-43E034D6A160}"/>
              </a:ext>
            </a:extLst>
          </p:cNvPr>
          <p:cNvGrpSpPr/>
          <p:nvPr/>
        </p:nvGrpSpPr>
        <p:grpSpPr>
          <a:xfrm>
            <a:off x="9671100" y="3308881"/>
            <a:ext cx="822722" cy="925135"/>
            <a:chOff x="10748777" y="3677488"/>
            <a:chExt cx="914400" cy="1028225"/>
          </a:xfrm>
        </p:grpSpPr>
        <p:pic>
          <p:nvPicPr>
            <p:cNvPr id="140" name="Graphic 139" descr="Television outline">
              <a:extLst>
                <a:ext uri="{FF2B5EF4-FFF2-40B4-BE49-F238E27FC236}">
                  <a16:creationId xmlns:a16="http://schemas.microsoft.com/office/drawing/2014/main" id="{40D5B90E-8BC2-D5F3-CF68-A69A4C3A53AB}"/>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10748777" y="3677488"/>
              <a:ext cx="914400" cy="1028225"/>
            </a:xfrm>
            <a:prstGeom prst="rect">
              <a:avLst/>
            </a:prstGeom>
          </p:spPr>
        </p:pic>
        <p:pic>
          <p:nvPicPr>
            <p:cNvPr id="138" name="Graphic 137" descr="Network diagram with solid fill">
              <a:extLst>
                <a:ext uri="{FF2B5EF4-FFF2-40B4-BE49-F238E27FC236}">
                  <a16:creationId xmlns:a16="http://schemas.microsoft.com/office/drawing/2014/main" id="{9BD23C36-BFE8-8DB0-D8BB-7E4B14735BA0}"/>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rot="10800000">
              <a:off x="10853282" y="3857949"/>
              <a:ext cx="548640" cy="548640"/>
            </a:xfrm>
            <a:prstGeom prst="rect">
              <a:avLst/>
            </a:prstGeom>
          </p:spPr>
        </p:pic>
      </p:grpSp>
      <p:cxnSp>
        <p:nvCxnSpPr>
          <p:cNvPr id="141" name="Straight Arrow Connector 140">
            <a:extLst>
              <a:ext uri="{FF2B5EF4-FFF2-40B4-BE49-F238E27FC236}">
                <a16:creationId xmlns:a16="http://schemas.microsoft.com/office/drawing/2014/main" id="{AB10E36E-13E7-D517-1FAE-C8E2445A182D}"/>
              </a:ext>
            </a:extLst>
          </p:cNvPr>
          <p:cNvCxnSpPr>
            <a:cxnSpLocks/>
          </p:cNvCxnSpPr>
          <p:nvPr/>
        </p:nvCxnSpPr>
        <p:spPr>
          <a:xfrm>
            <a:off x="9049194" y="3817786"/>
            <a:ext cx="558898" cy="0"/>
          </a:xfrm>
          <a:prstGeom prst="straightConnector1">
            <a:avLst/>
          </a:prstGeom>
          <a:ln w="9525">
            <a:solidFill>
              <a:srgbClr val="C00000">
                <a:alpha val="95000"/>
              </a:srgb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F8FF04F-D027-4CC3-A08E-2BA3253B6E1F}"/>
              </a:ext>
            </a:extLst>
          </p:cNvPr>
          <p:cNvSpPr txBox="1"/>
          <p:nvPr/>
        </p:nvSpPr>
        <p:spPr>
          <a:xfrm>
            <a:off x="9459327" y="4114437"/>
            <a:ext cx="1151110" cy="258532"/>
          </a:xfrm>
          <a:prstGeom prst="rect">
            <a:avLst/>
          </a:prstGeom>
          <a:noFill/>
        </p:spPr>
        <p:txBody>
          <a:bodyPr wrap="square" rtlCol="0">
            <a:spAutoFit/>
          </a:bodyPr>
          <a:lstStyle>
            <a:defPPr>
              <a:defRPr lang="en-US"/>
            </a:defPPr>
            <a:lvl1pPr>
              <a:defRPr sz="1100">
                <a:solidFill>
                  <a:srgbClr val="8B2284"/>
                </a:solidFill>
                <a:latin typeface="Bosch Office Sans" pitchFamily="2" charset="0"/>
              </a:defRPr>
            </a:lvl1pPr>
          </a:lstStyle>
          <a:p>
            <a:pPr algn="ctr" defTabSz="822686" fontAlgn="auto">
              <a:spcBef>
                <a:spcPts val="0"/>
              </a:spcBef>
              <a:spcAft>
                <a:spcPts val="0"/>
              </a:spcAft>
              <a:defRPr/>
            </a:pPr>
            <a:r>
              <a:rPr lang="en-US" sz="1080"/>
              <a:t>DIY Workflows</a:t>
            </a:r>
          </a:p>
        </p:txBody>
      </p:sp>
      <p:pic>
        <p:nvPicPr>
          <p:cNvPr id="148" name="Graphic 147">
            <a:extLst>
              <a:ext uri="{FF2B5EF4-FFF2-40B4-BE49-F238E27FC236}">
                <a16:creationId xmlns:a16="http://schemas.microsoft.com/office/drawing/2014/main" id="{7DD105E6-955B-07AC-6B51-A3C12AEAC84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9499295" y="3274828"/>
            <a:ext cx="164544" cy="164544"/>
          </a:xfrm>
          <a:prstGeom prst="rect">
            <a:avLst/>
          </a:prstGeom>
        </p:spPr>
      </p:pic>
    </p:spTree>
    <p:extLst>
      <p:ext uri="{BB962C8B-B14F-4D97-AF65-F5344CB8AC3E}">
        <p14:creationId xmlns:p14="http://schemas.microsoft.com/office/powerpoint/2010/main" val="53758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83"/>
                                        </p:tgtEl>
                                        <p:attrNameLst>
                                          <p:attrName>style.visibility</p:attrName>
                                        </p:attrNameLst>
                                      </p:cBhvr>
                                      <p:to>
                                        <p:strVal val="visible"/>
                                      </p:to>
                                    </p:set>
                                    <p:animEffect transition="in" filter="wipe(left)">
                                      <p:cBhvr>
                                        <p:cTn id="61" dur="500"/>
                                        <p:tgtEl>
                                          <p:spTgt spid="8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0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26"/>
                                        </p:tgtEl>
                                        <p:attrNameLst>
                                          <p:attrName>style.visibility</p:attrName>
                                        </p:attrNameLst>
                                      </p:cBhvr>
                                      <p:to>
                                        <p:strVal val="visible"/>
                                      </p:to>
                                    </p:set>
                                    <p:animEffect transition="in" filter="wipe(left)">
                                      <p:cBhvr>
                                        <p:cTn id="72" dur="500"/>
                                        <p:tgtEl>
                                          <p:spTgt spid="12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132"/>
                                        </p:tgtEl>
                                        <p:attrNameLst>
                                          <p:attrName>style.visibility</p:attrName>
                                        </p:attrNameLst>
                                      </p:cBhvr>
                                      <p:to>
                                        <p:strVal val="visible"/>
                                      </p:to>
                                    </p:set>
                                    <p:animEffect transition="in" filter="wipe(up)">
                                      <p:cBhvr>
                                        <p:cTn id="77" dur="500"/>
                                        <p:tgtEl>
                                          <p:spTgt spid="132"/>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131"/>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47"/>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00"/>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46"/>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52"/>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61"/>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102"/>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133"/>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117"/>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59"/>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153"/>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103"/>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136"/>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134"/>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116"/>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56"/>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111"/>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55"/>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96"/>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154"/>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110"/>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121"/>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128"/>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135"/>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54"/>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48"/>
                                        </p:tgtEl>
                                        <p:attrNameLst>
                                          <p:attrName>style.visibility</p:attrName>
                                        </p:attrNameLst>
                                      </p:cBhvr>
                                      <p:to>
                                        <p:strVal val="visible"/>
                                      </p:to>
                                    </p:set>
                                  </p:childTnLst>
                                </p:cTn>
                              </p:par>
                              <p:par>
                                <p:cTn id="142" presetID="1" presetClass="entr" presetSubtype="0" fill="hold" nodeType="withEffect">
                                  <p:stCondLst>
                                    <p:cond delay="0"/>
                                  </p:stCondLst>
                                  <p:childTnLst>
                                    <p:set>
                                      <p:cBhvr>
                                        <p:cTn id="143" dur="1" fill="hold">
                                          <p:stCondLst>
                                            <p:cond delay="0"/>
                                          </p:stCondLst>
                                        </p:cTn>
                                        <p:tgtEl>
                                          <p:spTgt spid="118"/>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119"/>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155"/>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120"/>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nodeType="clickEffect">
                                  <p:stCondLst>
                                    <p:cond delay="0"/>
                                  </p:stCondLst>
                                  <p:childTnLst>
                                    <p:set>
                                      <p:cBhvr>
                                        <p:cTn id="153" dur="1" fill="hold">
                                          <p:stCondLst>
                                            <p:cond delay="0"/>
                                          </p:stCondLst>
                                        </p:cTn>
                                        <p:tgtEl>
                                          <p:spTgt spid="141"/>
                                        </p:tgtEl>
                                        <p:attrNameLst>
                                          <p:attrName>style.visibility</p:attrName>
                                        </p:attrNameLst>
                                      </p:cBhvr>
                                      <p:to>
                                        <p:strVal val="visible"/>
                                      </p:to>
                                    </p:set>
                                  </p:childTnLst>
                                </p:cTn>
                              </p:par>
                              <p:par>
                                <p:cTn id="154" presetID="1" presetClass="entr" presetSubtype="0" fill="hold" nodeType="withEffect">
                                  <p:stCondLst>
                                    <p:cond delay="0"/>
                                  </p:stCondLst>
                                  <p:childTnLst>
                                    <p:set>
                                      <p:cBhvr>
                                        <p:cTn id="155" dur="1" fill="hold">
                                          <p:stCondLst>
                                            <p:cond delay="0"/>
                                          </p:stCondLst>
                                        </p:cTn>
                                        <p:tgtEl>
                                          <p:spTgt spid="148"/>
                                        </p:tgtEl>
                                        <p:attrNameLst>
                                          <p:attrName>style.visibility</p:attrName>
                                        </p:attrNameLst>
                                      </p:cBhvr>
                                      <p:to>
                                        <p:strVal val="visible"/>
                                      </p:to>
                                    </p:set>
                                  </p:childTnLst>
                                </p:cTn>
                              </p:par>
                              <p:par>
                                <p:cTn id="156" presetID="1" presetClass="entr" presetSubtype="0" fill="hold" nodeType="withEffect">
                                  <p:stCondLst>
                                    <p:cond delay="0"/>
                                  </p:stCondLst>
                                  <p:childTnLst>
                                    <p:set>
                                      <p:cBhvr>
                                        <p:cTn id="157" dur="1" fill="hold">
                                          <p:stCondLst>
                                            <p:cond delay="0"/>
                                          </p:stCondLst>
                                        </p:cTn>
                                        <p:tgtEl>
                                          <p:spTgt spid="3"/>
                                        </p:tgtEl>
                                        <p:attrNameLst>
                                          <p:attrName>style.visibility</p:attrName>
                                        </p:attrNameLst>
                                      </p:cBhvr>
                                      <p:to>
                                        <p:strVal val="visible"/>
                                      </p:to>
                                    </p:set>
                                  </p:childTnLst>
                                </p:cTn>
                              </p:par>
                              <p:par>
                                <p:cTn id="158" presetID="1" presetClass="entr" presetSubtype="0" fill="hold" grpId="0" nodeType="withEffect">
                                  <p:stCondLst>
                                    <p:cond delay="0"/>
                                  </p:stCondLst>
                                  <p:childTnLst>
                                    <p:set>
                                      <p:cBhvr>
                                        <p:cTn id="159" dur="1" fill="hold">
                                          <p:stCondLst>
                                            <p:cond delay="0"/>
                                          </p:stCondLst>
                                        </p:cTn>
                                        <p:tgtEl>
                                          <p:spTgt spid="146"/>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49"/>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130"/>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grpId="0" nodeType="clickEffect">
                                  <p:stCondLst>
                                    <p:cond delay="0"/>
                                  </p:stCondLst>
                                  <p:childTnLst>
                                    <p:set>
                                      <p:cBhvr>
                                        <p:cTn id="167"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61" grpId="0" animBg="1"/>
      <p:bldP spid="7" grpId="0" animBg="1"/>
      <p:bldP spid="74" grpId="0"/>
      <p:bldP spid="75" grpId="0"/>
      <p:bldP spid="76" grpId="0"/>
      <p:bldP spid="77" grpId="0"/>
      <p:bldP spid="78" grpId="0"/>
      <p:bldP spid="83" grpId="0" animBg="1"/>
      <p:bldP spid="52" grpId="0"/>
      <p:bldP spid="127" grpId="0"/>
      <p:bldP spid="165" grpId="0" animBg="1"/>
      <p:bldP spid="166" grpId="0"/>
      <p:bldP spid="167" grpId="0"/>
      <p:bldP spid="168" grpId="0"/>
      <p:bldP spid="53" grpId="0"/>
      <p:bldP spid="55" grpId="0"/>
      <p:bldP spid="59" grpId="0"/>
      <p:bldP spid="126" grpId="0" animBg="1"/>
      <p:bldP spid="54" grpId="0"/>
      <p:bldP spid="96" grpId="0"/>
      <p:bldP spid="97" grpId="0" animBg="1"/>
      <p:bldP spid="119" grpId="0"/>
      <p:bldP spid="121" grpId="0" animBg="1"/>
      <p:bldP spid="103" grpId="0" animBg="1"/>
      <p:bldP spid="110" grpId="0" animBg="1"/>
      <p:bldP spid="120" grpId="0" animBg="1"/>
      <p:bldP spid="152" grpId="0" animBg="1"/>
      <p:bldP spid="153" grpId="0" animBg="1"/>
      <p:bldP spid="154" grpId="0" animBg="1"/>
      <p:bldP spid="155" grpId="0" animBg="1"/>
      <p:bldP spid="49" grpId="0" animBg="1"/>
      <p:bldP spid="130" grpId="0" animBg="1"/>
      <p:bldP spid="14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89E0-89D9-4425-AE04-BF03119740B1}"/>
              </a:ext>
            </a:extLst>
          </p:cNvPr>
          <p:cNvSpPr>
            <a:spLocks noGrp="1"/>
          </p:cNvSpPr>
          <p:nvPr>
            <p:ph type="ctrTitle"/>
          </p:nvPr>
        </p:nvSpPr>
        <p:spPr/>
        <p:txBody>
          <a:bodyPr anchor="b"/>
          <a:lstStyle/>
          <a:p>
            <a:r>
              <a:rPr lang="en-US" sz="3600">
                <a:solidFill>
                  <a:srgbClr val="18837E"/>
                </a:solidFill>
              </a:rPr>
              <a:t>AI case studies and Open Discussions</a:t>
            </a:r>
          </a:p>
        </p:txBody>
      </p:sp>
    </p:spTree>
    <p:extLst>
      <p:ext uri="{BB962C8B-B14F-4D97-AF65-F5344CB8AC3E}">
        <p14:creationId xmlns:p14="http://schemas.microsoft.com/office/powerpoint/2010/main" val="773049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7361D9-2C66-020A-3B8D-4A87555729C2}"/>
              </a:ext>
            </a:extLst>
          </p:cNvPr>
          <p:cNvSpPr>
            <a:spLocks noGrp="1"/>
          </p:cNvSpPr>
          <p:nvPr>
            <p:ph type="body" sz="quarter" idx="15"/>
          </p:nvPr>
        </p:nvSpPr>
        <p:spPr/>
        <p:txBody>
          <a:bodyPr/>
          <a:lstStyle/>
          <a:p>
            <a:pPr algn="l" defTabSz="822564" fontAlgn="auto">
              <a:spcBef>
                <a:spcPts val="540"/>
              </a:spcBef>
              <a:spcAft>
                <a:spcPts val="0"/>
              </a:spcAft>
              <a:defRPr/>
            </a:pPr>
            <a:r>
              <a:rPr lang="en-US" sz="2800" b="1" kern="0">
                <a:solidFill>
                  <a:srgbClr val="C00C79"/>
                </a:solidFill>
              </a:rPr>
              <a:t>Data and Applied Sciences</a:t>
            </a:r>
          </a:p>
        </p:txBody>
      </p:sp>
      <p:sp>
        <p:nvSpPr>
          <p:cNvPr id="3" name="Title 2">
            <a:extLst>
              <a:ext uri="{FF2B5EF4-FFF2-40B4-BE49-F238E27FC236}">
                <a16:creationId xmlns:a16="http://schemas.microsoft.com/office/drawing/2014/main" id="{3F1C5E39-7EAF-4BF1-8873-65F05B5CB00D}"/>
              </a:ext>
            </a:extLst>
          </p:cNvPr>
          <p:cNvSpPr>
            <a:spLocks noGrp="1"/>
          </p:cNvSpPr>
          <p:nvPr>
            <p:ph type="title"/>
          </p:nvPr>
        </p:nvSpPr>
        <p:spPr/>
        <p:txBody>
          <a:bodyPr/>
          <a:lstStyle/>
          <a:p>
            <a:r>
              <a:rPr lang="en-US">
                <a:solidFill>
                  <a:srgbClr val="008985"/>
                </a:solidFill>
              </a:rPr>
              <a:t>Gen AI as a Service</a:t>
            </a:r>
          </a:p>
        </p:txBody>
      </p:sp>
      <p:sp>
        <p:nvSpPr>
          <p:cNvPr id="4" name="Slide Number Placeholder 3">
            <a:extLst>
              <a:ext uri="{FF2B5EF4-FFF2-40B4-BE49-F238E27FC236}">
                <a16:creationId xmlns:a16="http://schemas.microsoft.com/office/drawing/2014/main" id="{5CC1BF22-D40C-68C5-F851-25923232D7C8}"/>
              </a:ext>
            </a:extLst>
          </p:cNvPr>
          <p:cNvSpPr>
            <a:spLocks noGrp="1"/>
          </p:cNvSpPr>
          <p:nvPr>
            <p:ph type="sldNum" sz="quarter" idx="12"/>
          </p:nvPr>
        </p:nvSpPr>
        <p:spPr/>
        <p:txBody>
          <a:bodyPr/>
          <a:lstStyle/>
          <a:p>
            <a:fld id="{4898AEC0-503E-4FA4-859C-D0F72D6E3F79}" type="slidenum">
              <a:rPr lang="en-US" noProof="1" smtClean="0"/>
              <a:pPr/>
              <a:t>4</a:t>
            </a:fld>
            <a:endParaRPr lang="en-US" noProof="1"/>
          </a:p>
        </p:txBody>
      </p:sp>
      <p:sp>
        <p:nvSpPr>
          <p:cNvPr id="29" name="Shape">
            <a:extLst>
              <a:ext uri="{FF2B5EF4-FFF2-40B4-BE49-F238E27FC236}">
                <a16:creationId xmlns:a16="http://schemas.microsoft.com/office/drawing/2014/main" id="{7E9EF659-D1A3-9F67-0D26-84C9BC8B69B3}"/>
              </a:ext>
            </a:extLst>
          </p:cNvPr>
          <p:cNvSpPr/>
          <p:nvPr/>
        </p:nvSpPr>
        <p:spPr>
          <a:xfrm>
            <a:off x="7695175" y="4008101"/>
            <a:ext cx="1082097" cy="1371992"/>
          </a:xfrm>
          <a:custGeom>
            <a:avLst/>
            <a:gdLst/>
            <a:ahLst/>
            <a:cxnLst>
              <a:cxn ang="0">
                <a:pos x="wd2" y="hd2"/>
              </a:cxn>
              <a:cxn ang="5400000">
                <a:pos x="wd2" y="hd2"/>
              </a:cxn>
              <a:cxn ang="10800000">
                <a:pos x="wd2" y="hd2"/>
              </a:cxn>
              <a:cxn ang="16200000">
                <a:pos x="wd2" y="hd2"/>
              </a:cxn>
            </a:cxnLst>
            <a:rect l="0" t="0" r="r" b="b"/>
            <a:pathLst>
              <a:path w="21600" h="21600" extrusionOk="0">
                <a:moveTo>
                  <a:pt x="15572" y="18855"/>
                </a:moveTo>
                <a:cubicBezTo>
                  <a:pt x="15572" y="19094"/>
                  <a:pt x="15656" y="19333"/>
                  <a:pt x="15656" y="19631"/>
                </a:cubicBezTo>
                <a:cubicBezTo>
                  <a:pt x="15740" y="20705"/>
                  <a:pt x="14567" y="21600"/>
                  <a:pt x="12977" y="21600"/>
                </a:cubicBezTo>
                <a:lnTo>
                  <a:pt x="12809" y="21600"/>
                </a:lnTo>
                <a:cubicBezTo>
                  <a:pt x="11386" y="21600"/>
                  <a:pt x="10214" y="20824"/>
                  <a:pt x="10130" y="19810"/>
                </a:cubicBezTo>
                <a:cubicBezTo>
                  <a:pt x="10130" y="19750"/>
                  <a:pt x="10130" y="19631"/>
                  <a:pt x="10130" y="19571"/>
                </a:cubicBezTo>
                <a:cubicBezTo>
                  <a:pt x="10381" y="19571"/>
                  <a:pt x="10549" y="19571"/>
                  <a:pt x="10800" y="19571"/>
                </a:cubicBezTo>
                <a:cubicBezTo>
                  <a:pt x="12474" y="19571"/>
                  <a:pt x="14065" y="19333"/>
                  <a:pt x="15572" y="18855"/>
                </a:cubicBezTo>
                <a:close/>
                <a:moveTo>
                  <a:pt x="9544" y="2804"/>
                </a:moveTo>
                <a:cubicBezTo>
                  <a:pt x="8874" y="1850"/>
                  <a:pt x="8205" y="895"/>
                  <a:pt x="7451" y="0"/>
                </a:cubicBezTo>
                <a:lnTo>
                  <a:pt x="6446" y="2566"/>
                </a:lnTo>
                <a:lnTo>
                  <a:pt x="2512" y="1790"/>
                </a:lnTo>
                <a:cubicBezTo>
                  <a:pt x="3181" y="2566"/>
                  <a:pt x="3767" y="3341"/>
                  <a:pt x="4270" y="4117"/>
                </a:cubicBezTo>
                <a:cubicBezTo>
                  <a:pt x="5860" y="3401"/>
                  <a:pt x="7619" y="2924"/>
                  <a:pt x="9544" y="2804"/>
                </a:cubicBezTo>
                <a:close/>
                <a:moveTo>
                  <a:pt x="10800" y="3461"/>
                </a:moveTo>
                <a:cubicBezTo>
                  <a:pt x="4856" y="3461"/>
                  <a:pt x="0" y="6922"/>
                  <a:pt x="0" y="11158"/>
                </a:cubicBezTo>
                <a:cubicBezTo>
                  <a:pt x="0" y="15394"/>
                  <a:pt x="4856" y="18855"/>
                  <a:pt x="10800" y="18855"/>
                </a:cubicBezTo>
                <a:cubicBezTo>
                  <a:pt x="16744" y="18855"/>
                  <a:pt x="21600" y="15394"/>
                  <a:pt x="21600" y="11158"/>
                </a:cubicBezTo>
                <a:cubicBezTo>
                  <a:pt x="21600" y="6922"/>
                  <a:pt x="16744" y="3461"/>
                  <a:pt x="10800" y="3461"/>
                </a:cubicBezTo>
                <a:close/>
              </a:path>
            </a:pathLst>
          </a:custGeom>
          <a:noFill/>
          <a:ln w="12700">
            <a:solidFill>
              <a:srgbClr val="008985"/>
            </a:solidFill>
            <a:miter lim="400000"/>
          </a:ln>
        </p:spPr>
        <p:txBody>
          <a:bodyPr lIns="34280" tIns="34280" rIns="34280" bIns="3428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22686"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6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Shape">
            <a:extLst>
              <a:ext uri="{FF2B5EF4-FFF2-40B4-BE49-F238E27FC236}">
                <a16:creationId xmlns:a16="http://schemas.microsoft.com/office/drawing/2014/main" id="{FF6203DC-4153-DBCD-C94B-98C661CD5F03}"/>
              </a:ext>
            </a:extLst>
          </p:cNvPr>
          <p:cNvSpPr/>
          <p:nvPr/>
        </p:nvSpPr>
        <p:spPr>
          <a:xfrm>
            <a:off x="2191927" y="4062076"/>
            <a:ext cx="1082097" cy="1322725"/>
          </a:xfrm>
          <a:custGeom>
            <a:avLst/>
            <a:gdLst/>
            <a:ahLst/>
            <a:cxnLst>
              <a:cxn ang="0">
                <a:pos x="wd2" y="hd2"/>
              </a:cxn>
              <a:cxn ang="5400000">
                <a:pos x="wd2" y="hd2"/>
              </a:cxn>
              <a:cxn ang="10800000">
                <a:pos x="wd2" y="hd2"/>
              </a:cxn>
              <a:cxn ang="16200000">
                <a:pos x="wd2" y="hd2"/>
              </a:cxn>
            </a:cxnLst>
            <a:rect l="0" t="0" r="r" b="b"/>
            <a:pathLst>
              <a:path w="21600" h="21600" extrusionOk="0">
                <a:moveTo>
                  <a:pt x="10800" y="19496"/>
                </a:moveTo>
                <a:cubicBezTo>
                  <a:pt x="11051" y="19496"/>
                  <a:pt x="11219" y="19496"/>
                  <a:pt x="11470" y="19496"/>
                </a:cubicBezTo>
                <a:cubicBezTo>
                  <a:pt x="11470" y="19558"/>
                  <a:pt x="11470" y="19681"/>
                  <a:pt x="11470" y="19743"/>
                </a:cubicBezTo>
                <a:cubicBezTo>
                  <a:pt x="11386" y="20795"/>
                  <a:pt x="10214" y="21600"/>
                  <a:pt x="8791" y="21600"/>
                </a:cubicBezTo>
                <a:lnTo>
                  <a:pt x="8623" y="21600"/>
                </a:lnTo>
                <a:cubicBezTo>
                  <a:pt x="7116" y="21600"/>
                  <a:pt x="5860" y="20672"/>
                  <a:pt x="5944" y="19558"/>
                </a:cubicBezTo>
                <a:cubicBezTo>
                  <a:pt x="5944" y="19310"/>
                  <a:pt x="5944" y="19001"/>
                  <a:pt x="6028" y="18753"/>
                </a:cubicBezTo>
                <a:cubicBezTo>
                  <a:pt x="7451" y="19248"/>
                  <a:pt x="9126" y="19496"/>
                  <a:pt x="10800" y="19496"/>
                </a:cubicBezTo>
                <a:close/>
                <a:moveTo>
                  <a:pt x="17833" y="2661"/>
                </a:moveTo>
                <a:lnTo>
                  <a:pt x="16744" y="0"/>
                </a:lnTo>
                <a:lnTo>
                  <a:pt x="12893" y="866"/>
                </a:lnTo>
                <a:cubicBezTo>
                  <a:pt x="12642" y="1300"/>
                  <a:pt x="12307" y="1671"/>
                  <a:pt x="12056" y="2104"/>
                </a:cubicBezTo>
                <a:cubicBezTo>
                  <a:pt x="13981" y="2228"/>
                  <a:pt x="15740" y="2723"/>
                  <a:pt x="17247" y="3466"/>
                </a:cubicBezTo>
                <a:cubicBezTo>
                  <a:pt x="17414" y="3218"/>
                  <a:pt x="17581" y="2909"/>
                  <a:pt x="17833" y="2661"/>
                </a:cubicBezTo>
                <a:close/>
                <a:moveTo>
                  <a:pt x="10800" y="2785"/>
                </a:moveTo>
                <a:cubicBezTo>
                  <a:pt x="4856" y="2785"/>
                  <a:pt x="0" y="6375"/>
                  <a:pt x="0" y="10769"/>
                </a:cubicBezTo>
                <a:cubicBezTo>
                  <a:pt x="0" y="15163"/>
                  <a:pt x="4856" y="18753"/>
                  <a:pt x="10800" y="18753"/>
                </a:cubicBezTo>
                <a:cubicBezTo>
                  <a:pt x="16744" y="18753"/>
                  <a:pt x="21600" y="15163"/>
                  <a:pt x="21600" y="10769"/>
                </a:cubicBezTo>
                <a:cubicBezTo>
                  <a:pt x="21600" y="6375"/>
                  <a:pt x="16744" y="2785"/>
                  <a:pt x="10800" y="2785"/>
                </a:cubicBezTo>
                <a:close/>
              </a:path>
            </a:pathLst>
          </a:custGeom>
          <a:noFill/>
          <a:ln w="12700">
            <a:solidFill>
              <a:srgbClr val="C00C79"/>
            </a:solidFill>
            <a:miter lim="400000"/>
          </a:ln>
        </p:spPr>
        <p:txBody>
          <a:bodyPr lIns="34280" tIns="34280" rIns="34280" bIns="3428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22686"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6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Shape">
            <a:extLst>
              <a:ext uri="{FF2B5EF4-FFF2-40B4-BE49-F238E27FC236}">
                <a16:creationId xmlns:a16="http://schemas.microsoft.com/office/drawing/2014/main" id="{E8E5BC2E-438C-CCE6-8BA5-6BF747497519}"/>
              </a:ext>
            </a:extLst>
          </p:cNvPr>
          <p:cNvSpPr/>
          <p:nvPr/>
        </p:nvSpPr>
        <p:spPr>
          <a:xfrm>
            <a:off x="6805504" y="3000863"/>
            <a:ext cx="1228896" cy="1118066"/>
          </a:xfrm>
          <a:custGeom>
            <a:avLst/>
            <a:gdLst/>
            <a:ahLst/>
            <a:cxnLst>
              <a:cxn ang="0">
                <a:pos x="wd2" y="hd2"/>
              </a:cxn>
              <a:cxn ang="5400000">
                <a:pos x="wd2" y="hd2"/>
              </a:cxn>
              <a:cxn ang="10800000">
                <a:pos x="wd2" y="hd2"/>
              </a:cxn>
              <a:cxn ang="16200000">
                <a:pos x="wd2" y="hd2"/>
              </a:cxn>
            </a:cxnLst>
            <a:rect l="0" t="0" r="r" b="b"/>
            <a:pathLst>
              <a:path w="21600" h="21600" extrusionOk="0">
                <a:moveTo>
                  <a:pt x="0" y="4393"/>
                </a:moveTo>
                <a:lnTo>
                  <a:pt x="3317" y="2929"/>
                </a:lnTo>
                <a:lnTo>
                  <a:pt x="1990" y="0"/>
                </a:lnTo>
                <a:cubicBezTo>
                  <a:pt x="3244" y="732"/>
                  <a:pt x="4497" y="1464"/>
                  <a:pt x="5676" y="2270"/>
                </a:cubicBezTo>
                <a:cubicBezTo>
                  <a:pt x="4350" y="3222"/>
                  <a:pt x="3244" y="4466"/>
                  <a:pt x="2433" y="5858"/>
                </a:cubicBezTo>
                <a:cubicBezTo>
                  <a:pt x="1696" y="5345"/>
                  <a:pt x="885" y="4906"/>
                  <a:pt x="0" y="4393"/>
                </a:cubicBezTo>
                <a:close/>
                <a:moveTo>
                  <a:pt x="20273" y="16548"/>
                </a:moveTo>
                <a:cubicBezTo>
                  <a:pt x="19315" y="17866"/>
                  <a:pt x="18135" y="19037"/>
                  <a:pt x="16661" y="19769"/>
                </a:cubicBezTo>
                <a:cubicBezTo>
                  <a:pt x="16882" y="20062"/>
                  <a:pt x="17029" y="20355"/>
                  <a:pt x="17250" y="20648"/>
                </a:cubicBezTo>
                <a:lnTo>
                  <a:pt x="20715" y="21600"/>
                </a:lnTo>
                <a:lnTo>
                  <a:pt x="21600" y="18525"/>
                </a:lnTo>
                <a:cubicBezTo>
                  <a:pt x="21158" y="17866"/>
                  <a:pt x="20715" y="17207"/>
                  <a:pt x="20273" y="16548"/>
                </a:cubicBezTo>
                <a:close/>
                <a:moveTo>
                  <a:pt x="21158" y="10763"/>
                </a:moveTo>
                <a:cubicBezTo>
                  <a:pt x="21158" y="5565"/>
                  <a:pt x="16882" y="1318"/>
                  <a:pt x="11648" y="1318"/>
                </a:cubicBezTo>
                <a:cubicBezTo>
                  <a:pt x="6414" y="1318"/>
                  <a:pt x="2138" y="5565"/>
                  <a:pt x="2138" y="10763"/>
                </a:cubicBezTo>
                <a:cubicBezTo>
                  <a:pt x="2138" y="15962"/>
                  <a:pt x="6414" y="20209"/>
                  <a:pt x="11648" y="20209"/>
                </a:cubicBezTo>
                <a:cubicBezTo>
                  <a:pt x="16882" y="20209"/>
                  <a:pt x="21158" y="15962"/>
                  <a:pt x="21158" y="10763"/>
                </a:cubicBezTo>
                <a:close/>
              </a:path>
            </a:pathLst>
          </a:custGeom>
          <a:solidFill>
            <a:schemeClr val="bg1"/>
          </a:solidFill>
          <a:ln w="12700">
            <a:solidFill>
              <a:srgbClr val="C00C79"/>
            </a:solidFill>
            <a:miter lim="400000"/>
          </a:ln>
        </p:spPr>
        <p:txBody>
          <a:bodyPr lIns="34280" tIns="34280" rIns="34280" bIns="3428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22686"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6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Shape">
            <a:extLst>
              <a:ext uri="{FF2B5EF4-FFF2-40B4-BE49-F238E27FC236}">
                <a16:creationId xmlns:a16="http://schemas.microsoft.com/office/drawing/2014/main" id="{93AB0571-ED26-0C48-6FDD-F1CF75BAE00B}"/>
              </a:ext>
            </a:extLst>
          </p:cNvPr>
          <p:cNvSpPr/>
          <p:nvPr/>
        </p:nvSpPr>
        <p:spPr>
          <a:xfrm>
            <a:off x="2862990" y="3051497"/>
            <a:ext cx="1233088" cy="1102906"/>
          </a:xfrm>
          <a:custGeom>
            <a:avLst/>
            <a:gdLst/>
            <a:ahLst/>
            <a:cxnLst>
              <a:cxn ang="0">
                <a:pos x="wd2" y="hd2"/>
              </a:cxn>
              <a:cxn ang="5400000">
                <a:pos x="wd2" y="hd2"/>
              </a:cxn>
              <a:cxn ang="10800000">
                <a:pos x="wd2" y="hd2"/>
              </a:cxn>
              <a:cxn ang="16200000">
                <a:pos x="wd2" y="hd2"/>
              </a:cxn>
            </a:cxnLst>
            <a:rect l="0" t="0" r="r" b="b"/>
            <a:pathLst>
              <a:path w="21600" h="21600" extrusionOk="0">
                <a:moveTo>
                  <a:pt x="6024" y="18854"/>
                </a:moveTo>
                <a:cubicBezTo>
                  <a:pt x="5437" y="19744"/>
                  <a:pt x="4922" y="20635"/>
                  <a:pt x="4335" y="21600"/>
                </a:cubicBezTo>
                <a:lnTo>
                  <a:pt x="3380" y="18408"/>
                </a:lnTo>
                <a:lnTo>
                  <a:pt x="0" y="19447"/>
                </a:lnTo>
                <a:cubicBezTo>
                  <a:pt x="735" y="18111"/>
                  <a:pt x="1469" y="16849"/>
                  <a:pt x="2351" y="15662"/>
                </a:cubicBezTo>
                <a:cubicBezTo>
                  <a:pt x="3306" y="16924"/>
                  <a:pt x="4555" y="18037"/>
                  <a:pt x="6024" y="18854"/>
                </a:cubicBezTo>
                <a:close/>
                <a:moveTo>
                  <a:pt x="18441" y="0"/>
                </a:moveTo>
                <a:cubicBezTo>
                  <a:pt x="17927" y="371"/>
                  <a:pt x="17339" y="668"/>
                  <a:pt x="16824" y="1039"/>
                </a:cubicBezTo>
                <a:cubicBezTo>
                  <a:pt x="18147" y="2004"/>
                  <a:pt x="19249" y="3266"/>
                  <a:pt x="19984" y="4751"/>
                </a:cubicBezTo>
                <a:cubicBezTo>
                  <a:pt x="20278" y="4602"/>
                  <a:pt x="20498" y="4379"/>
                  <a:pt x="20792" y="4231"/>
                </a:cubicBezTo>
                <a:lnTo>
                  <a:pt x="21600" y="816"/>
                </a:lnTo>
                <a:lnTo>
                  <a:pt x="18441" y="0"/>
                </a:lnTo>
                <a:close/>
                <a:moveTo>
                  <a:pt x="10873" y="0"/>
                </a:moveTo>
                <a:cubicBezTo>
                  <a:pt x="5657" y="0"/>
                  <a:pt x="1396" y="4305"/>
                  <a:pt x="1396" y="9575"/>
                </a:cubicBezTo>
                <a:cubicBezTo>
                  <a:pt x="1396" y="14845"/>
                  <a:pt x="5657" y="19151"/>
                  <a:pt x="10873" y="19151"/>
                </a:cubicBezTo>
                <a:cubicBezTo>
                  <a:pt x="16090" y="19151"/>
                  <a:pt x="20351" y="14845"/>
                  <a:pt x="20351" y="9575"/>
                </a:cubicBezTo>
                <a:cubicBezTo>
                  <a:pt x="20351" y="4305"/>
                  <a:pt x="16090" y="0"/>
                  <a:pt x="10873" y="0"/>
                </a:cubicBezTo>
                <a:close/>
              </a:path>
            </a:pathLst>
          </a:custGeom>
          <a:noFill/>
          <a:ln w="12700">
            <a:solidFill>
              <a:srgbClr val="008985"/>
            </a:solidFill>
            <a:miter lim="400000"/>
          </a:ln>
        </p:spPr>
        <p:txBody>
          <a:bodyPr lIns="34280" tIns="34280" rIns="34280" bIns="3428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22686"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6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Shape">
            <a:extLst>
              <a:ext uri="{FF2B5EF4-FFF2-40B4-BE49-F238E27FC236}">
                <a16:creationId xmlns:a16="http://schemas.microsoft.com/office/drawing/2014/main" id="{E20D74F6-EBF9-D3AC-B22D-57668EC13779}"/>
              </a:ext>
            </a:extLst>
          </p:cNvPr>
          <p:cNvSpPr/>
          <p:nvPr/>
        </p:nvSpPr>
        <p:spPr>
          <a:xfrm>
            <a:off x="5421433" y="2394461"/>
            <a:ext cx="1514093" cy="977832"/>
          </a:xfrm>
          <a:custGeom>
            <a:avLst/>
            <a:gdLst/>
            <a:ahLst/>
            <a:cxnLst>
              <a:cxn ang="0">
                <a:pos x="wd2" y="hd2"/>
              </a:cxn>
              <a:cxn ang="5400000">
                <a:pos x="wd2" y="hd2"/>
              </a:cxn>
              <a:cxn ang="10800000">
                <a:pos x="wd2" y="hd2"/>
              </a:cxn>
              <a:cxn ang="16200000">
                <a:pos x="wd2" y="hd2"/>
              </a:cxn>
            </a:cxnLst>
            <a:rect l="0" t="0" r="r" b="b"/>
            <a:pathLst>
              <a:path w="21600" h="21600" extrusionOk="0">
                <a:moveTo>
                  <a:pt x="2752" y="10800"/>
                </a:moveTo>
                <a:cubicBezTo>
                  <a:pt x="2752" y="11051"/>
                  <a:pt x="2752" y="11219"/>
                  <a:pt x="2752" y="11470"/>
                </a:cubicBezTo>
                <a:cubicBezTo>
                  <a:pt x="2094" y="11386"/>
                  <a:pt x="1436" y="11386"/>
                  <a:pt x="718" y="11386"/>
                </a:cubicBezTo>
                <a:cubicBezTo>
                  <a:pt x="598" y="11386"/>
                  <a:pt x="479" y="11386"/>
                  <a:pt x="299" y="11386"/>
                </a:cubicBezTo>
                <a:lnTo>
                  <a:pt x="2094" y="8874"/>
                </a:lnTo>
                <a:lnTo>
                  <a:pt x="0" y="5944"/>
                </a:lnTo>
                <a:cubicBezTo>
                  <a:pt x="239" y="5944"/>
                  <a:pt x="479" y="5944"/>
                  <a:pt x="718" y="5944"/>
                </a:cubicBezTo>
                <a:cubicBezTo>
                  <a:pt x="1616" y="5944"/>
                  <a:pt x="2573" y="6028"/>
                  <a:pt x="3470" y="6028"/>
                </a:cubicBezTo>
                <a:cubicBezTo>
                  <a:pt x="2992" y="7451"/>
                  <a:pt x="2752" y="9042"/>
                  <a:pt x="2752" y="10800"/>
                </a:cubicBezTo>
                <a:close/>
                <a:moveTo>
                  <a:pt x="20463" y="12642"/>
                </a:moveTo>
                <a:cubicBezTo>
                  <a:pt x="20164" y="12391"/>
                  <a:pt x="19865" y="12223"/>
                  <a:pt x="19566" y="12056"/>
                </a:cubicBezTo>
                <a:cubicBezTo>
                  <a:pt x="19446" y="13981"/>
                  <a:pt x="18967" y="15740"/>
                  <a:pt x="18249" y="17247"/>
                </a:cubicBezTo>
                <a:cubicBezTo>
                  <a:pt x="18489" y="17414"/>
                  <a:pt x="18788" y="17581"/>
                  <a:pt x="19027" y="17833"/>
                </a:cubicBezTo>
                <a:lnTo>
                  <a:pt x="21600" y="16242"/>
                </a:lnTo>
                <a:lnTo>
                  <a:pt x="20463" y="12642"/>
                </a:lnTo>
                <a:close/>
                <a:moveTo>
                  <a:pt x="11189" y="0"/>
                </a:moveTo>
                <a:cubicBezTo>
                  <a:pt x="6941" y="0"/>
                  <a:pt x="3470" y="4856"/>
                  <a:pt x="3470" y="10800"/>
                </a:cubicBezTo>
                <a:cubicBezTo>
                  <a:pt x="3470" y="16744"/>
                  <a:pt x="6941" y="21600"/>
                  <a:pt x="11189" y="21600"/>
                </a:cubicBezTo>
                <a:cubicBezTo>
                  <a:pt x="15437" y="21600"/>
                  <a:pt x="18907" y="16744"/>
                  <a:pt x="18907" y="10800"/>
                </a:cubicBezTo>
                <a:cubicBezTo>
                  <a:pt x="18907" y="4856"/>
                  <a:pt x="15437" y="0"/>
                  <a:pt x="11189" y="0"/>
                </a:cubicBezTo>
                <a:close/>
              </a:path>
            </a:pathLst>
          </a:custGeom>
          <a:solidFill>
            <a:schemeClr val="bg1"/>
          </a:solidFill>
          <a:ln w="12700">
            <a:solidFill>
              <a:srgbClr val="008985"/>
            </a:solidFill>
            <a:miter lim="400000"/>
          </a:ln>
        </p:spPr>
        <p:txBody>
          <a:bodyPr lIns="34280" tIns="34280" rIns="34280" bIns="3428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22686"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6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Shape">
            <a:extLst>
              <a:ext uri="{FF2B5EF4-FFF2-40B4-BE49-F238E27FC236}">
                <a16:creationId xmlns:a16="http://schemas.microsoft.com/office/drawing/2014/main" id="{ED4C8455-4B9D-740F-2233-6806CE99B097}"/>
              </a:ext>
            </a:extLst>
          </p:cNvPr>
          <p:cNvSpPr/>
          <p:nvPr/>
        </p:nvSpPr>
        <p:spPr>
          <a:xfrm>
            <a:off x="3953472" y="2394461"/>
            <a:ext cx="1551846" cy="977832"/>
          </a:xfrm>
          <a:custGeom>
            <a:avLst/>
            <a:gdLst/>
            <a:ahLst/>
            <a:cxnLst>
              <a:cxn ang="0">
                <a:pos x="wd2" y="hd2"/>
              </a:cxn>
              <a:cxn ang="5400000">
                <a:pos x="wd2" y="hd2"/>
              </a:cxn>
              <a:cxn ang="10800000">
                <a:pos x="wd2" y="hd2"/>
              </a:cxn>
              <a:cxn ang="16200000">
                <a:pos x="wd2" y="hd2"/>
              </a:cxn>
            </a:cxnLst>
            <a:rect l="0" t="0" r="r" b="b"/>
            <a:pathLst>
              <a:path w="21600" h="21600" extrusionOk="0">
                <a:moveTo>
                  <a:pt x="21600" y="8874"/>
                </a:moveTo>
                <a:lnTo>
                  <a:pt x="19849" y="11386"/>
                </a:lnTo>
                <a:cubicBezTo>
                  <a:pt x="19615" y="11386"/>
                  <a:pt x="19323" y="11386"/>
                  <a:pt x="19090" y="11470"/>
                </a:cubicBezTo>
                <a:cubicBezTo>
                  <a:pt x="19090" y="11219"/>
                  <a:pt x="19090" y="11051"/>
                  <a:pt x="19090" y="10800"/>
                </a:cubicBezTo>
                <a:cubicBezTo>
                  <a:pt x="19090" y="9126"/>
                  <a:pt x="18856" y="7451"/>
                  <a:pt x="18389" y="6028"/>
                </a:cubicBezTo>
                <a:cubicBezTo>
                  <a:pt x="18798" y="6028"/>
                  <a:pt x="19206" y="5944"/>
                  <a:pt x="19557" y="5944"/>
                </a:cubicBezTo>
                <a:lnTo>
                  <a:pt x="21600" y="8874"/>
                </a:lnTo>
                <a:close/>
                <a:moveTo>
                  <a:pt x="0" y="14065"/>
                </a:moveTo>
                <a:lnTo>
                  <a:pt x="2510" y="14902"/>
                </a:lnTo>
                <a:lnTo>
                  <a:pt x="1868" y="18837"/>
                </a:lnTo>
                <a:cubicBezTo>
                  <a:pt x="2569" y="18251"/>
                  <a:pt x="3211" y="17749"/>
                  <a:pt x="3911" y="17247"/>
                </a:cubicBezTo>
                <a:cubicBezTo>
                  <a:pt x="3211" y="15740"/>
                  <a:pt x="2744" y="13981"/>
                  <a:pt x="2627" y="12056"/>
                </a:cubicBezTo>
                <a:cubicBezTo>
                  <a:pt x="1751" y="12642"/>
                  <a:pt x="876" y="13395"/>
                  <a:pt x="0" y="14065"/>
                </a:cubicBezTo>
                <a:close/>
                <a:moveTo>
                  <a:pt x="10858" y="0"/>
                </a:moveTo>
                <a:cubicBezTo>
                  <a:pt x="6714" y="0"/>
                  <a:pt x="3328" y="4856"/>
                  <a:pt x="3328" y="10800"/>
                </a:cubicBezTo>
                <a:cubicBezTo>
                  <a:pt x="3328" y="16744"/>
                  <a:pt x="6714" y="21600"/>
                  <a:pt x="10858" y="21600"/>
                </a:cubicBezTo>
                <a:cubicBezTo>
                  <a:pt x="15003" y="21600"/>
                  <a:pt x="18389" y="16744"/>
                  <a:pt x="18389" y="10800"/>
                </a:cubicBezTo>
                <a:cubicBezTo>
                  <a:pt x="18389" y="4856"/>
                  <a:pt x="15003" y="0"/>
                  <a:pt x="10858" y="0"/>
                </a:cubicBezTo>
                <a:close/>
              </a:path>
            </a:pathLst>
          </a:custGeom>
          <a:solidFill>
            <a:schemeClr val="bg1"/>
          </a:solidFill>
          <a:ln w="12700">
            <a:solidFill>
              <a:srgbClr val="C00C79"/>
            </a:solidFill>
            <a:miter lim="400000"/>
          </a:ln>
        </p:spPr>
        <p:txBody>
          <a:bodyPr lIns="34280" tIns="34280" rIns="34280" bIns="3428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22686"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6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5" name="TextBox 35">
            <a:extLst>
              <a:ext uri="{FF2B5EF4-FFF2-40B4-BE49-F238E27FC236}">
                <a16:creationId xmlns:a16="http://schemas.microsoft.com/office/drawing/2014/main" id="{C106E5AD-1380-3254-62C9-CB78E53BA2D2}"/>
              </a:ext>
            </a:extLst>
          </p:cNvPr>
          <p:cNvSpPr txBox="1"/>
          <p:nvPr/>
        </p:nvSpPr>
        <p:spPr>
          <a:xfrm>
            <a:off x="172580" y="4060462"/>
            <a:ext cx="2233473" cy="307777"/>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822686" fontAlgn="auto">
              <a:spcBef>
                <a:spcPts val="0"/>
              </a:spcBef>
              <a:spcAft>
                <a:spcPts val="0"/>
              </a:spcAft>
            </a:pPr>
            <a:r>
              <a:rPr lang="en-US" sz="1400" b="1" noProof="1">
                <a:solidFill>
                  <a:srgbClr val="C00C79"/>
                </a:solidFill>
                <a:latin typeface="+mj-lt"/>
              </a:rPr>
              <a:t>Customer Support </a:t>
            </a:r>
            <a:r>
              <a:rPr lang="en-US" sz="1400" b="1" noProof="1">
                <a:solidFill>
                  <a:srgbClr val="008985"/>
                </a:solidFill>
                <a:latin typeface="+mj-lt"/>
              </a:rPr>
              <a:t>Agents</a:t>
            </a:r>
          </a:p>
        </p:txBody>
      </p:sp>
      <p:sp>
        <p:nvSpPr>
          <p:cNvPr id="46" name="TextBox 35">
            <a:extLst>
              <a:ext uri="{FF2B5EF4-FFF2-40B4-BE49-F238E27FC236}">
                <a16:creationId xmlns:a16="http://schemas.microsoft.com/office/drawing/2014/main" id="{85D64145-59A9-73D0-9676-AA827616B72E}"/>
              </a:ext>
            </a:extLst>
          </p:cNvPr>
          <p:cNvSpPr txBox="1"/>
          <p:nvPr/>
        </p:nvSpPr>
        <p:spPr>
          <a:xfrm>
            <a:off x="8801854" y="4060462"/>
            <a:ext cx="1754303" cy="307777"/>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22686" fontAlgn="auto">
              <a:spcBef>
                <a:spcPts val="0"/>
              </a:spcBef>
              <a:spcAft>
                <a:spcPts val="0"/>
              </a:spcAft>
            </a:pPr>
            <a:r>
              <a:rPr lang="en-US" sz="1400" b="1" noProof="1">
                <a:solidFill>
                  <a:srgbClr val="C00C79"/>
                </a:solidFill>
                <a:latin typeface="+mj-lt"/>
              </a:rPr>
              <a:t>Engineering </a:t>
            </a:r>
            <a:r>
              <a:rPr lang="en-US" sz="1400" b="1" noProof="1">
                <a:solidFill>
                  <a:srgbClr val="008985"/>
                </a:solidFill>
                <a:latin typeface="+mj-lt"/>
              </a:rPr>
              <a:t>Agents</a:t>
            </a:r>
          </a:p>
        </p:txBody>
      </p:sp>
      <p:sp>
        <p:nvSpPr>
          <p:cNvPr id="47" name="TextBox 35">
            <a:extLst>
              <a:ext uri="{FF2B5EF4-FFF2-40B4-BE49-F238E27FC236}">
                <a16:creationId xmlns:a16="http://schemas.microsoft.com/office/drawing/2014/main" id="{6275221D-1A2E-BDB6-CD91-EF68AA6422D0}"/>
              </a:ext>
            </a:extLst>
          </p:cNvPr>
          <p:cNvSpPr txBox="1"/>
          <p:nvPr/>
        </p:nvSpPr>
        <p:spPr>
          <a:xfrm>
            <a:off x="6985842" y="2205756"/>
            <a:ext cx="2345166" cy="307777"/>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22686" fontAlgn="auto">
              <a:spcBef>
                <a:spcPts val="0"/>
              </a:spcBef>
              <a:spcAft>
                <a:spcPts val="0"/>
              </a:spcAft>
            </a:pPr>
            <a:r>
              <a:rPr lang="en-US" sz="1400" b="1" noProof="1">
                <a:solidFill>
                  <a:srgbClr val="C00C79"/>
                </a:solidFill>
                <a:latin typeface="+mj-lt"/>
              </a:rPr>
              <a:t>Field Service </a:t>
            </a:r>
            <a:r>
              <a:rPr lang="en-US" sz="1400" b="1" noProof="1">
                <a:solidFill>
                  <a:srgbClr val="008985"/>
                </a:solidFill>
                <a:latin typeface="+mj-lt"/>
              </a:rPr>
              <a:t>Agents</a:t>
            </a:r>
          </a:p>
        </p:txBody>
      </p:sp>
      <p:sp>
        <p:nvSpPr>
          <p:cNvPr id="48" name="TextBox 35">
            <a:extLst>
              <a:ext uri="{FF2B5EF4-FFF2-40B4-BE49-F238E27FC236}">
                <a16:creationId xmlns:a16="http://schemas.microsoft.com/office/drawing/2014/main" id="{18DA106C-3D1A-4CE6-04C9-EB5C89DA9343}"/>
              </a:ext>
            </a:extLst>
          </p:cNvPr>
          <p:cNvSpPr txBox="1"/>
          <p:nvPr/>
        </p:nvSpPr>
        <p:spPr>
          <a:xfrm>
            <a:off x="866988" y="3113697"/>
            <a:ext cx="1883447" cy="307777"/>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822686" fontAlgn="auto">
              <a:spcBef>
                <a:spcPts val="0"/>
              </a:spcBef>
              <a:spcAft>
                <a:spcPts val="0"/>
              </a:spcAft>
            </a:pPr>
            <a:r>
              <a:rPr lang="en-US" sz="1400" b="1" noProof="1">
                <a:solidFill>
                  <a:srgbClr val="C00C79"/>
                </a:solidFill>
                <a:latin typeface="+mj-lt"/>
              </a:rPr>
              <a:t>Data Insight </a:t>
            </a:r>
            <a:r>
              <a:rPr lang="en-US" sz="1400" b="1" noProof="1">
                <a:solidFill>
                  <a:srgbClr val="008985"/>
                </a:solidFill>
                <a:latin typeface="+mj-lt"/>
              </a:rPr>
              <a:t>Agents</a:t>
            </a:r>
          </a:p>
        </p:txBody>
      </p:sp>
      <p:sp>
        <p:nvSpPr>
          <p:cNvPr id="49" name="TextBox 35">
            <a:extLst>
              <a:ext uri="{FF2B5EF4-FFF2-40B4-BE49-F238E27FC236}">
                <a16:creationId xmlns:a16="http://schemas.microsoft.com/office/drawing/2014/main" id="{DFF2A0E1-D0F5-3DDC-E420-A3D8915A4CC6}"/>
              </a:ext>
            </a:extLst>
          </p:cNvPr>
          <p:cNvSpPr txBox="1"/>
          <p:nvPr/>
        </p:nvSpPr>
        <p:spPr>
          <a:xfrm>
            <a:off x="833309" y="2223801"/>
            <a:ext cx="3069847" cy="307777"/>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822686" fontAlgn="auto">
              <a:spcBef>
                <a:spcPts val="0"/>
              </a:spcBef>
              <a:spcAft>
                <a:spcPts val="0"/>
              </a:spcAft>
            </a:pPr>
            <a:r>
              <a:rPr lang="en-US" sz="1400" b="1" noProof="1">
                <a:solidFill>
                  <a:srgbClr val="C00C79"/>
                </a:solidFill>
                <a:latin typeface="+mj-lt"/>
              </a:rPr>
              <a:t>Assessment </a:t>
            </a:r>
            <a:r>
              <a:rPr lang="en-US" sz="1400" b="1" noProof="1">
                <a:solidFill>
                  <a:srgbClr val="008985"/>
                </a:solidFill>
                <a:latin typeface="+mj-lt"/>
              </a:rPr>
              <a:t>Agents</a:t>
            </a:r>
          </a:p>
        </p:txBody>
      </p:sp>
      <p:sp>
        <p:nvSpPr>
          <p:cNvPr id="50" name="TextBox 35">
            <a:extLst>
              <a:ext uri="{FF2B5EF4-FFF2-40B4-BE49-F238E27FC236}">
                <a16:creationId xmlns:a16="http://schemas.microsoft.com/office/drawing/2014/main" id="{8A39AD02-466E-F6A2-790D-0B0EEBF1B847}"/>
              </a:ext>
            </a:extLst>
          </p:cNvPr>
          <p:cNvSpPr txBox="1"/>
          <p:nvPr/>
        </p:nvSpPr>
        <p:spPr>
          <a:xfrm>
            <a:off x="8158425" y="3113697"/>
            <a:ext cx="2744417" cy="307777"/>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22686" fontAlgn="auto">
              <a:spcBef>
                <a:spcPts val="0"/>
              </a:spcBef>
              <a:spcAft>
                <a:spcPts val="0"/>
              </a:spcAft>
            </a:pPr>
            <a:r>
              <a:rPr lang="en-US" sz="1400" b="1" noProof="1">
                <a:solidFill>
                  <a:srgbClr val="C00C79"/>
                </a:solidFill>
                <a:latin typeface="+mj-lt"/>
              </a:rPr>
              <a:t>Employee Service </a:t>
            </a:r>
            <a:r>
              <a:rPr lang="en-US" sz="1400" b="1" noProof="1">
                <a:solidFill>
                  <a:srgbClr val="008985"/>
                </a:solidFill>
                <a:latin typeface="+mj-lt"/>
              </a:rPr>
              <a:t>Agents</a:t>
            </a:r>
          </a:p>
        </p:txBody>
      </p:sp>
      <p:sp>
        <p:nvSpPr>
          <p:cNvPr id="52" name="Rectangle: Rounded Corners 51">
            <a:extLst>
              <a:ext uri="{FF2B5EF4-FFF2-40B4-BE49-F238E27FC236}">
                <a16:creationId xmlns:a16="http://schemas.microsoft.com/office/drawing/2014/main" id="{9E277C57-1BAF-6D73-60F2-E80EA58A375D}"/>
              </a:ext>
            </a:extLst>
          </p:cNvPr>
          <p:cNvSpPr/>
          <p:nvPr/>
        </p:nvSpPr>
        <p:spPr>
          <a:xfrm>
            <a:off x="413467" y="1277909"/>
            <a:ext cx="2052642" cy="574455"/>
          </a:xfrm>
          <a:prstGeom prst="roundRect">
            <a:avLst/>
          </a:prstGeom>
          <a:solidFill>
            <a:srgbClr val="C00C79">
              <a:alpha val="20000"/>
            </a:srgb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53" name="TextBox 52">
            <a:extLst>
              <a:ext uri="{FF2B5EF4-FFF2-40B4-BE49-F238E27FC236}">
                <a16:creationId xmlns:a16="http://schemas.microsoft.com/office/drawing/2014/main" id="{CBDE1D45-6481-C411-51F0-C7F7A607F5BD}"/>
              </a:ext>
            </a:extLst>
          </p:cNvPr>
          <p:cNvSpPr txBox="1"/>
          <p:nvPr/>
        </p:nvSpPr>
        <p:spPr>
          <a:xfrm>
            <a:off x="493490" y="1424527"/>
            <a:ext cx="596401" cy="40640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2000" b="1" i="0" u="none" strike="noStrike" kern="0" cap="none" spc="0" normalizeH="0" baseline="0" noProof="0">
                <a:ln>
                  <a:noFill/>
                </a:ln>
                <a:solidFill>
                  <a:srgbClr val="C00C79"/>
                </a:solidFill>
                <a:effectLst/>
                <a:uLnTx/>
                <a:uFillTx/>
              </a:rPr>
              <a:t>110+</a:t>
            </a:r>
            <a:endParaRPr kumimoji="0" lang="en-US" sz="2000" b="0" i="0" u="none" strike="noStrike" kern="0" cap="none" spc="0" normalizeH="0" baseline="0" noProof="0">
              <a:ln>
                <a:noFill/>
              </a:ln>
              <a:solidFill>
                <a:srgbClr val="C00C79"/>
              </a:solidFill>
              <a:effectLst/>
              <a:uLnTx/>
              <a:uFillTx/>
            </a:endParaRPr>
          </a:p>
        </p:txBody>
      </p:sp>
      <p:sp>
        <p:nvSpPr>
          <p:cNvPr id="57" name="TextBox 56">
            <a:extLst>
              <a:ext uri="{FF2B5EF4-FFF2-40B4-BE49-F238E27FC236}">
                <a16:creationId xmlns:a16="http://schemas.microsoft.com/office/drawing/2014/main" id="{A3C43A3B-2859-6BEA-CF61-296BC3A37B22}"/>
              </a:ext>
            </a:extLst>
          </p:cNvPr>
          <p:cNvSpPr txBox="1"/>
          <p:nvPr/>
        </p:nvSpPr>
        <p:spPr>
          <a:xfrm>
            <a:off x="1044283" y="1443013"/>
            <a:ext cx="1455253" cy="276999"/>
          </a:xfrm>
          <a:prstGeom prst="rect">
            <a:avLst/>
          </a:prstGeom>
          <a:noFill/>
        </p:spPr>
        <p:txBody>
          <a:bodyPr wrap="square">
            <a:spAutoFit/>
          </a:bodyPr>
          <a:lstStyle/>
          <a:p>
            <a:r>
              <a:rPr kumimoji="0" lang="en-US" sz="1200" i="0" u="none" strike="noStrike" kern="0" cap="none" spc="0" normalizeH="0" baseline="0" noProof="0">
                <a:ln>
                  <a:noFill/>
                </a:ln>
                <a:solidFill>
                  <a:srgbClr val="000000"/>
                </a:solidFill>
                <a:effectLst/>
                <a:uLnTx/>
                <a:uFillTx/>
              </a:rPr>
              <a:t>Gen AI Specialists</a:t>
            </a:r>
            <a:endParaRPr lang="en-US" sz="1200"/>
          </a:p>
        </p:txBody>
      </p:sp>
      <p:sp>
        <p:nvSpPr>
          <p:cNvPr id="58" name="Rectangle: Rounded Corners 57">
            <a:extLst>
              <a:ext uri="{FF2B5EF4-FFF2-40B4-BE49-F238E27FC236}">
                <a16:creationId xmlns:a16="http://schemas.microsoft.com/office/drawing/2014/main" id="{6232B9E5-17DF-BD9F-8AB2-DB02C1D3F4A5}"/>
              </a:ext>
            </a:extLst>
          </p:cNvPr>
          <p:cNvSpPr/>
          <p:nvPr/>
        </p:nvSpPr>
        <p:spPr>
          <a:xfrm>
            <a:off x="2686133" y="1274920"/>
            <a:ext cx="2052642" cy="574455"/>
          </a:xfrm>
          <a:prstGeom prst="roundRect">
            <a:avLst/>
          </a:prstGeom>
          <a:solidFill>
            <a:srgbClr val="C00C79">
              <a:alpha val="20000"/>
            </a:srgb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59" name="TextBox 58">
            <a:extLst>
              <a:ext uri="{FF2B5EF4-FFF2-40B4-BE49-F238E27FC236}">
                <a16:creationId xmlns:a16="http://schemas.microsoft.com/office/drawing/2014/main" id="{894707E4-8FEA-51F0-2A0F-20F6952EA100}"/>
              </a:ext>
            </a:extLst>
          </p:cNvPr>
          <p:cNvSpPr txBox="1"/>
          <p:nvPr/>
        </p:nvSpPr>
        <p:spPr>
          <a:xfrm>
            <a:off x="2857958" y="1421965"/>
            <a:ext cx="596401" cy="40640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2000" b="1" i="0" u="none" strike="noStrike" kern="0" cap="none" spc="0" normalizeH="0" baseline="0" noProof="0">
                <a:ln>
                  <a:noFill/>
                </a:ln>
                <a:solidFill>
                  <a:srgbClr val="C00C79"/>
                </a:solidFill>
                <a:effectLst/>
                <a:uLnTx/>
                <a:uFillTx/>
              </a:rPr>
              <a:t>20+</a:t>
            </a:r>
            <a:endParaRPr kumimoji="0" lang="en-US" sz="2000" b="0" i="0" u="none" strike="noStrike" kern="0" cap="none" spc="0" normalizeH="0" baseline="0" noProof="0">
              <a:ln>
                <a:noFill/>
              </a:ln>
              <a:solidFill>
                <a:srgbClr val="C00C79"/>
              </a:solidFill>
              <a:effectLst/>
              <a:uLnTx/>
              <a:uFillTx/>
            </a:endParaRPr>
          </a:p>
        </p:txBody>
      </p:sp>
      <p:sp>
        <p:nvSpPr>
          <p:cNvPr id="60" name="TextBox 59">
            <a:extLst>
              <a:ext uri="{FF2B5EF4-FFF2-40B4-BE49-F238E27FC236}">
                <a16:creationId xmlns:a16="http://schemas.microsoft.com/office/drawing/2014/main" id="{918F4167-313B-AF0B-670E-BDB3094A6486}"/>
              </a:ext>
            </a:extLst>
          </p:cNvPr>
          <p:cNvSpPr txBox="1"/>
          <p:nvPr/>
        </p:nvSpPr>
        <p:spPr>
          <a:xfrm>
            <a:off x="3316949" y="1440024"/>
            <a:ext cx="1455253" cy="276999"/>
          </a:xfrm>
          <a:prstGeom prst="rect">
            <a:avLst/>
          </a:prstGeom>
          <a:noFill/>
        </p:spPr>
        <p:txBody>
          <a:bodyPr wrap="square">
            <a:spAutoFit/>
          </a:bodyPr>
          <a:lstStyle/>
          <a:p>
            <a:r>
              <a:rPr kumimoji="0" lang="en-US" sz="1200" b="0" i="0" u="none" strike="noStrike" kern="0" cap="none" spc="0" normalizeH="0" baseline="0" noProof="0">
                <a:ln>
                  <a:noFill/>
                </a:ln>
                <a:solidFill>
                  <a:srgbClr val="000000"/>
                </a:solidFill>
                <a:effectLst/>
                <a:uLnTx/>
                <a:uFillTx/>
              </a:rPr>
              <a:t>Success Stories</a:t>
            </a:r>
            <a:endParaRPr lang="en-US" sz="1200"/>
          </a:p>
        </p:txBody>
      </p:sp>
      <p:sp>
        <p:nvSpPr>
          <p:cNvPr id="62" name="Rectangle: Rounded Corners 61">
            <a:extLst>
              <a:ext uri="{FF2B5EF4-FFF2-40B4-BE49-F238E27FC236}">
                <a16:creationId xmlns:a16="http://schemas.microsoft.com/office/drawing/2014/main" id="{62F017DE-D106-C5BF-9138-AD7293A5C821}"/>
              </a:ext>
            </a:extLst>
          </p:cNvPr>
          <p:cNvSpPr/>
          <p:nvPr/>
        </p:nvSpPr>
        <p:spPr>
          <a:xfrm>
            <a:off x="5111054" y="1271036"/>
            <a:ext cx="5445103" cy="574455"/>
          </a:xfrm>
          <a:prstGeom prst="roundRect">
            <a:avLst/>
          </a:prstGeom>
          <a:noFill/>
          <a:ln w="9525" cap="flat" cmpd="sng" algn="ctr">
            <a:solidFill>
              <a:srgbClr val="C00C79"/>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63" name="Rectangle: Rounded Corners 62">
            <a:extLst>
              <a:ext uri="{FF2B5EF4-FFF2-40B4-BE49-F238E27FC236}">
                <a16:creationId xmlns:a16="http://schemas.microsoft.com/office/drawing/2014/main" id="{9EC3D14B-BA53-BECE-6666-37FD6F78FEE9}"/>
              </a:ext>
            </a:extLst>
          </p:cNvPr>
          <p:cNvSpPr/>
          <p:nvPr/>
        </p:nvSpPr>
        <p:spPr>
          <a:xfrm>
            <a:off x="4896953" y="1403982"/>
            <a:ext cx="1163606" cy="274214"/>
          </a:xfrm>
          <a:prstGeom prst="roundRect">
            <a:avLst/>
          </a:prstGeom>
          <a:solidFill>
            <a:srgbClr val="C00C79"/>
          </a:solidFill>
          <a:ln w="9525" cap="flat" cmpd="sng" algn="ctr">
            <a:solidFill>
              <a:srgbClr val="C00C79"/>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a:ln>
                  <a:noFill/>
                </a:ln>
                <a:solidFill>
                  <a:schemeClr val="bg1"/>
                </a:solidFill>
                <a:effectLst/>
                <a:uLnTx/>
                <a:uFillTx/>
                <a:latin typeface="Bosch Office Sans"/>
                <a:ea typeface="+mn-ea"/>
                <a:cs typeface="+mn-cs"/>
              </a:rPr>
              <a:t>Tech Stack</a:t>
            </a:r>
          </a:p>
        </p:txBody>
      </p:sp>
      <p:pic>
        <p:nvPicPr>
          <p:cNvPr id="64" name="Picture 63">
            <a:extLst>
              <a:ext uri="{FF2B5EF4-FFF2-40B4-BE49-F238E27FC236}">
                <a16:creationId xmlns:a16="http://schemas.microsoft.com/office/drawing/2014/main" id="{324553D3-E726-8F3F-9128-821164FD8747}"/>
              </a:ext>
            </a:extLst>
          </p:cNvPr>
          <p:cNvPicPr>
            <a:picLocks noChangeAspect="1"/>
          </p:cNvPicPr>
          <p:nvPr/>
        </p:nvPicPr>
        <p:blipFill rotWithShape="1">
          <a:blip r:embed="rId3">
            <a:extLst>
              <a:ext uri="{28A0092B-C50C-407E-A947-70E740481C1C}">
                <a14:useLocalDpi xmlns:a14="http://schemas.microsoft.com/office/drawing/2010/main" val="0"/>
              </a:ext>
            </a:extLst>
          </a:blip>
          <a:srcRect t="29895" b="32272"/>
          <a:stretch/>
        </p:blipFill>
        <p:spPr>
          <a:xfrm>
            <a:off x="7251914" y="1468348"/>
            <a:ext cx="931841" cy="197421"/>
          </a:xfrm>
          <a:prstGeom prst="rect">
            <a:avLst/>
          </a:prstGeom>
        </p:spPr>
      </p:pic>
      <p:pic>
        <p:nvPicPr>
          <p:cNvPr id="65" name="Picture 64">
            <a:extLst>
              <a:ext uri="{FF2B5EF4-FFF2-40B4-BE49-F238E27FC236}">
                <a16:creationId xmlns:a16="http://schemas.microsoft.com/office/drawing/2014/main" id="{EE2B2DED-6BDC-1A66-B4B8-38D0BC3F916C}"/>
              </a:ext>
            </a:extLst>
          </p:cNvPr>
          <p:cNvPicPr>
            <a:picLocks noChangeAspect="1"/>
          </p:cNvPicPr>
          <p:nvPr/>
        </p:nvPicPr>
        <p:blipFill>
          <a:blip r:embed="rId4"/>
          <a:stretch>
            <a:fillRect/>
          </a:stretch>
        </p:blipFill>
        <p:spPr>
          <a:xfrm>
            <a:off x="6205712" y="1464583"/>
            <a:ext cx="902570" cy="204950"/>
          </a:xfrm>
          <a:prstGeom prst="rect">
            <a:avLst/>
          </a:prstGeom>
        </p:spPr>
      </p:pic>
      <p:pic>
        <p:nvPicPr>
          <p:cNvPr id="67" name="Picture 2" descr="4,131 Meta Ai Images, Stock Photos, and ...">
            <a:extLst>
              <a:ext uri="{FF2B5EF4-FFF2-40B4-BE49-F238E27FC236}">
                <a16:creationId xmlns:a16="http://schemas.microsoft.com/office/drawing/2014/main" id="{BAC2AD3C-6EB8-5603-39B1-D1A95E6CCD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0" b="15983"/>
          <a:stretch/>
        </p:blipFill>
        <p:spPr bwMode="auto">
          <a:xfrm>
            <a:off x="8327387" y="1459919"/>
            <a:ext cx="1082097" cy="2142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6A9E184-372F-57A0-30FB-37F0CBBDEA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53116" y="1416492"/>
            <a:ext cx="301132" cy="3011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5438B9B-51F8-9E2A-F012-1CE0AFB30D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7880" y="1460741"/>
            <a:ext cx="354390" cy="2126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upport icon">
            <a:extLst>
              <a:ext uri="{FF2B5EF4-FFF2-40B4-BE49-F238E27FC236}">
                <a16:creationId xmlns:a16="http://schemas.microsoft.com/office/drawing/2014/main" id="{89EEA850-50BC-C4DD-904A-B64A8B9EC4F2}"/>
              </a:ext>
            </a:extLst>
          </p:cNvPr>
          <p:cNvPicPr>
            <a:picLocks noChangeAspect="1" noChangeArrowheads="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27235" y="4516340"/>
            <a:ext cx="411480" cy="4114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alytics icon">
            <a:extLst>
              <a:ext uri="{FF2B5EF4-FFF2-40B4-BE49-F238E27FC236}">
                <a16:creationId xmlns:a16="http://schemas.microsoft.com/office/drawing/2014/main" id="{8CD9F672-781A-3C1F-A8FA-89A1B50489F3}"/>
              </a:ext>
            </a:extLst>
          </p:cNvPr>
          <p:cNvPicPr>
            <a:picLocks noChangeAspect="1" noChangeArrowheads="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33191" y="3408136"/>
            <a:ext cx="411480" cy="4114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ocument icon">
            <a:extLst>
              <a:ext uri="{FF2B5EF4-FFF2-40B4-BE49-F238E27FC236}">
                <a16:creationId xmlns:a16="http://schemas.microsoft.com/office/drawing/2014/main" id="{CD11E150-C6A5-A244-C601-863F5CA3DB33}"/>
              </a:ext>
            </a:extLst>
          </p:cNvPr>
          <p:cNvPicPr>
            <a:picLocks noChangeAspect="1" noChangeArrowheads="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53015" y="2699194"/>
            <a:ext cx="411480" cy="4114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aintenance icon">
            <a:extLst>
              <a:ext uri="{FF2B5EF4-FFF2-40B4-BE49-F238E27FC236}">
                <a16:creationId xmlns:a16="http://schemas.microsoft.com/office/drawing/2014/main" id="{10B66312-547F-4136-915A-2378682F2455}"/>
              </a:ext>
            </a:extLst>
          </p:cNvPr>
          <p:cNvPicPr>
            <a:picLocks noChangeAspect="1" noChangeArrowheads="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14682" y="2673826"/>
            <a:ext cx="411480" cy="4114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minder icon">
            <a:extLst>
              <a:ext uri="{FF2B5EF4-FFF2-40B4-BE49-F238E27FC236}">
                <a16:creationId xmlns:a16="http://schemas.microsoft.com/office/drawing/2014/main" id="{7C5F0E39-1B10-8166-126D-C36DF6EF406B}"/>
              </a:ext>
            </a:extLst>
          </p:cNvPr>
          <p:cNvPicPr>
            <a:picLocks noChangeAspect="1" noChangeArrowheads="1"/>
          </p:cNvPicPr>
          <p:nvPr/>
        </p:nvPicPr>
        <p:blipFill>
          <a:blip r:embed="rId1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63914" y="3291873"/>
            <a:ext cx="411480" cy="41148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Binary codes icon">
            <a:extLst>
              <a:ext uri="{FF2B5EF4-FFF2-40B4-BE49-F238E27FC236}">
                <a16:creationId xmlns:a16="http://schemas.microsoft.com/office/drawing/2014/main" id="{13E076E0-36DB-08D1-4099-C70267E89C5C}"/>
              </a:ext>
            </a:extLst>
          </p:cNvPr>
          <p:cNvPicPr>
            <a:picLocks noChangeAspect="1" noChangeArrowheads="1"/>
          </p:cNvPicPr>
          <p:nvPr/>
        </p:nvPicPr>
        <p:blipFill>
          <a:blip r:embed="rId1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34400" y="4488357"/>
            <a:ext cx="411480" cy="411480"/>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6CA770A4-29FF-836D-AA7C-3949A3F84946}"/>
              </a:ext>
            </a:extLst>
          </p:cNvPr>
          <p:cNvSpPr txBox="1"/>
          <p:nvPr/>
        </p:nvSpPr>
        <p:spPr>
          <a:xfrm>
            <a:off x="4345844" y="3677026"/>
            <a:ext cx="2381286" cy="537325"/>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US" sz="1600" b="0" i="0" u="none" strike="noStrike" kern="0" cap="none" spc="0" normalizeH="0" baseline="0" noProof="0">
                <a:ln>
                  <a:noFill/>
                </a:ln>
                <a:solidFill>
                  <a:srgbClr val="000000"/>
                </a:solidFill>
                <a:effectLst/>
                <a:uLnTx/>
                <a:uFillTx/>
              </a:rPr>
              <a:t>Powered by</a:t>
            </a:r>
          </a:p>
          <a:p>
            <a:pPr marR="0" algn="ctr" defTabSz="914400" eaLnBrk="1" fontAlgn="auto" latinLnBrk="0" hangingPunct="1">
              <a:spcBef>
                <a:spcPts val="500"/>
              </a:spcBef>
              <a:spcAft>
                <a:spcPts val="0"/>
              </a:spcAft>
              <a:buClrTx/>
              <a:buSzTx/>
              <a:buFontTx/>
              <a:buNone/>
              <a:tabLst/>
            </a:pPr>
            <a:r>
              <a:rPr lang="en-US" sz="2000" b="1" i="1" kern="0">
                <a:solidFill>
                  <a:srgbClr val="C00C79"/>
                </a:solidFill>
              </a:rPr>
              <a:t>Generative AI</a:t>
            </a:r>
          </a:p>
        </p:txBody>
      </p:sp>
      <p:sp>
        <p:nvSpPr>
          <p:cNvPr id="79" name="TextBox 78">
            <a:extLst>
              <a:ext uri="{FF2B5EF4-FFF2-40B4-BE49-F238E27FC236}">
                <a16:creationId xmlns:a16="http://schemas.microsoft.com/office/drawing/2014/main" id="{D6DAF895-8D61-1D6C-F77A-13A7F25469FB}"/>
              </a:ext>
            </a:extLst>
          </p:cNvPr>
          <p:cNvSpPr txBox="1"/>
          <p:nvPr/>
        </p:nvSpPr>
        <p:spPr>
          <a:xfrm>
            <a:off x="3620429" y="4761229"/>
            <a:ext cx="3832116" cy="307777"/>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US" sz="1200" b="0" i="0" u="none" strike="noStrike" kern="0" cap="none" spc="0" normalizeH="0" baseline="0" noProof="0">
                <a:ln>
                  <a:noFill/>
                </a:ln>
                <a:solidFill>
                  <a:srgbClr val="000000"/>
                </a:solidFill>
                <a:effectLst/>
                <a:uLnTx/>
                <a:uFillTx/>
              </a:rPr>
              <a:t>Platform | Models | Infrastructure</a:t>
            </a:r>
          </a:p>
        </p:txBody>
      </p:sp>
      <p:sp>
        <p:nvSpPr>
          <p:cNvPr id="81" name="TextBox 80">
            <a:extLst>
              <a:ext uri="{FF2B5EF4-FFF2-40B4-BE49-F238E27FC236}">
                <a16:creationId xmlns:a16="http://schemas.microsoft.com/office/drawing/2014/main" id="{68C683EA-C434-B14B-9BE2-DFB99308AB21}"/>
              </a:ext>
            </a:extLst>
          </p:cNvPr>
          <p:cNvSpPr txBox="1"/>
          <p:nvPr/>
        </p:nvSpPr>
        <p:spPr>
          <a:xfrm>
            <a:off x="314151" y="4368239"/>
            <a:ext cx="1795990" cy="600164"/>
          </a:xfrm>
          <a:prstGeom prst="rect">
            <a:avLst/>
          </a:prstGeom>
          <a:noFill/>
        </p:spPr>
        <p:txBody>
          <a:bodyPr wrap="square">
            <a:spAutoFit/>
          </a:bodyPr>
          <a:lstStyle/>
          <a:p>
            <a:pPr algn="r"/>
            <a:r>
              <a:rPr lang="en-US" sz="1100"/>
              <a:t>Contextual Chatbots, Multi-lingual support, Proactive assistance</a:t>
            </a:r>
          </a:p>
        </p:txBody>
      </p:sp>
      <p:sp>
        <p:nvSpPr>
          <p:cNvPr id="82" name="TextBox 81">
            <a:extLst>
              <a:ext uri="{FF2B5EF4-FFF2-40B4-BE49-F238E27FC236}">
                <a16:creationId xmlns:a16="http://schemas.microsoft.com/office/drawing/2014/main" id="{EF24D4D6-AB13-FC91-2D3C-B97AE7AC1B69}"/>
              </a:ext>
            </a:extLst>
          </p:cNvPr>
          <p:cNvSpPr txBox="1"/>
          <p:nvPr/>
        </p:nvSpPr>
        <p:spPr>
          <a:xfrm>
            <a:off x="240287" y="3428310"/>
            <a:ext cx="2598724" cy="430887"/>
          </a:xfrm>
          <a:prstGeom prst="rect">
            <a:avLst/>
          </a:prstGeom>
          <a:noFill/>
        </p:spPr>
        <p:txBody>
          <a:bodyPr wrap="square">
            <a:spAutoFit/>
          </a:bodyPr>
          <a:lstStyle/>
          <a:p>
            <a:pPr algn="r"/>
            <a:r>
              <a:rPr lang="en-US" sz="1100"/>
              <a:t>Dynamic KPI Generation, Predictive Analytics, Customer behavior analytics</a:t>
            </a:r>
          </a:p>
        </p:txBody>
      </p:sp>
      <p:sp>
        <p:nvSpPr>
          <p:cNvPr id="83" name="TextBox 82">
            <a:extLst>
              <a:ext uri="{FF2B5EF4-FFF2-40B4-BE49-F238E27FC236}">
                <a16:creationId xmlns:a16="http://schemas.microsoft.com/office/drawing/2014/main" id="{F6086A65-3ADB-FA9C-3DF1-CD33F0D89B55}"/>
              </a:ext>
            </a:extLst>
          </p:cNvPr>
          <p:cNvSpPr txBox="1"/>
          <p:nvPr/>
        </p:nvSpPr>
        <p:spPr>
          <a:xfrm>
            <a:off x="1778973" y="2479931"/>
            <a:ext cx="2163953" cy="430887"/>
          </a:xfrm>
          <a:prstGeom prst="rect">
            <a:avLst/>
          </a:prstGeom>
          <a:noFill/>
        </p:spPr>
        <p:txBody>
          <a:bodyPr wrap="square">
            <a:spAutoFit/>
          </a:bodyPr>
          <a:lstStyle/>
          <a:p>
            <a:pPr algn="r"/>
            <a:r>
              <a:rPr lang="en-US" sz="1100"/>
              <a:t>RFP Compliance, Risk assessment, policy monitoring</a:t>
            </a:r>
          </a:p>
        </p:txBody>
      </p:sp>
      <p:sp>
        <p:nvSpPr>
          <p:cNvPr id="84" name="TextBox 83">
            <a:extLst>
              <a:ext uri="{FF2B5EF4-FFF2-40B4-BE49-F238E27FC236}">
                <a16:creationId xmlns:a16="http://schemas.microsoft.com/office/drawing/2014/main" id="{75412350-395D-DE50-9A27-A220CC04D55E}"/>
              </a:ext>
            </a:extLst>
          </p:cNvPr>
          <p:cNvSpPr txBox="1"/>
          <p:nvPr/>
        </p:nvSpPr>
        <p:spPr>
          <a:xfrm>
            <a:off x="6913420" y="2436589"/>
            <a:ext cx="3321409" cy="430887"/>
          </a:xfrm>
          <a:prstGeom prst="rect">
            <a:avLst/>
          </a:prstGeom>
          <a:noFill/>
        </p:spPr>
        <p:txBody>
          <a:bodyPr wrap="square">
            <a:spAutoFit/>
          </a:bodyPr>
          <a:lstStyle/>
          <a:p>
            <a:r>
              <a:rPr lang="en-US" sz="1100"/>
              <a:t>AI powered diagnostics, Predictive maintenance scheduling, remote assistance </a:t>
            </a:r>
          </a:p>
        </p:txBody>
      </p:sp>
      <p:sp>
        <p:nvSpPr>
          <p:cNvPr id="85" name="TextBox 84">
            <a:extLst>
              <a:ext uri="{FF2B5EF4-FFF2-40B4-BE49-F238E27FC236}">
                <a16:creationId xmlns:a16="http://schemas.microsoft.com/office/drawing/2014/main" id="{777B4005-05A9-2F9D-5606-277F65AE1EEE}"/>
              </a:ext>
            </a:extLst>
          </p:cNvPr>
          <p:cNvSpPr txBox="1"/>
          <p:nvPr/>
        </p:nvSpPr>
        <p:spPr>
          <a:xfrm>
            <a:off x="8094171" y="3398432"/>
            <a:ext cx="2808672" cy="430887"/>
          </a:xfrm>
          <a:prstGeom prst="rect">
            <a:avLst/>
          </a:prstGeom>
          <a:noFill/>
        </p:spPr>
        <p:txBody>
          <a:bodyPr wrap="square">
            <a:spAutoFit/>
          </a:bodyPr>
          <a:lstStyle/>
          <a:p>
            <a:r>
              <a:rPr lang="en-US" sz="1100"/>
              <a:t>HR Helpdesk, Onboarding assistance, Project status, Travel Assistance</a:t>
            </a:r>
          </a:p>
        </p:txBody>
      </p:sp>
      <p:sp>
        <p:nvSpPr>
          <p:cNvPr id="86" name="TextBox 85">
            <a:extLst>
              <a:ext uri="{FF2B5EF4-FFF2-40B4-BE49-F238E27FC236}">
                <a16:creationId xmlns:a16="http://schemas.microsoft.com/office/drawing/2014/main" id="{3426EDF2-C4BD-2D31-8095-5055D844B80E}"/>
              </a:ext>
            </a:extLst>
          </p:cNvPr>
          <p:cNvSpPr txBox="1"/>
          <p:nvPr/>
        </p:nvSpPr>
        <p:spPr>
          <a:xfrm>
            <a:off x="8916114" y="4368239"/>
            <a:ext cx="1986728" cy="600164"/>
          </a:xfrm>
          <a:prstGeom prst="rect">
            <a:avLst/>
          </a:prstGeom>
          <a:noFill/>
        </p:spPr>
        <p:txBody>
          <a:bodyPr wrap="square">
            <a:spAutoFit/>
          </a:bodyPr>
          <a:lstStyle/>
          <a:p>
            <a:r>
              <a:rPr lang="en-US" sz="1100"/>
              <a:t>Code Generation, Code conversion, Bug detection and fixing</a:t>
            </a:r>
          </a:p>
        </p:txBody>
      </p:sp>
      <p:sp>
        <p:nvSpPr>
          <p:cNvPr id="5" name="TextBox 4">
            <a:extLst>
              <a:ext uri="{FF2B5EF4-FFF2-40B4-BE49-F238E27FC236}">
                <a16:creationId xmlns:a16="http://schemas.microsoft.com/office/drawing/2014/main" id="{85CC12F5-E8C6-CFDB-2A82-EB032290FC80}"/>
              </a:ext>
            </a:extLst>
          </p:cNvPr>
          <p:cNvSpPr txBox="1"/>
          <p:nvPr/>
        </p:nvSpPr>
        <p:spPr>
          <a:xfrm>
            <a:off x="3620429" y="4380872"/>
            <a:ext cx="3832116" cy="307777"/>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US" sz="1200" b="1" i="0" u="none" strike="noStrike" kern="0" cap="none" spc="0" normalizeH="0" baseline="0" noProof="0">
                <a:ln>
                  <a:noFill/>
                </a:ln>
                <a:solidFill>
                  <a:srgbClr val="C00C79"/>
                </a:solidFill>
                <a:effectLst/>
                <a:uLnTx/>
                <a:uFillTx/>
              </a:rPr>
              <a:t>Efficiency | Experience | Effectiveness</a:t>
            </a:r>
          </a:p>
        </p:txBody>
      </p:sp>
    </p:spTree>
    <p:extLst>
      <p:ext uri="{BB962C8B-B14F-4D97-AF65-F5344CB8AC3E}">
        <p14:creationId xmlns:p14="http://schemas.microsoft.com/office/powerpoint/2010/main" val="172632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224AE5-37BF-8D64-65DB-F9D500E73B59}"/>
              </a:ext>
            </a:extLst>
          </p:cNvPr>
          <p:cNvPicPr>
            <a:picLocks noChangeAspect="1"/>
          </p:cNvPicPr>
          <p:nvPr/>
        </p:nvPicPr>
        <p:blipFill rotWithShape="1">
          <a:blip r:embed="rId2">
            <a:extLst>
              <a:ext uri="{28A0092B-C50C-407E-A947-70E740481C1C}">
                <a14:useLocalDpi xmlns:a14="http://schemas.microsoft.com/office/drawing/2010/main" val="0"/>
              </a:ext>
            </a:extLst>
          </a:blip>
          <a:srcRect l="22842" r="31084"/>
          <a:stretch/>
        </p:blipFill>
        <p:spPr>
          <a:xfrm>
            <a:off x="6715661" y="-3"/>
            <a:ext cx="4264590" cy="6170613"/>
          </a:xfrm>
          <a:prstGeom prst="rect">
            <a:avLst/>
          </a:prstGeom>
        </p:spPr>
      </p:pic>
      <p:sp>
        <p:nvSpPr>
          <p:cNvPr id="4" name="Slide Number Placeholder 3">
            <a:extLst>
              <a:ext uri="{FF2B5EF4-FFF2-40B4-BE49-F238E27FC236}">
                <a16:creationId xmlns:a16="http://schemas.microsoft.com/office/drawing/2014/main" id="{E1B2159E-F255-B31C-0365-71ECC204F05F}"/>
              </a:ext>
            </a:extLst>
          </p:cNvPr>
          <p:cNvSpPr>
            <a:spLocks noGrp="1"/>
          </p:cNvSpPr>
          <p:nvPr>
            <p:ph type="sldNum" sz="quarter" idx="12"/>
          </p:nvPr>
        </p:nvSpPr>
        <p:spPr/>
        <p:txBody>
          <a:bodyPr/>
          <a:lstStyle/>
          <a:p>
            <a:fld id="{4898AEC0-503E-4FA4-859C-D0F72D6E3F79}" type="slidenum">
              <a:rPr lang="en-US" noProof="1" smtClean="0"/>
              <a:pPr/>
              <a:t>40</a:t>
            </a:fld>
            <a:endParaRPr lang="en-US" noProof="1"/>
          </a:p>
        </p:txBody>
      </p:sp>
      <p:sp>
        <p:nvSpPr>
          <p:cNvPr id="9" name="Rectangle 8">
            <a:extLst>
              <a:ext uri="{FF2B5EF4-FFF2-40B4-BE49-F238E27FC236}">
                <a16:creationId xmlns:a16="http://schemas.microsoft.com/office/drawing/2014/main" id="{3AA69AFE-EBC6-1CE9-3C2F-76AF9553FBA4}"/>
              </a:ext>
            </a:extLst>
          </p:cNvPr>
          <p:cNvSpPr/>
          <p:nvPr/>
        </p:nvSpPr>
        <p:spPr>
          <a:xfrm>
            <a:off x="0" y="0"/>
            <a:ext cx="6714836" cy="6170613"/>
          </a:xfrm>
          <a:prstGeom prst="rect">
            <a:avLst/>
          </a:prstGeom>
          <a:solidFill>
            <a:schemeClr val="accent4"/>
          </a:solidFill>
          <a:ln w="9525" cap="flat" cmpd="sng" algn="ctr">
            <a:noFill/>
            <a:prstDash val="solid"/>
          </a:ln>
          <a:effectLst/>
        </p:spPr>
        <p:txBody>
          <a:bodyPr rtlCol="0" anchor="ctr"/>
          <a:lstStyle/>
          <a:p>
            <a:pPr marL="0" marR="0" indent="0"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12" name="Rectangle 11">
            <a:extLst>
              <a:ext uri="{FF2B5EF4-FFF2-40B4-BE49-F238E27FC236}">
                <a16:creationId xmlns:a16="http://schemas.microsoft.com/office/drawing/2014/main" id="{03A0E27E-27EA-7222-54FF-9CE111DD93F0}"/>
              </a:ext>
            </a:extLst>
          </p:cNvPr>
          <p:cNvSpPr/>
          <p:nvPr/>
        </p:nvSpPr>
        <p:spPr>
          <a:xfrm>
            <a:off x="6714403" y="-4"/>
            <a:ext cx="4254789" cy="6170613"/>
          </a:xfrm>
          <a:prstGeom prst="rect">
            <a:avLst/>
          </a:prstGeom>
          <a:solidFill>
            <a:schemeClr val="tx1">
              <a:lumMod val="50000"/>
              <a:lumOff val="50000"/>
              <a:alpha val="50000"/>
            </a:scheme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13" name="Text Placeholder 2">
            <a:extLst>
              <a:ext uri="{FF2B5EF4-FFF2-40B4-BE49-F238E27FC236}">
                <a16:creationId xmlns:a16="http://schemas.microsoft.com/office/drawing/2014/main" id="{35192BF5-519C-40AD-D86E-229FF5935C51}"/>
              </a:ext>
            </a:extLst>
          </p:cNvPr>
          <p:cNvSpPr>
            <a:spLocks noGrp="1"/>
          </p:cNvSpPr>
          <p:nvPr>
            <p:ph type="body" sz="quarter" idx="15"/>
          </p:nvPr>
        </p:nvSpPr>
        <p:spPr>
          <a:xfrm>
            <a:off x="148364" y="222256"/>
            <a:ext cx="10450800" cy="388800"/>
          </a:xfrm>
        </p:spPr>
        <p:txBody>
          <a:bodyPr/>
          <a:lstStyle/>
          <a:p>
            <a:r>
              <a:rPr lang="en-US" sz="2800" kern="1200">
                <a:solidFill>
                  <a:schemeClr val="bg1"/>
                </a:solidFill>
                <a:latin typeface="Bosch Sans Bold" panose="020B0704020202020204" pitchFamily="34" charset="0"/>
              </a:rPr>
              <a:t>Visual Quality Inspection</a:t>
            </a:r>
          </a:p>
        </p:txBody>
      </p:sp>
      <p:sp>
        <p:nvSpPr>
          <p:cNvPr id="19" name="TextBox 18">
            <a:extLst>
              <a:ext uri="{FF2B5EF4-FFF2-40B4-BE49-F238E27FC236}">
                <a16:creationId xmlns:a16="http://schemas.microsoft.com/office/drawing/2014/main" id="{CB57A83E-CBFD-66F8-C39B-4A601404251A}"/>
              </a:ext>
            </a:extLst>
          </p:cNvPr>
          <p:cNvSpPr txBox="1"/>
          <p:nvPr/>
        </p:nvSpPr>
        <p:spPr>
          <a:xfrm>
            <a:off x="148364" y="932873"/>
            <a:ext cx="6254172" cy="83855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Quality Inspection was an error prone and cost intensive process for client often leading to product replacements and recalls. Client was looking for an automated solution using AI that can offset this challenge.</a:t>
            </a:r>
            <a:endParaRPr kumimoji="0" lang="en-US" sz="1400" i="0" u="none" strike="noStrike" kern="0" cap="none" spc="0" normalizeH="0" baseline="0" noProof="0">
              <a:ln>
                <a:noFill/>
              </a:ln>
              <a:solidFill>
                <a:schemeClr val="bg1"/>
              </a:solidFill>
              <a:effectLst/>
              <a:uLnTx/>
              <a:uFillTx/>
            </a:endParaRPr>
          </a:p>
        </p:txBody>
      </p:sp>
      <p:sp>
        <p:nvSpPr>
          <p:cNvPr id="22" name="TextBox 21">
            <a:extLst>
              <a:ext uri="{FF2B5EF4-FFF2-40B4-BE49-F238E27FC236}">
                <a16:creationId xmlns:a16="http://schemas.microsoft.com/office/drawing/2014/main" id="{D0573A5F-F926-41AD-6C54-C1806CA92216}"/>
              </a:ext>
            </a:extLst>
          </p:cNvPr>
          <p:cNvSpPr txBox="1"/>
          <p:nvPr/>
        </p:nvSpPr>
        <p:spPr>
          <a:xfrm>
            <a:off x="148364" y="1903193"/>
            <a:ext cx="6254172" cy="61833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Developed a deep learning-based model to detect micro-level defects (up to 1mm) with an ability to scale into multiple scenarios. </a:t>
            </a:r>
            <a:endParaRPr kumimoji="0" lang="en-US" sz="1400" b="1" i="0" u="none" strike="noStrike" kern="0" cap="none" spc="0" normalizeH="0" baseline="0" noProof="0">
              <a:ln>
                <a:noFill/>
              </a:ln>
              <a:solidFill>
                <a:schemeClr val="bg1"/>
              </a:solidFill>
              <a:effectLst/>
              <a:uLnTx/>
              <a:uFillTx/>
            </a:endParaRPr>
          </a:p>
        </p:txBody>
      </p:sp>
      <p:sp>
        <p:nvSpPr>
          <p:cNvPr id="23" name="TextBox 22">
            <a:extLst>
              <a:ext uri="{FF2B5EF4-FFF2-40B4-BE49-F238E27FC236}">
                <a16:creationId xmlns:a16="http://schemas.microsoft.com/office/drawing/2014/main" id="{BC6EB759-ED86-D594-4020-9808B62BF467}"/>
              </a:ext>
            </a:extLst>
          </p:cNvPr>
          <p:cNvSpPr txBox="1"/>
          <p:nvPr/>
        </p:nvSpPr>
        <p:spPr>
          <a:xfrm>
            <a:off x="312653" y="2890405"/>
            <a:ext cx="1626754" cy="932873"/>
          </a:xfrm>
          <a:prstGeom prst="rect">
            <a:avLst/>
          </a:prstGeom>
          <a:noFill/>
        </p:spPr>
        <p:txBody>
          <a:bodyPr wrap="square" lIns="0" tIns="0" rIns="0" bIns="0" rtlCol="0">
            <a:noAutofit/>
          </a:bodyPr>
          <a:lstStyle/>
          <a:p>
            <a:pPr marR="0"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Client reported an </a:t>
            </a:r>
            <a:r>
              <a:rPr kumimoji="0" lang="en-US" sz="1400" b="1" i="0" u="none" strike="noStrike" kern="0" cap="none" spc="0" normalizeH="0" baseline="0" noProof="0">
                <a:ln>
                  <a:noFill/>
                </a:ln>
                <a:solidFill>
                  <a:schemeClr val="accent4">
                    <a:lumMod val="60000"/>
                    <a:lumOff val="40000"/>
                  </a:schemeClr>
                </a:solidFill>
                <a:effectLst/>
                <a:uLnTx/>
                <a:uFillTx/>
              </a:rPr>
              <a:t>improved accuracy by 40%</a:t>
            </a:r>
          </a:p>
        </p:txBody>
      </p:sp>
      <p:sp>
        <p:nvSpPr>
          <p:cNvPr id="24" name="TextBox 23">
            <a:extLst>
              <a:ext uri="{FF2B5EF4-FFF2-40B4-BE49-F238E27FC236}">
                <a16:creationId xmlns:a16="http://schemas.microsoft.com/office/drawing/2014/main" id="{5BEB4300-BAD6-42A1-B659-951144C0883F}"/>
              </a:ext>
            </a:extLst>
          </p:cNvPr>
          <p:cNvSpPr txBox="1"/>
          <p:nvPr/>
        </p:nvSpPr>
        <p:spPr>
          <a:xfrm>
            <a:off x="312653" y="3891124"/>
            <a:ext cx="1626754" cy="932873"/>
          </a:xfrm>
          <a:prstGeom prst="rect">
            <a:avLst/>
          </a:prstGeom>
          <a:noFill/>
        </p:spPr>
        <p:txBody>
          <a:bodyPr wrap="square" lIns="0" tIns="0" rIns="0" bIns="0" rtlCol="0">
            <a:noAutofit/>
          </a:bodyPr>
          <a:lstStyle/>
          <a:p>
            <a:pPr marR="0" defTabSz="914400" eaLnBrk="1" fontAlgn="auto" latinLnBrk="0" hangingPunct="1">
              <a:spcBef>
                <a:spcPts val="500"/>
              </a:spcBef>
              <a:spcAft>
                <a:spcPts val="0"/>
              </a:spcAft>
              <a:buClrTx/>
              <a:buSzTx/>
              <a:buFontTx/>
              <a:buNone/>
              <a:tabLst/>
            </a:pPr>
            <a:r>
              <a:rPr lang="en-US" sz="1400" kern="0">
                <a:solidFill>
                  <a:schemeClr val="bg1"/>
                </a:solidFill>
              </a:rPr>
              <a:t>Accelerated production process </a:t>
            </a:r>
            <a:r>
              <a:rPr lang="en-US" sz="1400" b="1" kern="0">
                <a:solidFill>
                  <a:schemeClr val="accent4">
                    <a:lumMod val="60000"/>
                    <a:lumOff val="40000"/>
                  </a:schemeClr>
                </a:solidFill>
              </a:rPr>
              <a:t>(less than 5 secs per inspection)</a:t>
            </a:r>
            <a:endParaRPr kumimoji="0" lang="en-US" sz="1400" b="1" i="0" u="none" strike="noStrike" kern="0" cap="none" spc="0" normalizeH="0" baseline="0" noProof="0">
              <a:ln>
                <a:noFill/>
              </a:ln>
              <a:solidFill>
                <a:schemeClr val="accent4">
                  <a:lumMod val="60000"/>
                  <a:lumOff val="40000"/>
                </a:schemeClr>
              </a:solidFill>
              <a:effectLst/>
              <a:uLnTx/>
              <a:uFillTx/>
            </a:endParaRPr>
          </a:p>
        </p:txBody>
      </p:sp>
      <p:sp>
        <p:nvSpPr>
          <p:cNvPr id="26" name="TextBox 25">
            <a:extLst>
              <a:ext uri="{FF2B5EF4-FFF2-40B4-BE49-F238E27FC236}">
                <a16:creationId xmlns:a16="http://schemas.microsoft.com/office/drawing/2014/main" id="{5DF8721D-DAEF-B661-9DA6-330FBE941C63}"/>
              </a:ext>
            </a:extLst>
          </p:cNvPr>
          <p:cNvSpPr txBox="1"/>
          <p:nvPr/>
        </p:nvSpPr>
        <p:spPr>
          <a:xfrm>
            <a:off x="3308692" y="2890405"/>
            <a:ext cx="1693714" cy="954107"/>
          </a:xfrm>
          <a:prstGeom prst="rect">
            <a:avLst/>
          </a:prstGeom>
          <a:noFill/>
        </p:spPr>
        <p:txBody>
          <a:bodyPr wrap="square">
            <a:spAutoFit/>
          </a:bodyPr>
          <a:lstStyle/>
          <a:p>
            <a:pPr marR="0"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Eliminated manual inspection, false rejects and human intervention</a:t>
            </a:r>
          </a:p>
        </p:txBody>
      </p:sp>
      <p:sp>
        <p:nvSpPr>
          <p:cNvPr id="29" name="Rectangle: Rounded Corners 28">
            <a:extLst>
              <a:ext uri="{FF2B5EF4-FFF2-40B4-BE49-F238E27FC236}">
                <a16:creationId xmlns:a16="http://schemas.microsoft.com/office/drawing/2014/main" id="{335F2BED-DD73-4945-D923-2CF8DE2084CE}"/>
              </a:ext>
            </a:extLst>
          </p:cNvPr>
          <p:cNvSpPr/>
          <p:nvPr/>
        </p:nvSpPr>
        <p:spPr>
          <a:xfrm>
            <a:off x="275504" y="5158322"/>
            <a:ext cx="6127031" cy="666409"/>
          </a:xfrm>
          <a:prstGeom prst="roundRect">
            <a:avLst>
              <a:gd name="adj" fmla="val 50000"/>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2056" name="Picture 8" descr="Microsoft Azure Logo: Historical ...">
            <a:extLst>
              <a:ext uri="{FF2B5EF4-FFF2-40B4-BE49-F238E27FC236}">
                <a16:creationId xmlns:a16="http://schemas.microsoft.com/office/drawing/2014/main" id="{2C418347-3B7B-2AA1-95BD-8CA7FB0034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825" b="31534"/>
          <a:stretch/>
        </p:blipFill>
        <p:spPr bwMode="auto">
          <a:xfrm>
            <a:off x="665827" y="5308646"/>
            <a:ext cx="16902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F637C22-5D0B-59A5-81E3-95B5E60278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572" y="5308646"/>
            <a:ext cx="1238187" cy="36576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CC2B3A2C-8F6D-4EEF-4835-7571B2A30D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8863" y="5293680"/>
            <a:ext cx="295252" cy="3657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EB672F6A-95A6-E4D1-346B-151819DFCE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3627" y="5280867"/>
            <a:ext cx="725422" cy="3657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heck icon">
            <a:extLst>
              <a:ext uri="{FF2B5EF4-FFF2-40B4-BE49-F238E27FC236}">
                <a16:creationId xmlns:a16="http://schemas.microsoft.com/office/drawing/2014/main" id="{BFD65DFC-41FA-FCE0-4A08-9B8537215C7B}"/>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2252060" y="4008996"/>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ccuracy icon">
            <a:extLst>
              <a:ext uri="{FF2B5EF4-FFF2-40B4-BE49-F238E27FC236}">
                <a16:creationId xmlns:a16="http://schemas.microsoft.com/office/drawing/2014/main" id="{870615F4-DC31-F229-E506-B6D56C62F2DA}"/>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2252060" y="2924895"/>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Rpa icon">
            <a:extLst>
              <a:ext uri="{FF2B5EF4-FFF2-40B4-BE49-F238E27FC236}">
                <a16:creationId xmlns:a16="http://schemas.microsoft.com/office/drawing/2014/main" id="{9860A61A-8B84-445F-77AD-929E9A90C4AE}"/>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5314273" y="2897056"/>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79D85097-2DA9-3B8C-63B0-B6C5B23D68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86540" y="237849"/>
            <a:ext cx="1441999" cy="24880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5094ED38-E78E-FFEB-B363-D1DFF64B5BE0}"/>
              </a:ext>
            </a:extLst>
          </p:cNvPr>
          <p:cNvGrpSpPr/>
          <p:nvPr/>
        </p:nvGrpSpPr>
        <p:grpSpPr>
          <a:xfrm>
            <a:off x="10145158" y="5295622"/>
            <a:ext cx="786942" cy="757568"/>
            <a:chOff x="10206361" y="5393268"/>
            <a:chExt cx="786942" cy="757568"/>
          </a:xfrm>
        </p:grpSpPr>
        <p:sp>
          <p:nvSpPr>
            <p:cNvPr id="10" name="Rectangle 9">
              <a:extLst>
                <a:ext uri="{FF2B5EF4-FFF2-40B4-BE49-F238E27FC236}">
                  <a16:creationId xmlns:a16="http://schemas.microsoft.com/office/drawing/2014/main" id="{F5FF4301-007D-4882-7943-727B91D3628D}"/>
                </a:ext>
              </a:extLst>
            </p:cNvPr>
            <p:cNvSpPr/>
            <p:nvPr/>
          </p:nvSpPr>
          <p:spPr>
            <a:xfrm>
              <a:off x="10206361" y="5393268"/>
              <a:ext cx="738149" cy="737792"/>
            </a:xfrm>
            <a:prstGeom prst="rect">
              <a:avLst/>
            </a:prstGeom>
            <a:solidFill>
              <a:schemeClr val="bg1">
                <a:lumMod val="95000"/>
                <a:alpha val="68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11" name="Picture 10">
              <a:hlinkClick r:id="rId11"/>
              <a:extLst>
                <a:ext uri="{FF2B5EF4-FFF2-40B4-BE49-F238E27FC236}">
                  <a16:creationId xmlns:a16="http://schemas.microsoft.com/office/drawing/2014/main" id="{23318360-A237-F6B8-12AD-E9B4C563DB0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55511" y="5413044"/>
              <a:ext cx="737792" cy="737792"/>
            </a:xfrm>
            <a:prstGeom prst="rect">
              <a:avLst/>
            </a:prstGeom>
          </p:spPr>
        </p:pic>
      </p:grpSp>
    </p:spTree>
    <p:extLst>
      <p:ext uri="{BB962C8B-B14F-4D97-AF65-F5344CB8AC3E}">
        <p14:creationId xmlns:p14="http://schemas.microsoft.com/office/powerpoint/2010/main" val="1338815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57EA5C-FFBC-EE9D-DA25-F372140FF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403" y="0"/>
            <a:ext cx="4256415" cy="6189807"/>
          </a:xfrm>
          <a:prstGeom prst="rect">
            <a:avLst/>
          </a:prstGeom>
        </p:spPr>
      </p:pic>
      <p:sp>
        <p:nvSpPr>
          <p:cNvPr id="4" name="Slide Number Placeholder 3">
            <a:extLst>
              <a:ext uri="{FF2B5EF4-FFF2-40B4-BE49-F238E27FC236}">
                <a16:creationId xmlns:a16="http://schemas.microsoft.com/office/drawing/2014/main" id="{E1B2159E-F255-B31C-0365-71ECC204F05F}"/>
              </a:ext>
            </a:extLst>
          </p:cNvPr>
          <p:cNvSpPr>
            <a:spLocks noGrp="1"/>
          </p:cNvSpPr>
          <p:nvPr>
            <p:ph type="sldNum" sz="quarter" idx="12"/>
          </p:nvPr>
        </p:nvSpPr>
        <p:spPr/>
        <p:txBody>
          <a:bodyPr/>
          <a:lstStyle/>
          <a:p>
            <a:fld id="{4898AEC0-503E-4FA4-859C-D0F72D6E3F79}" type="slidenum">
              <a:rPr lang="en-US" noProof="1" smtClean="0"/>
              <a:pPr/>
              <a:t>41</a:t>
            </a:fld>
            <a:endParaRPr lang="en-US" noProof="1"/>
          </a:p>
        </p:txBody>
      </p:sp>
      <p:sp>
        <p:nvSpPr>
          <p:cNvPr id="9" name="Rectangle 8">
            <a:extLst>
              <a:ext uri="{FF2B5EF4-FFF2-40B4-BE49-F238E27FC236}">
                <a16:creationId xmlns:a16="http://schemas.microsoft.com/office/drawing/2014/main" id="{3AA69AFE-EBC6-1CE9-3C2F-76AF9553FBA4}"/>
              </a:ext>
            </a:extLst>
          </p:cNvPr>
          <p:cNvSpPr/>
          <p:nvPr/>
        </p:nvSpPr>
        <p:spPr>
          <a:xfrm>
            <a:off x="0" y="0"/>
            <a:ext cx="6714836" cy="6170613"/>
          </a:xfrm>
          <a:prstGeom prst="rect">
            <a:avLst/>
          </a:prstGeom>
          <a:solidFill>
            <a:schemeClr val="accent4"/>
          </a:solidFill>
          <a:ln w="9525" cap="flat" cmpd="sng" algn="ctr">
            <a:noFill/>
            <a:prstDash val="solid"/>
          </a:ln>
          <a:effectLst/>
        </p:spPr>
        <p:txBody>
          <a:bodyPr rtlCol="0" anchor="ctr"/>
          <a:lstStyle/>
          <a:p>
            <a:pPr marL="0" marR="0" indent="0"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12" name="Rectangle 11">
            <a:extLst>
              <a:ext uri="{FF2B5EF4-FFF2-40B4-BE49-F238E27FC236}">
                <a16:creationId xmlns:a16="http://schemas.microsoft.com/office/drawing/2014/main" id="{03A0E27E-27EA-7222-54FF-9CE111DD93F0}"/>
              </a:ext>
            </a:extLst>
          </p:cNvPr>
          <p:cNvSpPr/>
          <p:nvPr/>
        </p:nvSpPr>
        <p:spPr>
          <a:xfrm>
            <a:off x="6709281" y="0"/>
            <a:ext cx="4254789" cy="6170613"/>
          </a:xfrm>
          <a:prstGeom prst="rect">
            <a:avLst/>
          </a:prstGeom>
          <a:solidFill>
            <a:schemeClr val="tx1">
              <a:lumMod val="50000"/>
              <a:lumOff val="50000"/>
              <a:alpha val="50000"/>
            </a:scheme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13" name="Text Placeholder 2">
            <a:extLst>
              <a:ext uri="{FF2B5EF4-FFF2-40B4-BE49-F238E27FC236}">
                <a16:creationId xmlns:a16="http://schemas.microsoft.com/office/drawing/2014/main" id="{35192BF5-519C-40AD-D86E-229FF5935C51}"/>
              </a:ext>
            </a:extLst>
          </p:cNvPr>
          <p:cNvSpPr>
            <a:spLocks noGrp="1"/>
          </p:cNvSpPr>
          <p:nvPr>
            <p:ph type="body" sz="quarter" idx="15"/>
          </p:nvPr>
        </p:nvSpPr>
        <p:spPr>
          <a:xfrm>
            <a:off x="148364" y="222256"/>
            <a:ext cx="10450800" cy="388800"/>
          </a:xfrm>
        </p:spPr>
        <p:txBody>
          <a:bodyPr/>
          <a:lstStyle/>
          <a:p>
            <a:r>
              <a:rPr lang="en-US" sz="2800" kern="1200">
                <a:solidFill>
                  <a:schemeClr val="bg1"/>
                </a:solidFill>
                <a:latin typeface="Bosch Sans Bold" panose="020B0704020202020204" pitchFamily="34" charset="0"/>
              </a:rPr>
              <a:t>Predictive AI for MFG Assets</a:t>
            </a:r>
          </a:p>
        </p:txBody>
      </p:sp>
      <p:sp>
        <p:nvSpPr>
          <p:cNvPr id="19" name="TextBox 18">
            <a:extLst>
              <a:ext uri="{FF2B5EF4-FFF2-40B4-BE49-F238E27FC236}">
                <a16:creationId xmlns:a16="http://schemas.microsoft.com/office/drawing/2014/main" id="{CB57A83E-CBFD-66F8-C39B-4A601404251A}"/>
              </a:ext>
            </a:extLst>
          </p:cNvPr>
          <p:cNvSpPr txBox="1"/>
          <p:nvPr/>
        </p:nvSpPr>
        <p:spPr>
          <a:xfrm>
            <a:off x="148364" y="932873"/>
            <a:ext cx="6254172" cy="83855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Client had multiple critical assets like pumps, gas </a:t>
            </a:r>
            <a:r>
              <a:rPr lang="en-US" sz="1400" kern="0">
                <a:solidFill>
                  <a:schemeClr val="bg1"/>
                </a:solidFill>
              </a:rPr>
              <a:t>t</a:t>
            </a:r>
            <a:r>
              <a:rPr kumimoji="0" lang="en-US" sz="1400" b="0" i="0" u="none" strike="noStrike" kern="0" cap="none" spc="0" normalizeH="0" baseline="0" noProof="0" err="1">
                <a:ln>
                  <a:noFill/>
                </a:ln>
                <a:solidFill>
                  <a:schemeClr val="bg1"/>
                </a:solidFill>
                <a:effectLst/>
                <a:uLnTx/>
                <a:uFillTx/>
              </a:rPr>
              <a:t>urbines</a:t>
            </a:r>
            <a:r>
              <a:rPr kumimoji="0" lang="en-US" sz="1400" b="0" i="0" u="none" strike="noStrike" kern="0" cap="none" spc="0" normalizeH="0" baseline="0" noProof="0">
                <a:ln>
                  <a:noFill/>
                </a:ln>
                <a:solidFill>
                  <a:schemeClr val="bg1"/>
                </a:solidFill>
                <a:effectLst/>
                <a:uLnTx/>
                <a:uFillTx/>
              </a:rPr>
              <a:t> and cooling </a:t>
            </a:r>
            <a:r>
              <a:rPr lang="en-US" sz="1400" kern="0">
                <a:solidFill>
                  <a:schemeClr val="bg1"/>
                </a:solidFill>
              </a:rPr>
              <a:t>f</a:t>
            </a:r>
            <a:r>
              <a:rPr kumimoji="0" lang="en-US" sz="1400" b="0" i="0" u="none" strike="noStrike" kern="0" cap="none" spc="0" normalizeH="0" baseline="0" noProof="0">
                <a:ln>
                  <a:noFill/>
                </a:ln>
                <a:solidFill>
                  <a:schemeClr val="bg1"/>
                </a:solidFill>
                <a:effectLst/>
                <a:uLnTx/>
                <a:uFillTx/>
              </a:rPr>
              <a:t>ans. Cavitation and erosion in pump impeller, wear of thrust and journal bearing in gas </a:t>
            </a:r>
            <a:r>
              <a:rPr lang="en-US" sz="1400" kern="0">
                <a:solidFill>
                  <a:schemeClr val="bg1"/>
                </a:solidFill>
              </a:rPr>
              <a:t>t</a:t>
            </a:r>
            <a:r>
              <a:rPr kumimoji="0" lang="en-US" sz="1400" b="0" i="0" u="none" strike="noStrike" kern="0" cap="none" spc="0" normalizeH="0" baseline="0" noProof="0" err="1">
                <a:ln>
                  <a:noFill/>
                </a:ln>
                <a:solidFill>
                  <a:schemeClr val="bg1"/>
                </a:solidFill>
                <a:effectLst/>
                <a:uLnTx/>
                <a:uFillTx/>
              </a:rPr>
              <a:t>urbine</a:t>
            </a:r>
            <a:r>
              <a:rPr kumimoji="0" lang="en-US" sz="1400" b="0" i="0" u="none" strike="noStrike" kern="0" cap="none" spc="0" normalizeH="0" baseline="0" noProof="0">
                <a:ln>
                  <a:noFill/>
                </a:ln>
                <a:solidFill>
                  <a:schemeClr val="bg1"/>
                </a:solidFill>
                <a:effectLst/>
                <a:uLnTx/>
                <a:uFillTx/>
              </a:rPr>
              <a:t> intermittently causes </a:t>
            </a:r>
            <a:r>
              <a:rPr kumimoji="0" lang="en-US" sz="1400" b="1" i="0" u="none" strike="noStrike" kern="0" cap="none" spc="0" normalizeH="0" baseline="0" noProof="0">
                <a:ln>
                  <a:noFill/>
                </a:ln>
                <a:solidFill>
                  <a:schemeClr val="accent4">
                    <a:lumMod val="60000"/>
                    <a:lumOff val="40000"/>
                  </a:schemeClr>
                </a:solidFill>
                <a:effectLst/>
                <a:uLnTx/>
                <a:uFillTx/>
              </a:rPr>
              <a:t>operational impact and business loss</a:t>
            </a:r>
            <a:r>
              <a:rPr kumimoji="0" lang="en-US" sz="1400" b="0" i="0" u="none" strike="noStrike" kern="0" cap="none" spc="0" normalizeH="0" baseline="0" noProof="0">
                <a:ln>
                  <a:noFill/>
                </a:ln>
                <a:solidFill>
                  <a:schemeClr val="accent4">
                    <a:lumMod val="60000"/>
                    <a:lumOff val="40000"/>
                  </a:schemeClr>
                </a:solidFill>
                <a:effectLst/>
                <a:uLnTx/>
                <a:uFillTx/>
              </a:rPr>
              <a:t>.</a:t>
            </a:r>
          </a:p>
          <a:p>
            <a:pPr marR="0" algn="l" defTabSz="914400" eaLnBrk="1" fontAlgn="auto" latinLnBrk="0" hangingPunct="1">
              <a:spcBef>
                <a:spcPts val="500"/>
              </a:spcBef>
              <a:spcAft>
                <a:spcPts val="0"/>
              </a:spcAft>
              <a:buClrTx/>
              <a:buSzTx/>
              <a:buFontTx/>
              <a:buNone/>
              <a:tabLst/>
            </a:pPr>
            <a:endParaRPr kumimoji="0" lang="en-US" sz="1400" i="0" u="none" strike="noStrike" kern="0" cap="none" spc="0" normalizeH="0" baseline="0" noProof="0">
              <a:ln>
                <a:noFill/>
              </a:ln>
              <a:solidFill>
                <a:schemeClr val="bg1"/>
              </a:solidFill>
              <a:effectLst/>
              <a:uLnTx/>
              <a:uFillTx/>
            </a:endParaRPr>
          </a:p>
        </p:txBody>
      </p:sp>
      <p:sp>
        <p:nvSpPr>
          <p:cNvPr id="22" name="TextBox 21">
            <a:extLst>
              <a:ext uri="{FF2B5EF4-FFF2-40B4-BE49-F238E27FC236}">
                <a16:creationId xmlns:a16="http://schemas.microsoft.com/office/drawing/2014/main" id="{D0573A5F-F926-41AD-6C54-C1806CA92216}"/>
              </a:ext>
            </a:extLst>
          </p:cNvPr>
          <p:cNvSpPr txBox="1"/>
          <p:nvPr/>
        </p:nvSpPr>
        <p:spPr>
          <a:xfrm>
            <a:off x="148364" y="1903193"/>
            <a:ext cx="6254172" cy="61833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Developed AI based solution for </a:t>
            </a:r>
            <a:r>
              <a:rPr kumimoji="0" lang="en-US" sz="1400" b="1" i="0" u="none" strike="noStrike" kern="0" cap="none" spc="0" normalizeH="0" baseline="0" noProof="0">
                <a:ln>
                  <a:noFill/>
                </a:ln>
                <a:solidFill>
                  <a:schemeClr val="accent4">
                    <a:lumMod val="60000"/>
                    <a:lumOff val="40000"/>
                  </a:schemeClr>
                </a:solidFill>
                <a:effectLst/>
                <a:uLnTx/>
                <a:uFillTx/>
              </a:rPr>
              <a:t>Real time analytics, Condition Monitoring, Machine Insights, System Alerts and more</a:t>
            </a:r>
          </a:p>
        </p:txBody>
      </p:sp>
      <p:pic>
        <p:nvPicPr>
          <p:cNvPr id="2052" name="Picture 4" descr="Gear icon">
            <a:extLst>
              <a:ext uri="{FF2B5EF4-FFF2-40B4-BE49-F238E27FC236}">
                <a16:creationId xmlns:a16="http://schemas.microsoft.com/office/drawing/2014/main" id="{CD5FD9C9-B32E-E229-22D3-6CD2B0738959}"/>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52060" y="2908641"/>
            <a:ext cx="548640" cy="5486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C6EB759-ED86-D594-4020-9808B62BF467}"/>
              </a:ext>
            </a:extLst>
          </p:cNvPr>
          <p:cNvSpPr txBox="1"/>
          <p:nvPr/>
        </p:nvSpPr>
        <p:spPr>
          <a:xfrm>
            <a:off x="312653" y="2890405"/>
            <a:ext cx="1626754" cy="932873"/>
          </a:xfrm>
          <a:prstGeom prst="rect">
            <a:avLst/>
          </a:prstGeom>
          <a:noFill/>
        </p:spPr>
        <p:txBody>
          <a:bodyPr wrap="square" lIns="0" tIns="0" rIns="0" bIns="0" rtlCol="0">
            <a:noAutofit/>
          </a:bodyPr>
          <a:lstStyle/>
          <a:p>
            <a:pPr marR="0"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Reduce Unplanned maintenance costs</a:t>
            </a:r>
            <a:endParaRPr kumimoji="0" lang="en-US" sz="1400" b="1" i="0" u="none" strike="noStrike" kern="0" cap="none" spc="0" normalizeH="0" baseline="0" noProof="0">
              <a:ln>
                <a:noFill/>
              </a:ln>
              <a:solidFill>
                <a:schemeClr val="bg1"/>
              </a:solidFill>
              <a:effectLst/>
              <a:uLnTx/>
              <a:uFillTx/>
            </a:endParaRPr>
          </a:p>
        </p:txBody>
      </p:sp>
      <p:sp>
        <p:nvSpPr>
          <p:cNvPr id="24" name="TextBox 23">
            <a:extLst>
              <a:ext uri="{FF2B5EF4-FFF2-40B4-BE49-F238E27FC236}">
                <a16:creationId xmlns:a16="http://schemas.microsoft.com/office/drawing/2014/main" id="{5BEB4300-BAD6-42A1-B659-951144C0883F}"/>
              </a:ext>
            </a:extLst>
          </p:cNvPr>
          <p:cNvSpPr txBox="1"/>
          <p:nvPr/>
        </p:nvSpPr>
        <p:spPr>
          <a:xfrm>
            <a:off x="312652" y="3891124"/>
            <a:ext cx="1759825" cy="932873"/>
          </a:xfrm>
          <a:prstGeom prst="rect">
            <a:avLst/>
          </a:prstGeom>
          <a:noFill/>
        </p:spPr>
        <p:txBody>
          <a:bodyPr wrap="square" lIns="0" tIns="0" rIns="0" bIns="0" rtlCol="0">
            <a:noAutofit/>
          </a:bodyPr>
          <a:lstStyle/>
          <a:p>
            <a:pPr marR="0"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Minimized downtime across plants </a:t>
            </a:r>
            <a:r>
              <a:rPr kumimoji="0" lang="en-US" sz="1400" b="1" i="0" u="none" strike="noStrike" kern="0" cap="none" spc="0" normalizeH="0" baseline="0" noProof="0">
                <a:ln>
                  <a:noFill/>
                </a:ln>
                <a:solidFill>
                  <a:schemeClr val="accent4">
                    <a:lumMod val="60000"/>
                    <a:lumOff val="40000"/>
                  </a:schemeClr>
                </a:solidFill>
                <a:effectLst/>
                <a:uLnTx/>
                <a:uFillTx/>
              </a:rPr>
              <a:t>by 18%</a:t>
            </a:r>
          </a:p>
        </p:txBody>
      </p:sp>
      <p:pic>
        <p:nvPicPr>
          <p:cNvPr id="2054" name="Picture 6" descr="Clock out icon">
            <a:extLst>
              <a:ext uri="{FF2B5EF4-FFF2-40B4-BE49-F238E27FC236}">
                <a16:creationId xmlns:a16="http://schemas.microsoft.com/office/drawing/2014/main" id="{27EC662B-FC3B-1946-9BD0-00BBA04A2681}"/>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2252060" y="3987437"/>
            <a:ext cx="548640" cy="54864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DF8721D-DAEF-B661-9DA6-330FBE941C63}"/>
              </a:ext>
            </a:extLst>
          </p:cNvPr>
          <p:cNvSpPr txBox="1"/>
          <p:nvPr/>
        </p:nvSpPr>
        <p:spPr>
          <a:xfrm>
            <a:off x="3308692" y="2890405"/>
            <a:ext cx="1693714" cy="738664"/>
          </a:xfrm>
          <a:prstGeom prst="rect">
            <a:avLst/>
          </a:prstGeom>
          <a:noFill/>
        </p:spPr>
        <p:txBody>
          <a:bodyPr wrap="square">
            <a:spAutoFit/>
          </a:bodyPr>
          <a:lstStyle/>
          <a:p>
            <a:pPr marR="0"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Connected to </a:t>
            </a:r>
            <a:r>
              <a:rPr kumimoji="0" lang="en-US" sz="1400" b="1" i="0" u="none" strike="noStrike" kern="0" cap="none" spc="0" normalizeH="0" baseline="0" noProof="0">
                <a:ln>
                  <a:noFill/>
                </a:ln>
                <a:solidFill>
                  <a:schemeClr val="accent4">
                    <a:lumMod val="60000"/>
                    <a:lumOff val="40000"/>
                  </a:schemeClr>
                </a:solidFill>
                <a:effectLst/>
                <a:uLnTx/>
                <a:uFillTx/>
              </a:rPr>
              <a:t>370+ assets</a:t>
            </a:r>
            <a:r>
              <a:rPr kumimoji="0" lang="en-US" sz="1400" b="0" i="0" u="none" strike="noStrike" kern="0" cap="none" spc="0" normalizeH="0" baseline="0" noProof="0">
                <a:ln>
                  <a:noFill/>
                </a:ln>
                <a:solidFill>
                  <a:schemeClr val="accent4">
                    <a:lumMod val="60000"/>
                    <a:lumOff val="40000"/>
                  </a:schemeClr>
                </a:solidFill>
                <a:effectLst/>
                <a:uLnTx/>
                <a:uFillTx/>
              </a:rPr>
              <a:t> </a:t>
            </a:r>
            <a:r>
              <a:rPr kumimoji="0" lang="en-US" sz="1400" b="0" i="0" u="none" strike="noStrike" kern="0" cap="none" spc="0" normalizeH="0" baseline="0" noProof="0">
                <a:ln>
                  <a:noFill/>
                </a:ln>
                <a:solidFill>
                  <a:schemeClr val="bg1"/>
                </a:solidFill>
                <a:effectLst/>
                <a:uLnTx/>
                <a:uFillTx/>
              </a:rPr>
              <a:t>across multiple plants</a:t>
            </a:r>
          </a:p>
        </p:txBody>
      </p:sp>
      <p:sp>
        <p:nvSpPr>
          <p:cNvPr id="27" name="TextBox 26">
            <a:extLst>
              <a:ext uri="{FF2B5EF4-FFF2-40B4-BE49-F238E27FC236}">
                <a16:creationId xmlns:a16="http://schemas.microsoft.com/office/drawing/2014/main" id="{7A67F7DB-FC56-900E-99C5-E3ACEA8654F8}"/>
              </a:ext>
            </a:extLst>
          </p:cNvPr>
          <p:cNvSpPr txBox="1"/>
          <p:nvPr/>
        </p:nvSpPr>
        <p:spPr>
          <a:xfrm>
            <a:off x="3308692" y="3833739"/>
            <a:ext cx="1693714" cy="954107"/>
          </a:xfrm>
          <a:prstGeom prst="rect">
            <a:avLst/>
          </a:prstGeom>
          <a:noFill/>
        </p:spPr>
        <p:txBody>
          <a:bodyPr wrap="square">
            <a:spAutoFit/>
          </a:bodyPr>
          <a:lstStyle/>
          <a:p>
            <a:r>
              <a:rPr lang="en-US" sz="1400">
                <a:solidFill>
                  <a:schemeClr val="bg1"/>
                </a:solidFill>
              </a:rPr>
              <a:t>Automated messages/alerts for abnormal behaviors</a:t>
            </a:r>
          </a:p>
        </p:txBody>
      </p:sp>
      <p:pic>
        <p:nvPicPr>
          <p:cNvPr id="2064" name="Picture 16" descr="Data storage icon">
            <a:extLst>
              <a:ext uri="{FF2B5EF4-FFF2-40B4-BE49-F238E27FC236}">
                <a16:creationId xmlns:a16="http://schemas.microsoft.com/office/drawing/2014/main" id="{A605B21F-5466-DD41-CA7E-76E7B345275F}"/>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5314805" y="2859670"/>
            <a:ext cx="548640" cy="54864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335F2BED-DD73-4945-D923-2CF8DE2084CE}"/>
              </a:ext>
            </a:extLst>
          </p:cNvPr>
          <p:cNvSpPr/>
          <p:nvPr/>
        </p:nvSpPr>
        <p:spPr>
          <a:xfrm>
            <a:off x="275504" y="5158322"/>
            <a:ext cx="6127031" cy="666409"/>
          </a:xfrm>
          <a:prstGeom prst="roundRect">
            <a:avLst>
              <a:gd name="adj" fmla="val 50000"/>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2056" name="Picture 8" descr="Microsoft Azure Logo: Historical ...">
            <a:extLst>
              <a:ext uri="{FF2B5EF4-FFF2-40B4-BE49-F238E27FC236}">
                <a16:creationId xmlns:a16="http://schemas.microsoft.com/office/drawing/2014/main" id="{2C418347-3B7B-2AA1-95BD-8CA7FB00345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9825" b="31534"/>
          <a:stretch/>
        </p:blipFill>
        <p:spPr bwMode="auto">
          <a:xfrm>
            <a:off x="665827" y="5303896"/>
            <a:ext cx="16902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F637C22-5D0B-59A5-81E3-95B5E60278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5599" y="5350540"/>
            <a:ext cx="1080282" cy="31911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LOps pipelines using Azure ML ...">
            <a:extLst>
              <a:ext uri="{FF2B5EF4-FFF2-40B4-BE49-F238E27FC236}">
                <a16:creationId xmlns:a16="http://schemas.microsoft.com/office/drawing/2014/main" id="{F9FD25BF-3C09-C780-60CF-01B6071E05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09583" y="5303896"/>
            <a:ext cx="146304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tification icon">
            <a:extLst>
              <a:ext uri="{FF2B5EF4-FFF2-40B4-BE49-F238E27FC236}">
                <a16:creationId xmlns:a16="http://schemas.microsoft.com/office/drawing/2014/main" id="{25E97070-6C5D-172B-4C19-FD8783FEEF68}"/>
              </a:ext>
            </a:extLst>
          </p:cNvPr>
          <p:cNvPicPr>
            <a:picLocks noChangeAspect="1" noChangeArrowheads="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14805" y="3978200"/>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Phoenix Park Gas Processors Limited ...">
            <a:extLst>
              <a:ext uri="{FF2B5EF4-FFF2-40B4-BE49-F238E27FC236}">
                <a16:creationId xmlns:a16="http://schemas.microsoft.com/office/drawing/2014/main" id="{84ED9CD2-3E7D-D904-9F73-CCF4FE5E3B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57163" y="108419"/>
            <a:ext cx="824454" cy="824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8861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9E09E11-9531-AEB2-0D91-5AC1B6AD1F03}"/>
              </a:ext>
            </a:extLst>
          </p:cNvPr>
          <p:cNvPicPr>
            <a:picLocks noChangeAspect="1"/>
          </p:cNvPicPr>
          <p:nvPr/>
        </p:nvPicPr>
        <p:blipFill rotWithShape="1">
          <a:blip r:embed="rId2">
            <a:extLst>
              <a:ext uri="{28A0092B-C50C-407E-A947-70E740481C1C}">
                <a14:useLocalDpi xmlns:a14="http://schemas.microsoft.com/office/drawing/2010/main" val="0"/>
              </a:ext>
            </a:extLst>
          </a:blip>
          <a:srcRect l="54032"/>
          <a:stretch/>
        </p:blipFill>
        <p:spPr>
          <a:xfrm>
            <a:off x="6714835" y="0"/>
            <a:ext cx="4254789" cy="6170613"/>
          </a:xfrm>
          <a:prstGeom prst="rect">
            <a:avLst/>
          </a:prstGeom>
        </p:spPr>
      </p:pic>
      <p:sp>
        <p:nvSpPr>
          <p:cNvPr id="4" name="Slide Number Placeholder 3">
            <a:extLst>
              <a:ext uri="{FF2B5EF4-FFF2-40B4-BE49-F238E27FC236}">
                <a16:creationId xmlns:a16="http://schemas.microsoft.com/office/drawing/2014/main" id="{E1B2159E-F255-B31C-0365-71ECC204F05F}"/>
              </a:ext>
            </a:extLst>
          </p:cNvPr>
          <p:cNvSpPr>
            <a:spLocks noGrp="1"/>
          </p:cNvSpPr>
          <p:nvPr>
            <p:ph type="sldNum" sz="quarter" idx="12"/>
          </p:nvPr>
        </p:nvSpPr>
        <p:spPr/>
        <p:txBody>
          <a:bodyPr/>
          <a:lstStyle/>
          <a:p>
            <a:fld id="{4898AEC0-503E-4FA4-859C-D0F72D6E3F79}" type="slidenum">
              <a:rPr lang="en-US" noProof="1" smtClean="0"/>
              <a:pPr/>
              <a:t>42</a:t>
            </a:fld>
            <a:endParaRPr lang="en-US" noProof="1"/>
          </a:p>
        </p:txBody>
      </p:sp>
      <p:sp>
        <p:nvSpPr>
          <p:cNvPr id="9" name="Rectangle 8">
            <a:extLst>
              <a:ext uri="{FF2B5EF4-FFF2-40B4-BE49-F238E27FC236}">
                <a16:creationId xmlns:a16="http://schemas.microsoft.com/office/drawing/2014/main" id="{3AA69AFE-EBC6-1CE9-3C2F-76AF9553FBA4}"/>
              </a:ext>
            </a:extLst>
          </p:cNvPr>
          <p:cNvSpPr/>
          <p:nvPr/>
        </p:nvSpPr>
        <p:spPr>
          <a:xfrm>
            <a:off x="0" y="0"/>
            <a:ext cx="6714836" cy="6170613"/>
          </a:xfrm>
          <a:prstGeom prst="rect">
            <a:avLst/>
          </a:prstGeom>
          <a:solidFill>
            <a:schemeClr val="accent4"/>
          </a:solidFill>
          <a:ln w="9525" cap="flat" cmpd="sng" algn="ctr">
            <a:noFill/>
            <a:prstDash val="solid"/>
          </a:ln>
          <a:effectLst/>
        </p:spPr>
        <p:txBody>
          <a:bodyPr rtlCol="0" anchor="ctr"/>
          <a:lstStyle/>
          <a:p>
            <a:pPr marL="0" marR="0" indent="0"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12" name="Rectangle 11">
            <a:extLst>
              <a:ext uri="{FF2B5EF4-FFF2-40B4-BE49-F238E27FC236}">
                <a16:creationId xmlns:a16="http://schemas.microsoft.com/office/drawing/2014/main" id="{03A0E27E-27EA-7222-54FF-9CE111DD93F0}"/>
              </a:ext>
            </a:extLst>
          </p:cNvPr>
          <p:cNvSpPr/>
          <p:nvPr/>
        </p:nvSpPr>
        <p:spPr>
          <a:xfrm>
            <a:off x="6714834" y="0"/>
            <a:ext cx="4254789" cy="6170613"/>
          </a:xfrm>
          <a:prstGeom prst="rect">
            <a:avLst/>
          </a:prstGeom>
          <a:solidFill>
            <a:schemeClr val="tx1">
              <a:lumMod val="50000"/>
              <a:lumOff val="50000"/>
              <a:alpha val="50000"/>
            </a:scheme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13" name="Text Placeholder 2">
            <a:extLst>
              <a:ext uri="{FF2B5EF4-FFF2-40B4-BE49-F238E27FC236}">
                <a16:creationId xmlns:a16="http://schemas.microsoft.com/office/drawing/2014/main" id="{35192BF5-519C-40AD-D86E-229FF5935C51}"/>
              </a:ext>
            </a:extLst>
          </p:cNvPr>
          <p:cNvSpPr>
            <a:spLocks noGrp="1"/>
          </p:cNvSpPr>
          <p:nvPr>
            <p:ph type="body" sz="quarter" idx="15"/>
          </p:nvPr>
        </p:nvSpPr>
        <p:spPr>
          <a:xfrm>
            <a:off x="148364" y="222256"/>
            <a:ext cx="10450800" cy="388800"/>
          </a:xfrm>
        </p:spPr>
        <p:txBody>
          <a:bodyPr/>
          <a:lstStyle/>
          <a:p>
            <a:r>
              <a:rPr lang="en-US" sz="2800" kern="1200">
                <a:solidFill>
                  <a:schemeClr val="bg1"/>
                </a:solidFill>
                <a:latin typeface="Bosch Sans Bold" panose="020B0704020202020204" pitchFamily="34" charset="0"/>
              </a:rPr>
              <a:t>Predictive AI for Electric Oil Pumps</a:t>
            </a:r>
          </a:p>
        </p:txBody>
      </p:sp>
      <p:sp>
        <p:nvSpPr>
          <p:cNvPr id="19" name="TextBox 18">
            <a:extLst>
              <a:ext uri="{FF2B5EF4-FFF2-40B4-BE49-F238E27FC236}">
                <a16:creationId xmlns:a16="http://schemas.microsoft.com/office/drawing/2014/main" id="{CB57A83E-CBFD-66F8-C39B-4A601404251A}"/>
              </a:ext>
            </a:extLst>
          </p:cNvPr>
          <p:cNvSpPr txBox="1"/>
          <p:nvPr/>
        </p:nvSpPr>
        <p:spPr>
          <a:xfrm>
            <a:off x="148364" y="932873"/>
            <a:ext cx="6254172" cy="83855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Electric Oil Pumps are a critical component in trucks and  any abrupt failure can </a:t>
            </a:r>
            <a:r>
              <a:rPr kumimoji="0" lang="en-US" sz="1400" b="1" i="0" u="none" strike="noStrike" kern="0" cap="none" spc="0" normalizeH="0" baseline="0" noProof="0">
                <a:ln>
                  <a:noFill/>
                </a:ln>
                <a:solidFill>
                  <a:schemeClr val="accent4">
                    <a:lumMod val="60000"/>
                    <a:lumOff val="40000"/>
                  </a:schemeClr>
                </a:solidFill>
                <a:effectLst/>
                <a:uLnTx/>
                <a:uFillTx/>
              </a:rPr>
              <a:t>disrupt supply chains</a:t>
            </a:r>
            <a:r>
              <a:rPr kumimoji="0" lang="en-US" sz="1400" b="1" i="0" u="none" strike="noStrike" kern="0" cap="none" spc="0" normalizeH="0" baseline="0" noProof="0">
                <a:ln>
                  <a:noFill/>
                </a:ln>
                <a:solidFill>
                  <a:schemeClr val="bg1"/>
                </a:solidFill>
                <a:effectLst/>
                <a:uLnTx/>
                <a:uFillTx/>
              </a:rPr>
              <a:t>. </a:t>
            </a:r>
            <a:r>
              <a:rPr kumimoji="0" lang="en-US" sz="1400" i="0" u="none" strike="noStrike" kern="0" cap="none" spc="0" normalizeH="0" baseline="0" noProof="0">
                <a:ln>
                  <a:noFill/>
                </a:ln>
                <a:solidFill>
                  <a:schemeClr val="bg1"/>
                </a:solidFill>
                <a:effectLst/>
                <a:uLnTx/>
                <a:uFillTx/>
              </a:rPr>
              <a:t>VHIT was lookin</a:t>
            </a:r>
            <a:r>
              <a:rPr lang="en-US" sz="1400" kern="0">
                <a:solidFill>
                  <a:schemeClr val="bg1"/>
                </a:solidFill>
              </a:rPr>
              <a:t>g for a </a:t>
            </a:r>
            <a:r>
              <a:rPr lang="en-US" sz="1400" b="1" kern="0">
                <a:solidFill>
                  <a:schemeClr val="accent4">
                    <a:lumMod val="60000"/>
                    <a:lumOff val="40000"/>
                  </a:schemeClr>
                </a:solidFill>
              </a:rPr>
              <a:t>low-cost AI based solution </a:t>
            </a:r>
            <a:r>
              <a:rPr lang="en-US" sz="1400" kern="0">
                <a:solidFill>
                  <a:schemeClr val="bg1"/>
                </a:solidFill>
              </a:rPr>
              <a:t>that can detect failures in advance and prevent downtimes.</a:t>
            </a:r>
            <a:endParaRPr kumimoji="0" lang="en-US" sz="1400" i="0" u="none" strike="noStrike" kern="0" cap="none" spc="0" normalizeH="0" baseline="0" noProof="0">
              <a:ln>
                <a:noFill/>
              </a:ln>
              <a:solidFill>
                <a:schemeClr val="bg1"/>
              </a:solidFill>
              <a:effectLst/>
              <a:uLnTx/>
              <a:uFillTx/>
            </a:endParaRPr>
          </a:p>
        </p:txBody>
      </p:sp>
      <p:sp>
        <p:nvSpPr>
          <p:cNvPr id="22" name="TextBox 21">
            <a:extLst>
              <a:ext uri="{FF2B5EF4-FFF2-40B4-BE49-F238E27FC236}">
                <a16:creationId xmlns:a16="http://schemas.microsoft.com/office/drawing/2014/main" id="{D0573A5F-F926-41AD-6C54-C1806CA92216}"/>
              </a:ext>
            </a:extLst>
          </p:cNvPr>
          <p:cNvSpPr txBox="1"/>
          <p:nvPr/>
        </p:nvSpPr>
        <p:spPr>
          <a:xfrm>
            <a:off x="148364" y="1903193"/>
            <a:ext cx="6254172" cy="61833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Implemented </a:t>
            </a:r>
            <a:r>
              <a:rPr kumimoji="0" lang="en-US" sz="1400" b="1" i="0" u="none" strike="noStrike" kern="0" cap="none" spc="0" normalizeH="0" baseline="0" noProof="0">
                <a:ln>
                  <a:noFill/>
                </a:ln>
                <a:solidFill>
                  <a:schemeClr val="accent4">
                    <a:lumMod val="60000"/>
                    <a:lumOff val="40000"/>
                  </a:schemeClr>
                </a:solidFill>
                <a:effectLst/>
                <a:uLnTx/>
                <a:uFillTx/>
              </a:rPr>
              <a:t>deep learning-based models </a:t>
            </a:r>
            <a:r>
              <a:rPr kumimoji="0" lang="en-US" sz="1400" b="0" i="0" u="none" strike="noStrike" kern="0" cap="none" spc="0" normalizeH="0" baseline="0" noProof="0">
                <a:ln>
                  <a:noFill/>
                </a:ln>
                <a:solidFill>
                  <a:schemeClr val="bg1"/>
                </a:solidFill>
                <a:effectLst/>
                <a:uLnTx/>
                <a:uFillTx/>
              </a:rPr>
              <a:t>that enables holistic view of asset functioning from the simulated data collected </a:t>
            </a:r>
            <a:r>
              <a:rPr kumimoji="0" lang="en-US" sz="1400" b="1" i="0" u="none" strike="noStrike" kern="0" cap="none" spc="0" normalizeH="0" baseline="0" noProof="0">
                <a:ln>
                  <a:noFill/>
                </a:ln>
                <a:solidFill>
                  <a:schemeClr val="accent4">
                    <a:lumMod val="60000"/>
                    <a:lumOff val="40000"/>
                  </a:schemeClr>
                </a:solidFill>
                <a:effectLst/>
                <a:uLnTx/>
                <a:uFillTx/>
              </a:rPr>
              <a:t>using 52 virtual sensors</a:t>
            </a:r>
          </a:p>
        </p:txBody>
      </p:sp>
      <p:pic>
        <p:nvPicPr>
          <p:cNvPr id="2052" name="Picture 4" descr="Gear icon">
            <a:extLst>
              <a:ext uri="{FF2B5EF4-FFF2-40B4-BE49-F238E27FC236}">
                <a16:creationId xmlns:a16="http://schemas.microsoft.com/office/drawing/2014/main" id="{CD5FD9C9-B32E-E229-22D3-6CD2B0738959}"/>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52060" y="2908641"/>
            <a:ext cx="548640" cy="5486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C6EB759-ED86-D594-4020-9808B62BF467}"/>
              </a:ext>
            </a:extLst>
          </p:cNvPr>
          <p:cNvSpPr txBox="1"/>
          <p:nvPr/>
        </p:nvSpPr>
        <p:spPr>
          <a:xfrm>
            <a:off x="312653" y="2890405"/>
            <a:ext cx="1626754" cy="932873"/>
          </a:xfrm>
          <a:prstGeom prst="rect">
            <a:avLst/>
          </a:prstGeom>
          <a:noFill/>
        </p:spPr>
        <p:txBody>
          <a:bodyPr wrap="square" lIns="0" tIns="0" rIns="0" bIns="0" rtlCol="0">
            <a:noAutofit/>
          </a:bodyPr>
          <a:lstStyle/>
          <a:p>
            <a:pPr marR="0"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Preventive actions helped </a:t>
            </a:r>
            <a:r>
              <a:rPr kumimoji="0" lang="en-US" sz="1400" b="1" i="0" u="none" strike="noStrike" kern="0" cap="none" spc="0" normalizeH="0" baseline="0" noProof="0">
                <a:ln>
                  <a:noFill/>
                </a:ln>
                <a:solidFill>
                  <a:schemeClr val="bg1"/>
                </a:solidFill>
                <a:effectLst/>
                <a:uLnTx/>
                <a:uFillTx/>
              </a:rPr>
              <a:t>reduced maintenance cost</a:t>
            </a:r>
          </a:p>
        </p:txBody>
      </p:sp>
      <p:sp>
        <p:nvSpPr>
          <p:cNvPr id="24" name="TextBox 23">
            <a:extLst>
              <a:ext uri="{FF2B5EF4-FFF2-40B4-BE49-F238E27FC236}">
                <a16:creationId xmlns:a16="http://schemas.microsoft.com/office/drawing/2014/main" id="{5BEB4300-BAD6-42A1-B659-951144C0883F}"/>
              </a:ext>
            </a:extLst>
          </p:cNvPr>
          <p:cNvSpPr txBox="1"/>
          <p:nvPr/>
        </p:nvSpPr>
        <p:spPr>
          <a:xfrm>
            <a:off x="312653" y="3891124"/>
            <a:ext cx="1626754" cy="932873"/>
          </a:xfrm>
          <a:prstGeom prst="rect">
            <a:avLst/>
          </a:prstGeom>
          <a:noFill/>
        </p:spPr>
        <p:txBody>
          <a:bodyPr wrap="square" lIns="0" tIns="0" rIns="0" bIns="0" rtlCol="0">
            <a:noAutofit/>
          </a:bodyPr>
          <a:lstStyle/>
          <a:p>
            <a:pPr marR="0"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Reduced downtime </a:t>
            </a:r>
            <a:r>
              <a:rPr kumimoji="0" lang="en-US" sz="1400" b="1" i="0" u="none" strike="noStrike" kern="0" cap="none" spc="0" normalizeH="0" baseline="0" noProof="0">
                <a:ln>
                  <a:noFill/>
                </a:ln>
                <a:solidFill>
                  <a:schemeClr val="accent4">
                    <a:lumMod val="60000"/>
                    <a:lumOff val="40000"/>
                  </a:schemeClr>
                </a:solidFill>
                <a:effectLst/>
                <a:uLnTx/>
                <a:uFillTx/>
              </a:rPr>
              <a:t>by 26%</a:t>
            </a:r>
            <a:r>
              <a:rPr kumimoji="0" lang="en-US" sz="1400" b="0" i="0" u="none" strike="noStrike" kern="0" cap="none" spc="0" normalizeH="0" baseline="0" noProof="0">
                <a:ln>
                  <a:noFill/>
                </a:ln>
                <a:solidFill>
                  <a:schemeClr val="bg1"/>
                </a:solidFill>
                <a:effectLst/>
                <a:uLnTx/>
                <a:uFillTx/>
              </a:rPr>
              <a:t> ensuring </a:t>
            </a:r>
            <a:r>
              <a:rPr kumimoji="0" lang="en-US" sz="1400" b="1" i="0" u="none" strike="noStrike" kern="0" cap="none" spc="0" normalizeH="0" baseline="0" noProof="0">
                <a:ln>
                  <a:noFill/>
                </a:ln>
                <a:solidFill>
                  <a:schemeClr val="accent4">
                    <a:lumMod val="60000"/>
                    <a:lumOff val="40000"/>
                  </a:schemeClr>
                </a:solidFill>
                <a:effectLst/>
                <a:uLnTx/>
                <a:uFillTx/>
              </a:rPr>
              <a:t>trust and reliance </a:t>
            </a:r>
            <a:r>
              <a:rPr kumimoji="0" lang="en-US" sz="1400" b="0" i="0" u="none" strike="noStrike" kern="0" cap="none" spc="0" normalizeH="0" baseline="0" noProof="0">
                <a:ln>
                  <a:noFill/>
                </a:ln>
                <a:solidFill>
                  <a:schemeClr val="bg1"/>
                </a:solidFill>
                <a:effectLst/>
                <a:uLnTx/>
                <a:uFillTx/>
              </a:rPr>
              <a:t>on the fleet of trucks</a:t>
            </a:r>
          </a:p>
        </p:txBody>
      </p:sp>
      <p:pic>
        <p:nvPicPr>
          <p:cNvPr id="2054" name="Picture 6" descr="Clock out icon">
            <a:extLst>
              <a:ext uri="{FF2B5EF4-FFF2-40B4-BE49-F238E27FC236}">
                <a16:creationId xmlns:a16="http://schemas.microsoft.com/office/drawing/2014/main" id="{27EC662B-FC3B-1946-9BD0-00BBA04A2681}"/>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252060" y="3987437"/>
            <a:ext cx="548640" cy="54864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DF8721D-DAEF-B661-9DA6-330FBE941C63}"/>
              </a:ext>
            </a:extLst>
          </p:cNvPr>
          <p:cNvSpPr txBox="1"/>
          <p:nvPr/>
        </p:nvSpPr>
        <p:spPr>
          <a:xfrm>
            <a:off x="3308692" y="2890405"/>
            <a:ext cx="1693714" cy="738664"/>
          </a:xfrm>
          <a:prstGeom prst="rect">
            <a:avLst/>
          </a:prstGeom>
          <a:noFill/>
        </p:spPr>
        <p:txBody>
          <a:bodyPr wrap="square">
            <a:spAutoFit/>
          </a:bodyPr>
          <a:lstStyle/>
          <a:p>
            <a:r>
              <a:rPr lang="en-US" sz="1400">
                <a:solidFill>
                  <a:schemeClr val="bg1"/>
                </a:solidFill>
              </a:rPr>
              <a:t>Edge AI with minimal or zero cloud connectivity </a:t>
            </a:r>
          </a:p>
        </p:txBody>
      </p:sp>
      <p:sp>
        <p:nvSpPr>
          <p:cNvPr id="27" name="TextBox 26">
            <a:extLst>
              <a:ext uri="{FF2B5EF4-FFF2-40B4-BE49-F238E27FC236}">
                <a16:creationId xmlns:a16="http://schemas.microsoft.com/office/drawing/2014/main" id="{7A67F7DB-FC56-900E-99C5-E3ACEA8654F8}"/>
              </a:ext>
            </a:extLst>
          </p:cNvPr>
          <p:cNvSpPr txBox="1"/>
          <p:nvPr/>
        </p:nvSpPr>
        <p:spPr>
          <a:xfrm>
            <a:off x="3308692" y="3833739"/>
            <a:ext cx="1693714" cy="738664"/>
          </a:xfrm>
          <a:prstGeom prst="rect">
            <a:avLst/>
          </a:prstGeom>
          <a:noFill/>
        </p:spPr>
        <p:txBody>
          <a:bodyPr wrap="square">
            <a:spAutoFit/>
          </a:bodyPr>
          <a:lstStyle/>
          <a:p>
            <a:r>
              <a:rPr lang="en-US" sz="1400">
                <a:solidFill>
                  <a:schemeClr val="bg1"/>
                </a:solidFill>
              </a:rPr>
              <a:t>Deployed over fleet of </a:t>
            </a:r>
            <a:r>
              <a:rPr lang="en-US" sz="1400" b="1">
                <a:solidFill>
                  <a:schemeClr val="accent4">
                    <a:lumMod val="60000"/>
                    <a:lumOff val="40000"/>
                  </a:schemeClr>
                </a:solidFill>
              </a:rPr>
              <a:t>15000 trucks</a:t>
            </a:r>
          </a:p>
        </p:txBody>
      </p:sp>
      <p:pic>
        <p:nvPicPr>
          <p:cNvPr id="2062" name="Picture 14" descr="Cargo truck icon">
            <a:extLst>
              <a:ext uri="{FF2B5EF4-FFF2-40B4-BE49-F238E27FC236}">
                <a16:creationId xmlns:a16="http://schemas.microsoft.com/office/drawing/2014/main" id="{050C1177-F41C-AF14-9290-A8E2E8A4D1E4}"/>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324590" y="3919611"/>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Data storage icon">
            <a:extLst>
              <a:ext uri="{FF2B5EF4-FFF2-40B4-BE49-F238E27FC236}">
                <a16:creationId xmlns:a16="http://schemas.microsoft.com/office/drawing/2014/main" id="{A605B21F-5466-DD41-CA7E-76E7B345275F}"/>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5324590" y="2859670"/>
            <a:ext cx="548640" cy="54864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335F2BED-DD73-4945-D923-2CF8DE2084CE}"/>
              </a:ext>
            </a:extLst>
          </p:cNvPr>
          <p:cNvSpPr/>
          <p:nvPr/>
        </p:nvSpPr>
        <p:spPr>
          <a:xfrm>
            <a:off x="275504" y="5158322"/>
            <a:ext cx="6127031" cy="666409"/>
          </a:xfrm>
          <a:prstGeom prst="roundRect">
            <a:avLst>
              <a:gd name="adj" fmla="val 50000"/>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2056" name="Picture 8" descr="Microsoft Azure Logo: Historical ...">
            <a:extLst>
              <a:ext uri="{FF2B5EF4-FFF2-40B4-BE49-F238E27FC236}">
                <a16:creationId xmlns:a16="http://schemas.microsoft.com/office/drawing/2014/main" id="{2C418347-3B7B-2AA1-95BD-8CA7FB00345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9825" b="31534"/>
          <a:stretch/>
        </p:blipFill>
        <p:spPr bwMode="auto">
          <a:xfrm>
            <a:off x="665827" y="5308646"/>
            <a:ext cx="16902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F637C22-5D0B-59A5-81E3-95B5E60278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2572" y="5308646"/>
            <a:ext cx="1238187" cy="36576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DX Web Explorer - Microsoft ...">
            <a:extLst>
              <a:ext uri="{FF2B5EF4-FFF2-40B4-BE49-F238E27FC236}">
                <a16:creationId xmlns:a16="http://schemas.microsoft.com/office/drawing/2014/main" id="{5DBCADE9-22ED-C18C-F4C5-0C2B99B375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87223" y="5308646"/>
            <a:ext cx="1072152" cy="3657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VHIT Spa, a strong automotive partner ...">
            <a:extLst>
              <a:ext uri="{FF2B5EF4-FFF2-40B4-BE49-F238E27FC236}">
                <a16:creationId xmlns:a16="http://schemas.microsoft.com/office/drawing/2014/main" id="{DE0F15FA-9EFF-3812-8E77-0536133312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53980" y="190801"/>
            <a:ext cx="1267281" cy="42025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A09C2221-36A0-9162-960E-A6D542C60F77}"/>
              </a:ext>
            </a:extLst>
          </p:cNvPr>
          <p:cNvGrpSpPr/>
          <p:nvPr/>
        </p:nvGrpSpPr>
        <p:grpSpPr>
          <a:xfrm>
            <a:off x="10145158" y="5295622"/>
            <a:ext cx="786942" cy="757568"/>
            <a:chOff x="10206361" y="5393268"/>
            <a:chExt cx="786942" cy="757568"/>
          </a:xfrm>
        </p:grpSpPr>
        <p:sp>
          <p:nvSpPr>
            <p:cNvPr id="3" name="Rectangle 2">
              <a:extLst>
                <a:ext uri="{FF2B5EF4-FFF2-40B4-BE49-F238E27FC236}">
                  <a16:creationId xmlns:a16="http://schemas.microsoft.com/office/drawing/2014/main" id="{770533C4-330E-9898-E3C5-881564EEEF87}"/>
                </a:ext>
              </a:extLst>
            </p:cNvPr>
            <p:cNvSpPr/>
            <p:nvPr/>
          </p:nvSpPr>
          <p:spPr>
            <a:xfrm>
              <a:off x="10206361" y="5393268"/>
              <a:ext cx="738149" cy="737792"/>
            </a:xfrm>
            <a:prstGeom prst="rect">
              <a:avLst/>
            </a:prstGeom>
            <a:solidFill>
              <a:schemeClr val="bg1">
                <a:lumMod val="95000"/>
                <a:alpha val="68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5" name="Picture 4">
              <a:hlinkClick r:id="rId11"/>
              <a:extLst>
                <a:ext uri="{FF2B5EF4-FFF2-40B4-BE49-F238E27FC236}">
                  <a16:creationId xmlns:a16="http://schemas.microsoft.com/office/drawing/2014/main" id="{BD825B55-1E6E-6DCA-F4C6-AFC070767779}"/>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55511" y="5413044"/>
              <a:ext cx="737792" cy="737792"/>
            </a:xfrm>
            <a:prstGeom prst="rect">
              <a:avLst/>
            </a:prstGeom>
          </p:spPr>
        </p:pic>
      </p:grpSp>
    </p:spTree>
    <p:extLst>
      <p:ext uri="{BB962C8B-B14F-4D97-AF65-F5344CB8AC3E}">
        <p14:creationId xmlns:p14="http://schemas.microsoft.com/office/powerpoint/2010/main" val="18560665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A4A5175-29B1-D8E0-C35A-9053D93FDF84}"/>
              </a:ext>
            </a:extLst>
          </p:cNvPr>
          <p:cNvPicPr>
            <a:picLocks noChangeAspect="1"/>
          </p:cNvPicPr>
          <p:nvPr/>
        </p:nvPicPr>
        <p:blipFill rotWithShape="1">
          <a:blip r:embed="rId3">
            <a:extLst>
              <a:ext uri="{28A0092B-C50C-407E-A947-70E740481C1C}">
                <a14:useLocalDpi xmlns:a14="http://schemas.microsoft.com/office/drawing/2010/main" val="0"/>
              </a:ext>
            </a:extLst>
          </a:blip>
          <a:srcRect l="28879" r="25121"/>
          <a:stretch/>
        </p:blipFill>
        <p:spPr>
          <a:xfrm>
            <a:off x="6720188" y="0"/>
            <a:ext cx="4255561" cy="6170613"/>
          </a:xfrm>
          <a:prstGeom prst="rect">
            <a:avLst/>
          </a:prstGeom>
        </p:spPr>
      </p:pic>
      <p:sp>
        <p:nvSpPr>
          <p:cNvPr id="4" name="Slide Number Placeholder 3">
            <a:extLst>
              <a:ext uri="{FF2B5EF4-FFF2-40B4-BE49-F238E27FC236}">
                <a16:creationId xmlns:a16="http://schemas.microsoft.com/office/drawing/2014/main" id="{E1B2159E-F255-B31C-0365-71ECC204F05F}"/>
              </a:ext>
            </a:extLst>
          </p:cNvPr>
          <p:cNvSpPr>
            <a:spLocks noGrp="1"/>
          </p:cNvSpPr>
          <p:nvPr>
            <p:ph type="sldNum" sz="quarter" idx="12"/>
          </p:nvPr>
        </p:nvSpPr>
        <p:spPr/>
        <p:txBody>
          <a:bodyPr/>
          <a:lstStyle/>
          <a:p>
            <a:fld id="{4898AEC0-503E-4FA4-859C-D0F72D6E3F79}" type="slidenum">
              <a:rPr lang="en-US" noProof="1" smtClean="0"/>
              <a:pPr/>
              <a:t>43</a:t>
            </a:fld>
            <a:endParaRPr lang="en-US" noProof="1"/>
          </a:p>
        </p:txBody>
      </p:sp>
      <p:sp>
        <p:nvSpPr>
          <p:cNvPr id="9" name="Rectangle 8">
            <a:extLst>
              <a:ext uri="{FF2B5EF4-FFF2-40B4-BE49-F238E27FC236}">
                <a16:creationId xmlns:a16="http://schemas.microsoft.com/office/drawing/2014/main" id="{3AA69AFE-EBC6-1CE9-3C2F-76AF9553FBA4}"/>
              </a:ext>
            </a:extLst>
          </p:cNvPr>
          <p:cNvSpPr/>
          <p:nvPr/>
        </p:nvSpPr>
        <p:spPr>
          <a:xfrm>
            <a:off x="0" y="0"/>
            <a:ext cx="6714836" cy="6170613"/>
          </a:xfrm>
          <a:prstGeom prst="rect">
            <a:avLst/>
          </a:prstGeom>
          <a:solidFill>
            <a:schemeClr val="accent4"/>
          </a:solidFill>
          <a:ln w="9525" cap="flat" cmpd="sng" algn="ctr">
            <a:noFill/>
            <a:prstDash val="solid"/>
          </a:ln>
          <a:effectLst/>
        </p:spPr>
        <p:txBody>
          <a:bodyPr rtlCol="0" anchor="ctr"/>
          <a:lstStyle/>
          <a:p>
            <a:pPr marL="0" marR="0" indent="0"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12" name="Rectangle 11">
            <a:extLst>
              <a:ext uri="{FF2B5EF4-FFF2-40B4-BE49-F238E27FC236}">
                <a16:creationId xmlns:a16="http://schemas.microsoft.com/office/drawing/2014/main" id="{03A0E27E-27EA-7222-54FF-9CE111DD93F0}"/>
              </a:ext>
            </a:extLst>
          </p:cNvPr>
          <p:cNvSpPr/>
          <p:nvPr/>
        </p:nvSpPr>
        <p:spPr>
          <a:xfrm>
            <a:off x="6714403" y="-4"/>
            <a:ext cx="4254789" cy="6170613"/>
          </a:xfrm>
          <a:prstGeom prst="rect">
            <a:avLst/>
          </a:prstGeom>
          <a:solidFill>
            <a:schemeClr val="tx1">
              <a:lumMod val="50000"/>
              <a:lumOff val="50000"/>
              <a:alpha val="50000"/>
            </a:scheme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13" name="Text Placeholder 2">
            <a:extLst>
              <a:ext uri="{FF2B5EF4-FFF2-40B4-BE49-F238E27FC236}">
                <a16:creationId xmlns:a16="http://schemas.microsoft.com/office/drawing/2014/main" id="{35192BF5-519C-40AD-D86E-229FF5935C51}"/>
              </a:ext>
            </a:extLst>
          </p:cNvPr>
          <p:cNvSpPr>
            <a:spLocks noGrp="1"/>
          </p:cNvSpPr>
          <p:nvPr>
            <p:ph type="body" sz="quarter" idx="15"/>
          </p:nvPr>
        </p:nvSpPr>
        <p:spPr>
          <a:xfrm>
            <a:off x="148364" y="222256"/>
            <a:ext cx="10450800" cy="388800"/>
          </a:xfrm>
        </p:spPr>
        <p:txBody>
          <a:bodyPr/>
          <a:lstStyle/>
          <a:p>
            <a:r>
              <a:rPr lang="en-US" sz="2800" kern="1200">
                <a:solidFill>
                  <a:schemeClr val="bg1"/>
                </a:solidFill>
                <a:latin typeface="Bosch Sans Bold" panose="020B0704020202020204" pitchFamily="34" charset="0"/>
              </a:rPr>
              <a:t>Real-time Cycle Time Monitoring</a:t>
            </a:r>
          </a:p>
        </p:txBody>
      </p:sp>
      <p:sp>
        <p:nvSpPr>
          <p:cNvPr id="19" name="TextBox 18">
            <a:extLst>
              <a:ext uri="{FF2B5EF4-FFF2-40B4-BE49-F238E27FC236}">
                <a16:creationId xmlns:a16="http://schemas.microsoft.com/office/drawing/2014/main" id="{CB57A83E-CBFD-66F8-C39B-4A601404251A}"/>
              </a:ext>
            </a:extLst>
          </p:cNvPr>
          <p:cNvSpPr txBox="1"/>
          <p:nvPr/>
        </p:nvSpPr>
        <p:spPr>
          <a:xfrm>
            <a:off x="148364" y="932873"/>
            <a:ext cx="6254172" cy="83855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Client was looking for a diagnostic solution to identify bottlenecks in production line, thereby </a:t>
            </a:r>
            <a:r>
              <a:rPr kumimoji="0" lang="en-US" sz="1400" b="1" i="0" u="none" strike="noStrike" kern="0" cap="none" spc="0" normalizeH="0" baseline="0" noProof="0">
                <a:ln>
                  <a:noFill/>
                </a:ln>
                <a:solidFill>
                  <a:schemeClr val="accent4">
                    <a:lumMod val="60000"/>
                    <a:lumOff val="40000"/>
                  </a:schemeClr>
                </a:solidFill>
                <a:effectLst/>
                <a:uLnTx/>
                <a:uFillTx/>
              </a:rPr>
              <a:t>improving the utilization</a:t>
            </a:r>
          </a:p>
        </p:txBody>
      </p:sp>
      <p:sp>
        <p:nvSpPr>
          <p:cNvPr id="22" name="TextBox 21">
            <a:extLst>
              <a:ext uri="{FF2B5EF4-FFF2-40B4-BE49-F238E27FC236}">
                <a16:creationId xmlns:a16="http://schemas.microsoft.com/office/drawing/2014/main" id="{D0573A5F-F926-41AD-6C54-C1806CA92216}"/>
              </a:ext>
            </a:extLst>
          </p:cNvPr>
          <p:cNvSpPr txBox="1"/>
          <p:nvPr/>
        </p:nvSpPr>
        <p:spPr>
          <a:xfrm>
            <a:off x="151040" y="1725576"/>
            <a:ext cx="6254172" cy="61833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Developed a cycle time monitoring solution leveraging data lake solution by ingesting </a:t>
            </a:r>
            <a:r>
              <a:rPr kumimoji="0" lang="en-US" sz="1400" b="1" i="0" u="none" strike="noStrike" kern="0" cap="none" spc="0" normalizeH="0" baseline="0" noProof="0">
                <a:ln>
                  <a:noFill/>
                </a:ln>
                <a:solidFill>
                  <a:schemeClr val="accent4">
                    <a:lumMod val="60000"/>
                    <a:lumOff val="40000"/>
                  </a:schemeClr>
                </a:solidFill>
                <a:effectLst/>
                <a:uLnTx/>
                <a:uFillTx/>
              </a:rPr>
              <a:t>machine data from MES</a:t>
            </a:r>
            <a:r>
              <a:rPr kumimoji="0" lang="en-US" sz="1400" b="0" i="0" u="none" strike="noStrike" kern="0" cap="none" spc="0" normalizeH="0" baseline="0" noProof="0">
                <a:ln>
                  <a:noFill/>
                </a:ln>
                <a:solidFill>
                  <a:schemeClr val="bg1"/>
                </a:solidFill>
                <a:effectLst/>
                <a:uLnTx/>
                <a:uFillTx/>
              </a:rPr>
              <a:t>. Developed multiple dashboards and KPIs for improved visibility.</a:t>
            </a:r>
            <a:endParaRPr kumimoji="0" lang="en-US" sz="1400" b="1" i="0" u="none" strike="noStrike" kern="0" cap="none" spc="0" normalizeH="0" baseline="0" noProof="0">
              <a:ln>
                <a:noFill/>
              </a:ln>
              <a:solidFill>
                <a:schemeClr val="bg1"/>
              </a:solidFill>
              <a:effectLst/>
              <a:uLnTx/>
              <a:uFillTx/>
            </a:endParaRPr>
          </a:p>
        </p:txBody>
      </p:sp>
      <p:sp>
        <p:nvSpPr>
          <p:cNvPr id="23" name="TextBox 22">
            <a:extLst>
              <a:ext uri="{FF2B5EF4-FFF2-40B4-BE49-F238E27FC236}">
                <a16:creationId xmlns:a16="http://schemas.microsoft.com/office/drawing/2014/main" id="{BC6EB759-ED86-D594-4020-9808B62BF467}"/>
              </a:ext>
            </a:extLst>
          </p:cNvPr>
          <p:cNvSpPr txBox="1"/>
          <p:nvPr/>
        </p:nvSpPr>
        <p:spPr>
          <a:xfrm>
            <a:off x="312653" y="2890405"/>
            <a:ext cx="1626754" cy="932873"/>
          </a:xfrm>
          <a:prstGeom prst="rect">
            <a:avLst/>
          </a:prstGeom>
          <a:noFill/>
        </p:spPr>
        <p:txBody>
          <a:bodyPr wrap="square" lIns="0" tIns="0" rIns="0" bIns="0" rtlCol="0">
            <a:noAutofit/>
          </a:bodyPr>
          <a:lstStyle/>
          <a:p>
            <a:pPr marR="0"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Proposed production of </a:t>
            </a:r>
            <a:r>
              <a:rPr kumimoji="0" lang="en-US" sz="1400" b="0" i="0" u="none" strike="noStrike" kern="0" cap="none" spc="0" normalizeH="0" baseline="0" noProof="0" err="1">
                <a:ln>
                  <a:noFill/>
                </a:ln>
                <a:solidFill>
                  <a:schemeClr val="bg1"/>
                </a:solidFill>
                <a:effectLst/>
                <a:uLnTx/>
                <a:uFillTx/>
              </a:rPr>
              <a:t>upto</a:t>
            </a:r>
            <a:r>
              <a:rPr kumimoji="0" lang="en-US" sz="1400" b="0" i="0" u="none" strike="noStrike" kern="0" cap="none" spc="0" normalizeH="0" baseline="0" noProof="0">
                <a:ln>
                  <a:noFill/>
                </a:ln>
                <a:solidFill>
                  <a:schemeClr val="bg1"/>
                </a:solidFill>
                <a:effectLst/>
                <a:uLnTx/>
                <a:uFillTx/>
              </a:rPr>
              <a:t> </a:t>
            </a:r>
            <a:r>
              <a:rPr kumimoji="0" lang="en-US" sz="1400" b="1" i="0" u="none" strike="noStrike" kern="0" cap="none" spc="0" normalizeH="0" baseline="0" noProof="0">
                <a:ln>
                  <a:noFill/>
                </a:ln>
                <a:solidFill>
                  <a:schemeClr val="accent4">
                    <a:lumMod val="60000"/>
                    <a:lumOff val="40000"/>
                  </a:schemeClr>
                </a:solidFill>
                <a:effectLst/>
                <a:uLnTx/>
                <a:uFillTx/>
              </a:rPr>
              <a:t>20000 additional </a:t>
            </a:r>
            <a:r>
              <a:rPr kumimoji="0" lang="en-US" sz="1400" b="0" i="0" u="none" strike="noStrike" kern="0" cap="none" spc="0" normalizeH="0" baseline="0" noProof="0">
                <a:ln>
                  <a:noFill/>
                </a:ln>
                <a:solidFill>
                  <a:schemeClr val="bg1"/>
                </a:solidFill>
                <a:effectLst/>
                <a:uLnTx/>
                <a:uFillTx/>
              </a:rPr>
              <a:t>parts per month</a:t>
            </a:r>
          </a:p>
        </p:txBody>
      </p:sp>
      <p:sp>
        <p:nvSpPr>
          <p:cNvPr id="24" name="TextBox 23">
            <a:extLst>
              <a:ext uri="{FF2B5EF4-FFF2-40B4-BE49-F238E27FC236}">
                <a16:creationId xmlns:a16="http://schemas.microsoft.com/office/drawing/2014/main" id="{5BEB4300-BAD6-42A1-B659-951144C0883F}"/>
              </a:ext>
            </a:extLst>
          </p:cNvPr>
          <p:cNvSpPr txBox="1"/>
          <p:nvPr/>
        </p:nvSpPr>
        <p:spPr>
          <a:xfrm>
            <a:off x="312653" y="3891124"/>
            <a:ext cx="1717002" cy="932873"/>
          </a:xfrm>
          <a:prstGeom prst="rect">
            <a:avLst/>
          </a:prstGeom>
          <a:noFill/>
        </p:spPr>
        <p:txBody>
          <a:bodyPr wrap="square" lIns="0" tIns="0" rIns="0" bIns="0" rtlCol="0">
            <a:noAutofit/>
          </a:bodyPr>
          <a:lstStyle/>
          <a:p>
            <a:pPr marR="0" defTabSz="914400" eaLnBrk="1" fontAlgn="auto" latinLnBrk="0" hangingPunct="1">
              <a:spcBef>
                <a:spcPts val="500"/>
              </a:spcBef>
              <a:spcAft>
                <a:spcPts val="0"/>
              </a:spcAft>
              <a:buClrTx/>
              <a:buSzTx/>
              <a:buFontTx/>
              <a:buNone/>
              <a:tabLst/>
            </a:pPr>
            <a:r>
              <a:rPr lang="en-US" sz="1400" kern="0">
                <a:solidFill>
                  <a:schemeClr val="bg1"/>
                </a:solidFill>
              </a:rPr>
              <a:t>Rolled out to </a:t>
            </a:r>
            <a:r>
              <a:rPr lang="en-US" sz="1400" b="1" kern="0">
                <a:solidFill>
                  <a:schemeClr val="accent4">
                    <a:lumMod val="60000"/>
                    <a:lumOff val="40000"/>
                  </a:schemeClr>
                </a:solidFill>
              </a:rPr>
              <a:t>13 plants, covering 275+ </a:t>
            </a:r>
            <a:r>
              <a:rPr lang="en-US" sz="1400" kern="0">
                <a:solidFill>
                  <a:schemeClr val="bg1"/>
                </a:solidFill>
              </a:rPr>
              <a:t>Production Lines</a:t>
            </a:r>
            <a:endParaRPr kumimoji="0" lang="en-US" sz="1400" b="1" i="0" u="none" strike="noStrike" kern="0" cap="none" spc="0" normalizeH="0" baseline="0" noProof="0">
              <a:ln>
                <a:noFill/>
              </a:ln>
              <a:solidFill>
                <a:schemeClr val="accent4">
                  <a:lumMod val="60000"/>
                  <a:lumOff val="40000"/>
                </a:schemeClr>
              </a:solidFill>
              <a:effectLst/>
              <a:uLnTx/>
              <a:uFillTx/>
            </a:endParaRPr>
          </a:p>
        </p:txBody>
      </p:sp>
      <p:sp>
        <p:nvSpPr>
          <p:cNvPr id="26" name="TextBox 25">
            <a:extLst>
              <a:ext uri="{FF2B5EF4-FFF2-40B4-BE49-F238E27FC236}">
                <a16:creationId xmlns:a16="http://schemas.microsoft.com/office/drawing/2014/main" id="{5DF8721D-DAEF-B661-9DA6-330FBE941C63}"/>
              </a:ext>
            </a:extLst>
          </p:cNvPr>
          <p:cNvSpPr txBox="1"/>
          <p:nvPr/>
        </p:nvSpPr>
        <p:spPr>
          <a:xfrm>
            <a:off x="3308692" y="2890405"/>
            <a:ext cx="1693714" cy="523220"/>
          </a:xfrm>
          <a:prstGeom prst="rect">
            <a:avLst/>
          </a:prstGeom>
          <a:noFill/>
        </p:spPr>
        <p:txBody>
          <a:bodyPr wrap="square">
            <a:spAutoFit/>
          </a:bodyPr>
          <a:lstStyle/>
          <a:p>
            <a:pPr marR="0"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Improved </a:t>
            </a:r>
            <a:r>
              <a:rPr kumimoji="0" lang="en-US" sz="1400" b="1" i="0" u="none" strike="noStrike" kern="0" cap="none" spc="0" normalizeH="0" baseline="0" noProof="0">
                <a:ln>
                  <a:noFill/>
                </a:ln>
                <a:solidFill>
                  <a:schemeClr val="accent4">
                    <a:lumMod val="60000"/>
                    <a:lumOff val="40000"/>
                  </a:schemeClr>
                </a:solidFill>
                <a:effectLst/>
                <a:uLnTx/>
                <a:uFillTx/>
              </a:rPr>
              <a:t>utilization by 18%</a:t>
            </a:r>
          </a:p>
        </p:txBody>
      </p:sp>
      <p:sp>
        <p:nvSpPr>
          <p:cNvPr id="29" name="Rectangle: Rounded Corners 28">
            <a:extLst>
              <a:ext uri="{FF2B5EF4-FFF2-40B4-BE49-F238E27FC236}">
                <a16:creationId xmlns:a16="http://schemas.microsoft.com/office/drawing/2014/main" id="{335F2BED-DD73-4945-D923-2CF8DE2084CE}"/>
              </a:ext>
            </a:extLst>
          </p:cNvPr>
          <p:cNvSpPr/>
          <p:nvPr/>
        </p:nvSpPr>
        <p:spPr>
          <a:xfrm>
            <a:off x="275504" y="5158322"/>
            <a:ext cx="6127031" cy="666409"/>
          </a:xfrm>
          <a:prstGeom prst="roundRect">
            <a:avLst>
              <a:gd name="adj" fmla="val 50000"/>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6" name="Picture 5">
            <a:extLst>
              <a:ext uri="{FF2B5EF4-FFF2-40B4-BE49-F238E27FC236}">
                <a16:creationId xmlns:a16="http://schemas.microsoft.com/office/drawing/2014/main" id="{C7C37C6E-19A9-D3FC-9C8B-A5D56D8DD2BE}"/>
              </a:ext>
            </a:extLst>
          </p:cNvPr>
          <p:cNvPicPr>
            <a:picLocks noChangeAspect="1"/>
          </p:cNvPicPr>
          <p:nvPr/>
        </p:nvPicPr>
        <p:blipFill>
          <a:blip r:embed="rId4"/>
          <a:stretch>
            <a:fillRect/>
          </a:stretch>
        </p:blipFill>
        <p:spPr>
          <a:xfrm>
            <a:off x="9836600" y="226051"/>
            <a:ext cx="806491" cy="292115"/>
          </a:xfrm>
          <a:prstGeom prst="rect">
            <a:avLst/>
          </a:prstGeom>
        </p:spPr>
      </p:pic>
      <p:pic>
        <p:nvPicPr>
          <p:cNvPr id="14" name="Picture 13">
            <a:extLst>
              <a:ext uri="{FF2B5EF4-FFF2-40B4-BE49-F238E27FC236}">
                <a16:creationId xmlns:a16="http://schemas.microsoft.com/office/drawing/2014/main" id="{87D7FF98-5E42-54ED-E9B6-8DE78EC7DAB5}"/>
              </a:ext>
            </a:extLst>
          </p:cNvPr>
          <p:cNvPicPr>
            <a:picLocks noChangeAspect="1"/>
          </p:cNvPicPr>
          <p:nvPr/>
        </p:nvPicPr>
        <p:blipFill>
          <a:blip r:embed="rId5"/>
          <a:stretch>
            <a:fillRect/>
          </a:stretch>
        </p:blipFill>
        <p:spPr>
          <a:xfrm>
            <a:off x="4598650" y="5341707"/>
            <a:ext cx="1045134" cy="202704"/>
          </a:xfrm>
          <a:prstGeom prst="rect">
            <a:avLst/>
          </a:prstGeom>
        </p:spPr>
      </p:pic>
      <p:pic>
        <p:nvPicPr>
          <p:cNvPr id="17" name="Picture 16">
            <a:extLst>
              <a:ext uri="{FF2B5EF4-FFF2-40B4-BE49-F238E27FC236}">
                <a16:creationId xmlns:a16="http://schemas.microsoft.com/office/drawing/2014/main" id="{21755C6C-4F17-9882-3FF9-57B670C22FD4}"/>
              </a:ext>
            </a:extLst>
          </p:cNvPr>
          <p:cNvPicPr>
            <a:picLocks noChangeAspect="1"/>
          </p:cNvPicPr>
          <p:nvPr/>
        </p:nvPicPr>
        <p:blipFill>
          <a:blip r:embed="rId6"/>
          <a:stretch>
            <a:fillRect/>
          </a:stretch>
        </p:blipFill>
        <p:spPr>
          <a:xfrm>
            <a:off x="2355666" y="5359458"/>
            <a:ext cx="890067" cy="254305"/>
          </a:xfrm>
          <a:prstGeom prst="rect">
            <a:avLst/>
          </a:prstGeom>
        </p:spPr>
      </p:pic>
      <p:pic>
        <p:nvPicPr>
          <p:cNvPr id="18" name="Picture 17">
            <a:extLst>
              <a:ext uri="{FF2B5EF4-FFF2-40B4-BE49-F238E27FC236}">
                <a16:creationId xmlns:a16="http://schemas.microsoft.com/office/drawing/2014/main" id="{1A1FCC3C-B9D8-FB8F-5779-2E15191E72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19776" y="5257478"/>
            <a:ext cx="769683" cy="371162"/>
          </a:xfrm>
          <a:prstGeom prst="rect">
            <a:avLst/>
          </a:prstGeom>
        </p:spPr>
      </p:pic>
      <p:pic>
        <p:nvPicPr>
          <p:cNvPr id="1026" name="Picture 2">
            <a:extLst>
              <a:ext uri="{FF2B5EF4-FFF2-40B4-BE49-F238E27FC236}">
                <a16:creationId xmlns:a16="http://schemas.microsoft.com/office/drawing/2014/main" id="{4358A001-D019-3BAE-17EC-5BD72FFFF5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015" y="5390656"/>
            <a:ext cx="1409639" cy="1715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veyor belt icon">
            <a:extLst>
              <a:ext uri="{FF2B5EF4-FFF2-40B4-BE49-F238E27FC236}">
                <a16:creationId xmlns:a16="http://schemas.microsoft.com/office/drawing/2014/main" id="{7974DF74-544C-34B7-0638-6F0A7D86D72A}"/>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2329798" y="2967487"/>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cations icon">
            <a:extLst>
              <a:ext uri="{FF2B5EF4-FFF2-40B4-BE49-F238E27FC236}">
                <a16:creationId xmlns:a16="http://schemas.microsoft.com/office/drawing/2014/main" id="{3FDD5AD8-F3C4-BC12-7FC8-E2B818D7DFB8}"/>
              </a:ext>
            </a:extLst>
          </p:cNvPr>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2338846" y="3942160"/>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mployee icon">
            <a:extLst>
              <a:ext uri="{FF2B5EF4-FFF2-40B4-BE49-F238E27FC236}">
                <a16:creationId xmlns:a16="http://schemas.microsoft.com/office/drawing/2014/main" id="{B93A1E22-BFBE-3896-9076-AA9D1CA9E441}"/>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5311597" y="2967487"/>
            <a:ext cx="548640" cy="54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289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25CBDB-A3CA-51D9-AFDC-2687D6F87484}"/>
              </a:ext>
            </a:extLst>
          </p:cNvPr>
          <p:cNvPicPr>
            <a:picLocks noChangeAspect="1"/>
          </p:cNvPicPr>
          <p:nvPr/>
        </p:nvPicPr>
        <p:blipFill rotWithShape="1">
          <a:blip r:embed="rId3">
            <a:extLst>
              <a:ext uri="{28A0092B-C50C-407E-A947-70E740481C1C}">
                <a14:useLocalDpi xmlns:a14="http://schemas.microsoft.com/office/drawing/2010/main" val="0"/>
              </a:ext>
            </a:extLst>
          </a:blip>
          <a:srcRect l="35016" r="18044"/>
          <a:stretch/>
        </p:blipFill>
        <p:spPr>
          <a:xfrm>
            <a:off x="6717878" y="-8"/>
            <a:ext cx="4271609" cy="6170612"/>
          </a:xfrm>
          <a:prstGeom prst="rect">
            <a:avLst/>
          </a:prstGeom>
        </p:spPr>
      </p:pic>
      <p:sp>
        <p:nvSpPr>
          <p:cNvPr id="4" name="Slide Number Placeholder 3">
            <a:extLst>
              <a:ext uri="{FF2B5EF4-FFF2-40B4-BE49-F238E27FC236}">
                <a16:creationId xmlns:a16="http://schemas.microsoft.com/office/drawing/2014/main" id="{E1B2159E-F255-B31C-0365-71ECC204F05F}"/>
              </a:ext>
            </a:extLst>
          </p:cNvPr>
          <p:cNvSpPr>
            <a:spLocks noGrp="1"/>
          </p:cNvSpPr>
          <p:nvPr>
            <p:ph type="sldNum" sz="quarter" idx="12"/>
          </p:nvPr>
        </p:nvSpPr>
        <p:spPr/>
        <p:txBody>
          <a:bodyPr/>
          <a:lstStyle/>
          <a:p>
            <a:fld id="{4898AEC0-503E-4FA4-859C-D0F72D6E3F79}" type="slidenum">
              <a:rPr lang="en-US" noProof="1" smtClean="0"/>
              <a:pPr/>
              <a:t>44</a:t>
            </a:fld>
            <a:endParaRPr lang="en-US" noProof="1"/>
          </a:p>
        </p:txBody>
      </p:sp>
      <p:sp>
        <p:nvSpPr>
          <p:cNvPr id="9" name="Rectangle 8">
            <a:extLst>
              <a:ext uri="{FF2B5EF4-FFF2-40B4-BE49-F238E27FC236}">
                <a16:creationId xmlns:a16="http://schemas.microsoft.com/office/drawing/2014/main" id="{3AA69AFE-EBC6-1CE9-3C2F-76AF9553FBA4}"/>
              </a:ext>
            </a:extLst>
          </p:cNvPr>
          <p:cNvSpPr/>
          <p:nvPr/>
        </p:nvSpPr>
        <p:spPr>
          <a:xfrm>
            <a:off x="0" y="0"/>
            <a:ext cx="6714836" cy="6170613"/>
          </a:xfrm>
          <a:prstGeom prst="rect">
            <a:avLst/>
          </a:prstGeom>
          <a:solidFill>
            <a:schemeClr val="accent4"/>
          </a:solidFill>
          <a:ln w="9525" cap="flat" cmpd="sng" algn="ctr">
            <a:noFill/>
            <a:prstDash val="solid"/>
          </a:ln>
          <a:effectLst/>
        </p:spPr>
        <p:txBody>
          <a:bodyPr rtlCol="0" anchor="ctr"/>
          <a:lstStyle/>
          <a:p>
            <a:pPr marL="0" marR="0" indent="0"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12" name="Rectangle 11">
            <a:extLst>
              <a:ext uri="{FF2B5EF4-FFF2-40B4-BE49-F238E27FC236}">
                <a16:creationId xmlns:a16="http://schemas.microsoft.com/office/drawing/2014/main" id="{03A0E27E-27EA-7222-54FF-9CE111DD93F0}"/>
              </a:ext>
            </a:extLst>
          </p:cNvPr>
          <p:cNvSpPr/>
          <p:nvPr/>
        </p:nvSpPr>
        <p:spPr>
          <a:xfrm>
            <a:off x="6714402" y="0"/>
            <a:ext cx="4254789" cy="6170613"/>
          </a:xfrm>
          <a:prstGeom prst="rect">
            <a:avLst/>
          </a:prstGeom>
          <a:solidFill>
            <a:schemeClr val="tx1">
              <a:lumMod val="50000"/>
              <a:lumOff val="50000"/>
              <a:alpha val="50000"/>
            </a:scheme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13" name="Text Placeholder 2">
            <a:extLst>
              <a:ext uri="{FF2B5EF4-FFF2-40B4-BE49-F238E27FC236}">
                <a16:creationId xmlns:a16="http://schemas.microsoft.com/office/drawing/2014/main" id="{35192BF5-519C-40AD-D86E-229FF5935C51}"/>
              </a:ext>
            </a:extLst>
          </p:cNvPr>
          <p:cNvSpPr>
            <a:spLocks noGrp="1"/>
          </p:cNvSpPr>
          <p:nvPr>
            <p:ph type="body" sz="quarter" idx="15"/>
          </p:nvPr>
        </p:nvSpPr>
        <p:spPr>
          <a:xfrm>
            <a:off x="148364" y="222256"/>
            <a:ext cx="10450800" cy="388800"/>
          </a:xfrm>
        </p:spPr>
        <p:txBody>
          <a:bodyPr/>
          <a:lstStyle/>
          <a:p>
            <a:r>
              <a:rPr lang="en-US" sz="2800" kern="1200">
                <a:solidFill>
                  <a:schemeClr val="bg1"/>
                </a:solidFill>
                <a:latin typeface="Bosch Sans Bold" panose="020B0704020202020204" pitchFamily="34" charset="0"/>
              </a:rPr>
              <a:t>AI Enabled Scrap Reduction</a:t>
            </a:r>
          </a:p>
        </p:txBody>
      </p:sp>
      <p:sp>
        <p:nvSpPr>
          <p:cNvPr id="19" name="TextBox 18">
            <a:extLst>
              <a:ext uri="{FF2B5EF4-FFF2-40B4-BE49-F238E27FC236}">
                <a16:creationId xmlns:a16="http://schemas.microsoft.com/office/drawing/2014/main" id="{CB57A83E-CBFD-66F8-C39B-4A601404251A}"/>
              </a:ext>
            </a:extLst>
          </p:cNvPr>
          <p:cNvSpPr txBox="1"/>
          <p:nvPr/>
        </p:nvSpPr>
        <p:spPr>
          <a:xfrm>
            <a:off x="148364" y="932873"/>
            <a:ext cx="6254172" cy="83855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Client wanted to reduce scrap rate in wheel production by predicting scrap wheel based on process parameters used for wheel production</a:t>
            </a:r>
            <a:endParaRPr kumimoji="0" lang="en-US" sz="1400" i="0" u="none" strike="noStrike" kern="0" cap="none" spc="0" normalizeH="0" baseline="0" noProof="0">
              <a:ln>
                <a:noFill/>
              </a:ln>
              <a:solidFill>
                <a:schemeClr val="bg1"/>
              </a:solidFill>
              <a:effectLst/>
              <a:uLnTx/>
              <a:uFillTx/>
            </a:endParaRPr>
          </a:p>
        </p:txBody>
      </p:sp>
      <p:sp>
        <p:nvSpPr>
          <p:cNvPr id="22" name="TextBox 21">
            <a:extLst>
              <a:ext uri="{FF2B5EF4-FFF2-40B4-BE49-F238E27FC236}">
                <a16:creationId xmlns:a16="http://schemas.microsoft.com/office/drawing/2014/main" id="{D0573A5F-F926-41AD-6C54-C1806CA92216}"/>
              </a:ext>
            </a:extLst>
          </p:cNvPr>
          <p:cNvSpPr txBox="1"/>
          <p:nvPr/>
        </p:nvSpPr>
        <p:spPr>
          <a:xfrm>
            <a:off x="148364" y="1903193"/>
            <a:ext cx="6254172" cy="61833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1400" kern="0">
                <a:solidFill>
                  <a:schemeClr val="bg1"/>
                </a:solidFill>
              </a:rPr>
              <a:t>P</a:t>
            </a:r>
            <a:r>
              <a:rPr kumimoji="0" lang="en-US" sz="1400" b="0" i="0" u="none" strike="noStrike" kern="0" cap="none" spc="0" normalizeH="0" baseline="0" noProof="0" err="1">
                <a:ln>
                  <a:noFill/>
                </a:ln>
                <a:solidFill>
                  <a:schemeClr val="bg1"/>
                </a:solidFill>
                <a:effectLst/>
                <a:uLnTx/>
                <a:uFillTx/>
              </a:rPr>
              <a:t>rescribed</a:t>
            </a:r>
            <a:r>
              <a:rPr kumimoji="0" lang="en-US" sz="1400" b="0" i="0" u="none" strike="noStrike" kern="0" cap="none" spc="0" normalizeH="0" baseline="0" noProof="0">
                <a:ln>
                  <a:noFill/>
                </a:ln>
                <a:solidFill>
                  <a:schemeClr val="bg1"/>
                </a:solidFill>
                <a:effectLst/>
                <a:uLnTx/>
                <a:uFillTx/>
              </a:rPr>
              <a:t> more than </a:t>
            </a:r>
            <a:r>
              <a:rPr kumimoji="0" lang="en-US" sz="1400" b="1" i="0" u="none" strike="noStrike" kern="0" cap="none" spc="0" normalizeH="0" baseline="0" noProof="0">
                <a:ln>
                  <a:noFill/>
                </a:ln>
                <a:solidFill>
                  <a:schemeClr val="accent4">
                    <a:lumMod val="60000"/>
                    <a:lumOff val="40000"/>
                  </a:schemeClr>
                </a:solidFill>
                <a:effectLst/>
                <a:uLnTx/>
                <a:uFillTx/>
              </a:rPr>
              <a:t>10 recipes </a:t>
            </a:r>
            <a:r>
              <a:rPr kumimoji="0" lang="en-US" sz="1400" b="0" i="0" u="none" strike="noStrike" kern="0" cap="none" spc="0" normalizeH="0" baseline="0" noProof="0">
                <a:ln>
                  <a:noFill/>
                </a:ln>
                <a:solidFill>
                  <a:schemeClr val="bg1"/>
                </a:solidFill>
                <a:effectLst/>
                <a:uLnTx/>
                <a:uFillTx/>
              </a:rPr>
              <a:t>for good wheel production by deploying  predictive AI models leveraging data from </a:t>
            </a:r>
            <a:r>
              <a:rPr lang="en-US" sz="1400">
                <a:solidFill>
                  <a:schemeClr val="bg1"/>
                </a:solidFill>
              </a:rPr>
              <a:t>PLC and sensors such as temperature, pressure and cooling time data, wheel types and more</a:t>
            </a:r>
            <a:endParaRPr kumimoji="0" lang="en-US" sz="1400" b="1" i="0" u="none" strike="noStrike" kern="0" cap="none" spc="0" normalizeH="0" baseline="0" noProof="0">
              <a:ln>
                <a:noFill/>
              </a:ln>
              <a:solidFill>
                <a:schemeClr val="bg1"/>
              </a:solidFill>
              <a:effectLst/>
              <a:uLnTx/>
              <a:uFillTx/>
            </a:endParaRPr>
          </a:p>
        </p:txBody>
      </p:sp>
      <p:sp>
        <p:nvSpPr>
          <p:cNvPr id="23" name="TextBox 22">
            <a:extLst>
              <a:ext uri="{FF2B5EF4-FFF2-40B4-BE49-F238E27FC236}">
                <a16:creationId xmlns:a16="http://schemas.microsoft.com/office/drawing/2014/main" id="{BC6EB759-ED86-D594-4020-9808B62BF467}"/>
              </a:ext>
            </a:extLst>
          </p:cNvPr>
          <p:cNvSpPr txBox="1"/>
          <p:nvPr/>
        </p:nvSpPr>
        <p:spPr>
          <a:xfrm>
            <a:off x="312653" y="2890405"/>
            <a:ext cx="1784002" cy="932873"/>
          </a:xfrm>
          <a:prstGeom prst="rect">
            <a:avLst/>
          </a:prstGeom>
          <a:noFill/>
        </p:spPr>
        <p:txBody>
          <a:bodyPr wrap="square" lIns="0" tIns="0" rIns="0" bIns="0" rtlCol="0">
            <a:noAutofit/>
          </a:bodyPr>
          <a:lstStyle/>
          <a:p>
            <a:pPr marR="0"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Reduced the scrap rate from </a:t>
            </a:r>
            <a:r>
              <a:rPr kumimoji="0" lang="en-US" sz="1400" b="1" i="0" u="none" strike="noStrike" kern="0" cap="none" spc="0" normalizeH="0" baseline="0" noProof="0">
                <a:ln>
                  <a:noFill/>
                </a:ln>
                <a:solidFill>
                  <a:schemeClr val="accent4">
                    <a:lumMod val="60000"/>
                    <a:lumOff val="40000"/>
                  </a:schemeClr>
                </a:solidFill>
                <a:effectLst/>
                <a:uLnTx/>
                <a:uFillTx/>
              </a:rPr>
              <a:t>2.9% to 1.3% (60% reduction)</a:t>
            </a:r>
          </a:p>
        </p:txBody>
      </p:sp>
      <p:sp>
        <p:nvSpPr>
          <p:cNvPr id="24" name="TextBox 23">
            <a:extLst>
              <a:ext uri="{FF2B5EF4-FFF2-40B4-BE49-F238E27FC236}">
                <a16:creationId xmlns:a16="http://schemas.microsoft.com/office/drawing/2014/main" id="{5BEB4300-BAD6-42A1-B659-951144C0883F}"/>
              </a:ext>
            </a:extLst>
          </p:cNvPr>
          <p:cNvSpPr txBox="1"/>
          <p:nvPr/>
        </p:nvSpPr>
        <p:spPr>
          <a:xfrm>
            <a:off x="312653" y="3891124"/>
            <a:ext cx="1626754" cy="932873"/>
          </a:xfrm>
          <a:prstGeom prst="rect">
            <a:avLst/>
          </a:prstGeom>
          <a:noFill/>
        </p:spPr>
        <p:txBody>
          <a:bodyPr wrap="square" lIns="0" tIns="0" rIns="0" bIns="0" rtlCol="0">
            <a:noAutofit/>
          </a:bodyPr>
          <a:lstStyle/>
          <a:p>
            <a:pPr marR="0" defTabSz="914400" eaLnBrk="1" fontAlgn="auto" latinLnBrk="0" hangingPunct="1">
              <a:spcBef>
                <a:spcPts val="500"/>
              </a:spcBef>
              <a:spcAft>
                <a:spcPts val="0"/>
              </a:spcAft>
              <a:buClrTx/>
              <a:buSzTx/>
              <a:buFontTx/>
              <a:buNone/>
              <a:tabLst/>
            </a:pPr>
            <a:r>
              <a:rPr lang="en-US" sz="1400" b="1" kern="0">
                <a:solidFill>
                  <a:schemeClr val="accent4">
                    <a:lumMod val="60000"/>
                    <a:lumOff val="40000"/>
                  </a:schemeClr>
                </a:solidFill>
              </a:rPr>
              <a:t>Highly accurate model (~95%) </a:t>
            </a:r>
            <a:r>
              <a:rPr lang="en-US" sz="1400" kern="0">
                <a:solidFill>
                  <a:schemeClr val="bg1"/>
                </a:solidFill>
              </a:rPr>
              <a:t>ensuring customer success</a:t>
            </a:r>
            <a:endParaRPr kumimoji="0" lang="en-US" sz="1400" b="0" i="0" u="none" strike="noStrike" kern="0" cap="none" spc="0" normalizeH="0" baseline="0" noProof="0">
              <a:ln>
                <a:noFill/>
              </a:ln>
              <a:solidFill>
                <a:schemeClr val="bg1"/>
              </a:solidFill>
              <a:effectLst/>
              <a:uLnTx/>
              <a:uFillTx/>
            </a:endParaRPr>
          </a:p>
        </p:txBody>
      </p:sp>
      <p:sp>
        <p:nvSpPr>
          <p:cNvPr id="26" name="TextBox 25">
            <a:extLst>
              <a:ext uri="{FF2B5EF4-FFF2-40B4-BE49-F238E27FC236}">
                <a16:creationId xmlns:a16="http://schemas.microsoft.com/office/drawing/2014/main" id="{5DF8721D-DAEF-B661-9DA6-330FBE941C63}"/>
              </a:ext>
            </a:extLst>
          </p:cNvPr>
          <p:cNvSpPr txBox="1"/>
          <p:nvPr/>
        </p:nvSpPr>
        <p:spPr>
          <a:xfrm>
            <a:off x="3308692" y="2890405"/>
            <a:ext cx="1693714" cy="954107"/>
          </a:xfrm>
          <a:prstGeom prst="rect">
            <a:avLst/>
          </a:prstGeom>
          <a:noFill/>
        </p:spPr>
        <p:txBody>
          <a:bodyPr wrap="square">
            <a:spAutoFit/>
          </a:bodyPr>
          <a:lstStyle/>
          <a:p>
            <a:pPr marR="0"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Periodic update of wheel production recipe considering new incoming data</a:t>
            </a:r>
          </a:p>
        </p:txBody>
      </p:sp>
      <p:sp>
        <p:nvSpPr>
          <p:cNvPr id="29" name="Rectangle: Rounded Corners 28">
            <a:extLst>
              <a:ext uri="{FF2B5EF4-FFF2-40B4-BE49-F238E27FC236}">
                <a16:creationId xmlns:a16="http://schemas.microsoft.com/office/drawing/2014/main" id="{335F2BED-DD73-4945-D923-2CF8DE2084CE}"/>
              </a:ext>
            </a:extLst>
          </p:cNvPr>
          <p:cNvSpPr/>
          <p:nvPr/>
        </p:nvSpPr>
        <p:spPr>
          <a:xfrm>
            <a:off x="275504" y="5158322"/>
            <a:ext cx="6127031" cy="666409"/>
          </a:xfrm>
          <a:prstGeom prst="roundRect">
            <a:avLst>
              <a:gd name="adj" fmla="val 50000"/>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2056" name="Picture 8" descr="Microsoft Azure Logo: Historical ...">
            <a:extLst>
              <a:ext uri="{FF2B5EF4-FFF2-40B4-BE49-F238E27FC236}">
                <a16:creationId xmlns:a16="http://schemas.microsoft.com/office/drawing/2014/main" id="{2C418347-3B7B-2AA1-95BD-8CA7FB0034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825" b="31534"/>
          <a:stretch/>
        </p:blipFill>
        <p:spPr bwMode="auto">
          <a:xfrm>
            <a:off x="665827" y="5308646"/>
            <a:ext cx="16902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F637C22-5D0B-59A5-81E3-95B5E6027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2572" y="5308646"/>
            <a:ext cx="1238187" cy="3657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EB672F6A-95A6-E4D1-346B-151819DFCE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0974" y="5280867"/>
            <a:ext cx="725422" cy="3657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heck icon">
            <a:extLst>
              <a:ext uri="{FF2B5EF4-FFF2-40B4-BE49-F238E27FC236}">
                <a16:creationId xmlns:a16="http://schemas.microsoft.com/office/drawing/2014/main" id="{BFD65DFC-41FA-FCE0-4A08-9B8537215C7B}"/>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2252060" y="4008996"/>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tatistic bar icon">
            <a:extLst>
              <a:ext uri="{FF2B5EF4-FFF2-40B4-BE49-F238E27FC236}">
                <a16:creationId xmlns:a16="http://schemas.microsoft.com/office/drawing/2014/main" id="{2B4300C6-83D7-ACBC-5368-48EF0F6870C5}"/>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2252060" y="2935416"/>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fresh icon">
            <a:extLst>
              <a:ext uri="{FF2B5EF4-FFF2-40B4-BE49-F238E27FC236}">
                <a16:creationId xmlns:a16="http://schemas.microsoft.com/office/drawing/2014/main" id="{E4EAA426-6B09-AA9C-9225-5B0FC85F9633}"/>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5314272" y="2931975"/>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axion Wheels Logo PNG and Vector ...">
            <a:extLst>
              <a:ext uri="{FF2B5EF4-FFF2-40B4-BE49-F238E27FC236}">
                <a16:creationId xmlns:a16="http://schemas.microsoft.com/office/drawing/2014/main" id="{22EA097E-DE3C-ED73-1F42-6DFC13D3C53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6760" b="19588"/>
          <a:stretch/>
        </p:blipFill>
        <p:spPr bwMode="auto">
          <a:xfrm>
            <a:off x="9993585" y="191954"/>
            <a:ext cx="706033" cy="449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224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B2159E-F255-B31C-0365-71ECC204F05F}"/>
              </a:ext>
            </a:extLst>
          </p:cNvPr>
          <p:cNvSpPr>
            <a:spLocks noGrp="1"/>
          </p:cNvSpPr>
          <p:nvPr>
            <p:ph type="sldNum" sz="quarter" idx="12"/>
          </p:nvPr>
        </p:nvSpPr>
        <p:spPr/>
        <p:txBody>
          <a:bodyPr/>
          <a:lstStyle/>
          <a:p>
            <a:fld id="{4898AEC0-503E-4FA4-859C-D0F72D6E3F79}" type="slidenum">
              <a:rPr lang="en-US" noProof="1" smtClean="0"/>
              <a:pPr/>
              <a:t>45</a:t>
            </a:fld>
            <a:endParaRPr lang="en-US" noProof="1"/>
          </a:p>
        </p:txBody>
      </p:sp>
      <p:sp>
        <p:nvSpPr>
          <p:cNvPr id="9" name="Rectangle 8">
            <a:extLst>
              <a:ext uri="{FF2B5EF4-FFF2-40B4-BE49-F238E27FC236}">
                <a16:creationId xmlns:a16="http://schemas.microsoft.com/office/drawing/2014/main" id="{3AA69AFE-EBC6-1CE9-3C2F-76AF9553FBA4}"/>
              </a:ext>
            </a:extLst>
          </p:cNvPr>
          <p:cNvSpPr/>
          <p:nvPr/>
        </p:nvSpPr>
        <p:spPr>
          <a:xfrm>
            <a:off x="0" y="0"/>
            <a:ext cx="6714836" cy="6170613"/>
          </a:xfrm>
          <a:prstGeom prst="rect">
            <a:avLst/>
          </a:prstGeom>
          <a:solidFill>
            <a:schemeClr val="accent4"/>
          </a:solidFill>
          <a:ln w="9525" cap="flat" cmpd="sng" algn="ctr">
            <a:noFill/>
            <a:prstDash val="solid"/>
          </a:ln>
          <a:effectLst/>
        </p:spPr>
        <p:txBody>
          <a:bodyPr rtlCol="0" anchor="ctr"/>
          <a:lstStyle/>
          <a:p>
            <a:pPr marL="0" marR="0" indent="0"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13" name="Text Placeholder 2">
            <a:extLst>
              <a:ext uri="{FF2B5EF4-FFF2-40B4-BE49-F238E27FC236}">
                <a16:creationId xmlns:a16="http://schemas.microsoft.com/office/drawing/2014/main" id="{35192BF5-519C-40AD-D86E-229FF5935C51}"/>
              </a:ext>
            </a:extLst>
          </p:cNvPr>
          <p:cNvSpPr>
            <a:spLocks noGrp="1"/>
          </p:cNvSpPr>
          <p:nvPr>
            <p:ph type="body" sz="quarter" idx="15"/>
          </p:nvPr>
        </p:nvSpPr>
        <p:spPr>
          <a:xfrm>
            <a:off x="148364" y="222255"/>
            <a:ext cx="6404836" cy="410209"/>
          </a:xfrm>
        </p:spPr>
        <p:txBody>
          <a:bodyPr/>
          <a:lstStyle/>
          <a:p>
            <a:r>
              <a:rPr lang="en-US" sz="2800" kern="1200">
                <a:solidFill>
                  <a:schemeClr val="bg1"/>
                </a:solidFill>
                <a:latin typeface="Bosch Sans Bold" panose="020B0704020202020204" pitchFamily="34" charset="0"/>
              </a:rPr>
              <a:t>AI Aided Customer Support</a:t>
            </a:r>
          </a:p>
        </p:txBody>
      </p:sp>
      <p:pic>
        <p:nvPicPr>
          <p:cNvPr id="15" name="Picture 14">
            <a:extLst>
              <a:ext uri="{FF2B5EF4-FFF2-40B4-BE49-F238E27FC236}">
                <a16:creationId xmlns:a16="http://schemas.microsoft.com/office/drawing/2014/main" id="{4BEE02C5-887D-C29E-169D-7E6375E08777}"/>
              </a:ext>
            </a:extLst>
          </p:cNvPr>
          <p:cNvPicPr>
            <a:picLocks noChangeAspect="1"/>
          </p:cNvPicPr>
          <p:nvPr/>
        </p:nvPicPr>
        <p:blipFill>
          <a:blip r:embed="rId2"/>
          <a:stretch>
            <a:fillRect/>
          </a:stretch>
        </p:blipFill>
        <p:spPr>
          <a:xfrm>
            <a:off x="10041495" y="5541630"/>
            <a:ext cx="806491" cy="292115"/>
          </a:xfrm>
          <a:prstGeom prst="rect">
            <a:avLst/>
          </a:prstGeom>
        </p:spPr>
      </p:pic>
      <p:sp>
        <p:nvSpPr>
          <p:cNvPr id="29" name="Rectangle: Rounded Corners 28">
            <a:extLst>
              <a:ext uri="{FF2B5EF4-FFF2-40B4-BE49-F238E27FC236}">
                <a16:creationId xmlns:a16="http://schemas.microsoft.com/office/drawing/2014/main" id="{335F2BED-DD73-4945-D923-2CF8DE2084CE}"/>
              </a:ext>
            </a:extLst>
          </p:cNvPr>
          <p:cNvSpPr/>
          <p:nvPr/>
        </p:nvSpPr>
        <p:spPr>
          <a:xfrm>
            <a:off x="275504" y="5158322"/>
            <a:ext cx="6127031" cy="666409"/>
          </a:xfrm>
          <a:prstGeom prst="roundRect">
            <a:avLst>
              <a:gd name="adj" fmla="val 50000"/>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2058" name="Picture 10">
            <a:extLst>
              <a:ext uri="{FF2B5EF4-FFF2-40B4-BE49-F238E27FC236}">
                <a16:creationId xmlns:a16="http://schemas.microsoft.com/office/drawing/2014/main" id="{AF637C22-5D0B-59A5-81E3-95B5E6027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2572" y="5308646"/>
            <a:ext cx="1238187" cy="3657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EB672F6A-95A6-E4D1-346B-151819DFC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0974" y="5280867"/>
            <a:ext cx="725422" cy="3657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9E08974-F470-1518-B87F-8682AF0FFA37}"/>
              </a:ext>
            </a:extLst>
          </p:cNvPr>
          <p:cNvPicPr>
            <a:picLocks noChangeAspect="1"/>
          </p:cNvPicPr>
          <p:nvPr/>
        </p:nvPicPr>
        <p:blipFill rotWithShape="1">
          <a:blip r:embed="rId5">
            <a:extLst>
              <a:ext uri="{28A0092B-C50C-407E-A947-70E740481C1C}">
                <a14:useLocalDpi xmlns:a14="http://schemas.microsoft.com/office/drawing/2010/main" val="0"/>
              </a:ext>
            </a:extLst>
          </a:blip>
          <a:srcRect l="44682" r="10867"/>
          <a:stretch/>
        </p:blipFill>
        <p:spPr>
          <a:xfrm>
            <a:off x="6713130" y="-4735"/>
            <a:ext cx="4245986" cy="6170613"/>
          </a:xfrm>
          <a:prstGeom prst="rect">
            <a:avLst/>
          </a:prstGeom>
        </p:spPr>
      </p:pic>
      <p:sp>
        <p:nvSpPr>
          <p:cNvPr id="6" name="Rectangle 5">
            <a:extLst>
              <a:ext uri="{FF2B5EF4-FFF2-40B4-BE49-F238E27FC236}">
                <a16:creationId xmlns:a16="http://schemas.microsoft.com/office/drawing/2014/main" id="{DF55103E-60BD-EB48-B728-C0D5C9F99045}"/>
              </a:ext>
            </a:extLst>
          </p:cNvPr>
          <p:cNvSpPr/>
          <p:nvPr/>
        </p:nvSpPr>
        <p:spPr>
          <a:xfrm>
            <a:off x="6714402" y="0"/>
            <a:ext cx="4254789" cy="6170613"/>
          </a:xfrm>
          <a:prstGeom prst="rect">
            <a:avLst/>
          </a:prstGeom>
          <a:solidFill>
            <a:schemeClr val="tx1">
              <a:lumMod val="50000"/>
              <a:lumOff val="50000"/>
              <a:alpha val="50000"/>
            </a:scheme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8" name="TextBox 7">
            <a:extLst>
              <a:ext uri="{FF2B5EF4-FFF2-40B4-BE49-F238E27FC236}">
                <a16:creationId xmlns:a16="http://schemas.microsoft.com/office/drawing/2014/main" id="{24AA416E-57CD-7B80-3699-5E609BDEF6BB}"/>
              </a:ext>
            </a:extLst>
          </p:cNvPr>
          <p:cNvSpPr txBox="1"/>
          <p:nvPr/>
        </p:nvSpPr>
        <p:spPr>
          <a:xfrm>
            <a:off x="148364" y="932873"/>
            <a:ext cx="6254172" cy="83855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Client wanted to reduce/eliminate human intervention during email </a:t>
            </a:r>
            <a:r>
              <a:rPr lang="en-US" sz="1400" kern="0">
                <a:solidFill>
                  <a:schemeClr val="bg1"/>
                </a:solidFill>
              </a:rPr>
              <a:t>c</a:t>
            </a:r>
            <a:r>
              <a:rPr kumimoji="0" lang="en-US" sz="1400" b="0" i="0" u="none" strike="noStrike" kern="0" cap="none" spc="0" normalizeH="0" baseline="0" noProof="0" err="1">
                <a:ln>
                  <a:noFill/>
                </a:ln>
                <a:solidFill>
                  <a:schemeClr val="bg1"/>
                </a:solidFill>
                <a:effectLst/>
                <a:uLnTx/>
                <a:uFillTx/>
              </a:rPr>
              <a:t>learance</a:t>
            </a:r>
            <a:r>
              <a:rPr kumimoji="0" lang="en-US" sz="1400" b="0" i="0" u="none" strike="noStrike" kern="0" cap="none" spc="0" normalizeH="0" baseline="0" noProof="0">
                <a:ln>
                  <a:noFill/>
                </a:ln>
                <a:solidFill>
                  <a:schemeClr val="bg1"/>
                </a:solidFill>
                <a:effectLst/>
                <a:uLnTx/>
                <a:uFillTx/>
              </a:rPr>
              <a:t> process as a part of their Customer Information Center(CIC) operations</a:t>
            </a:r>
            <a:endParaRPr kumimoji="0" lang="en-US" sz="1400" i="0" u="none" strike="noStrike" kern="0" cap="none" spc="0" normalizeH="0" baseline="0" noProof="0">
              <a:ln>
                <a:noFill/>
              </a:ln>
              <a:solidFill>
                <a:schemeClr val="bg1"/>
              </a:solidFill>
              <a:effectLst/>
              <a:uLnTx/>
              <a:uFillTx/>
            </a:endParaRPr>
          </a:p>
        </p:txBody>
      </p:sp>
      <p:sp>
        <p:nvSpPr>
          <p:cNvPr id="10" name="TextBox 9">
            <a:extLst>
              <a:ext uri="{FF2B5EF4-FFF2-40B4-BE49-F238E27FC236}">
                <a16:creationId xmlns:a16="http://schemas.microsoft.com/office/drawing/2014/main" id="{B461B293-70ED-7D42-7BDB-E6279DA316CC}"/>
              </a:ext>
            </a:extLst>
          </p:cNvPr>
          <p:cNvSpPr txBox="1"/>
          <p:nvPr/>
        </p:nvSpPr>
        <p:spPr>
          <a:xfrm>
            <a:off x="148364" y="1903193"/>
            <a:ext cx="6254172" cy="61833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1400" kern="0">
                <a:solidFill>
                  <a:schemeClr val="bg1"/>
                </a:solidFill>
              </a:rPr>
              <a:t>Developed an NLP based engine to classify emails and direct to the respective service queues. Enabled automated handling of attachments, identification of duplicate emails, automatic response and extraction of customer information</a:t>
            </a:r>
            <a:endParaRPr kumimoji="0" lang="en-US" sz="1400" b="1" i="0" u="none" strike="noStrike" kern="0" cap="none" spc="0" normalizeH="0" baseline="0" noProof="0">
              <a:ln>
                <a:noFill/>
              </a:ln>
              <a:solidFill>
                <a:srgbClr val="FF0000"/>
              </a:solidFill>
              <a:effectLst/>
              <a:uLnTx/>
              <a:uFillTx/>
            </a:endParaRPr>
          </a:p>
        </p:txBody>
      </p:sp>
      <p:sp>
        <p:nvSpPr>
          <p:cNvPr id="11" name="TextBox 10">
            <a:extLst>
              <a:ext uri="{FF2B5EF4-FFF2-40B4-BE49-F238E27FC236}">
                <a16:creationId xmlns:a16="http://schemas.microsoft.com/office/drawing/2014/main" id="{9854B8C2-BC95-0DBE-0E6D-D6FBC0F52FC1}"/>
              </a:ext>
            </a:extLst>
          </p:cNvPr>
          <p:cNvSpPr txBox="1"/>
          <p:nvPr/>
        </p:nvSpPr>
        <p:spPr>
          <a:xfrm>
            <a:off x="312653" y="2890405"/>
            <a:ext cx="1929332" cy="932873"/>
          </a:xfrm>
          <a:prstGeom prst="rect">
            <a:avLst/>
          </a:prstGeom>
          <a:noFill/>
        </p:spPr>
        <p:txBody>
          <a:bodyPr wrap="square" lIns="0" tIns="0" rIns="0" bIns="0" rtlCol="0">
            <a:noAutofit/>
          </a:bodyPr>
          <a:lstStyle/>
          <a:p>
            <a:pPr marR="0"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Reduced the avg handling time </a:t>
            </a:r>
            <a:r>
              <a:rPr kumimoji="0" lang="en-US" sz="1400" b="1" i="0" u="none" strike="noStrike" kern="0" cap="none" spc="0" normalizeH="0" baseline="0" noProof="0">
                <a:ln>
                  <a:noFill/>
                </a:ln>
                <a:solidFill>
                  <a:schemeClr val="accent4">
                    <a:lumMod val="60000"/>
                    <a:lumOff val="40000"/>
                  </a:schemeClr>
                </a:solidFill>
                <a:effectLst/>
                <a:uLnTx/>
                <a:uFillTx/>
              </a:rPr>
              <a:t>by 90% from 3 mins to 20 secs</a:t>
            </a:r>
          </a:p>
        </p:txBody>
      </p:sp>
      <p:sp>
        <p:nvSpPr>
          <p:cNvPr id="12" name="TextBox 11">
            <a:extLst>
              <a:ext uri="{FF2B5EF4-FFF2-40B4-BE49-F238E27FC236}">
                <a16:creationId xmlns:a16="http://schemas.microsoft.com/office/drawing/2014/main" id="{29F662EB-9B9C-5DF8-C843-03FD079C0A54}"/>
              </a:ext>
            </a:extLst>
          </p:cNvPr>
          <p:cNvSpPr txBox="1"/>
          <p:nvPr/>
        </p:nvSpPr>
        <p:spPr>
          <a:xfrm>
            <a:off x="312652" y="3891124"/>
            <a:ext cx="1784001" cy="932873"/>
          </a:xfrm>
          <a:prstGeom prst="rect">
            <a:avLst/>
          </a:prstGeom>
          <a:noFill/>
        </p:spPr>
        <p:txBody>
          <a:bodyPr wrap="square" lIns="0" tIns="0" rIns="0" bIns="0" rtlCol="0">
            <a:noAutofit/>
          </a:bodyPr>
          <a:lstStyle/>
          <a:p>
            <a:pPr marR="0"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Handled </a:t>
            </a:r>
            <a:r>
              <a:rPr lang="en-US" sz="1400" b="1" kern="0">
                <a:solidFill>
                  <a:schemeClr val="accent4">
                    <a:lumMod val="60000"/>
                    <a:lumOff val="40000"/>
                  </a:schemeClr>
                </a:solidFill>
              </a:rPr>
              <a:t>45</a:t>
            </a:r>
            <a:r>
              <a:rPr kumimoji="0" lang="en-US" sz="1400" b="1" i="0" u="none" strike="noStrike" kern="0" cap="none" spc="0" normalizeH="0" baseline="0" noProof="0">
                <a:ln>
                  <a:noFill/>
                </a:ln>
                <a:solidFill>
                  <a:schemeClr val="accent4">
                    <a:lumMod val="60000"/>
                    <a:lumOff val="40000"/>
                  </a:schemeClr>
                </a:solidFill>
                <a:effectLst/>
                <a:uLnTx/>
                <a:uFillTx/>
              </a:rPr>
              <a:t>,000 emails monthly</a:t>
            </a:r>
          </a:p>
        </p:txBody>
      </p:sp>
      <p:sp>
        <p:nvSpPr>
          <p:cNvPr id="14" name="TextBox 13">
            <a:extLst>
              <a:ext uri="{FF2B5EF4-FFF2-40B4-BE49-F238E27FC236}">
                <a16:creationId xmlns:a16="http://schemas.microsoft.com/office/drawing/2014/main" id="{80A0AD50-6FE8-FD7B-4579-B5B59254A7DE}"/>
              </a:ext>
            </a:extLst>
          </p:cNvPr>
          <p:cNvSpPr txBox="1"/>
          <p:nvPr/>
        </p:nvSpPr>
        <p:spPr>
          <a:xfrm>
            <a:off x="3308692" y="2890405"/>
            <a:ext cx="2005580" cy="954107"/>
          </a:xfrm>
          <a:prstGeom prst="rect">
            <a:avLst/>
          </a:prstGeom>
          <a:noFill/>
        </p:spPr>
        <p:txBody>
          <a:bodyPr wrap="square">
            <a:spAutoFit/>
          </a:bodyPr>
          <a:lstStyle/>
          <a:p>
            <a:pPr marR="0" defTabSz="914400" eaLnBrk="1" fontAlgn="auto" latinLnBrk="0" hangingPunct="1">
              <a:spcBef>
                <a:spcPts val="500"/>
              </a:spcBef>
              <a:spcAft>
                <a:spcPts val="0"/>
              </a:spcAft>
              <a:buClrTx/>
              <a:buSzTx/>
              <a:buFontTx/>
              <a:buNone/>
              <a:tabLst/>
            </a:pPr>
            <a:r>
              <a:rPr lang="en-US" sz="1400" kern="0">
                <a:solidFill>
                  <a:schemeClr val="bg1"/>
                </a:solidFill>
              </a:rPr>
              <a:t>Reduce costly manual CIC operations along with operational efficiency</a:t>
            </a:r>
            <a:endParaRPr kumimoji="0" lang="en-US" sz="1400" b="0" i="0" u="none" strike="noStrike" kern="0" cap="none" spc="0" normalizeH="0" baseline="0" noProof="0">
              <a:ln>
                <a:noFill/>
              </a:ln>
              <a:solidFill>
                <a:schemeClr val="bg1"/>
              </a:solidFill>
              <a:effectLst/>
              <a:uLnTx/>
              <a:uFillTx/>
            </a:endParaRPr>
          </a:p>
        </p:txBody>
      </p:sp>
      <p:pic>
        <p:nvPicPr>
          <p:cNvPr id="17" name="Picture 2" descr="Statistic bar icon">
            <a:extLst>
              <a:ext uri="{FF2B5EF4-FFF2-40B4-BE49-F238E27FC236}">
                <a16:creationId xmlns:a16="http://schemas.microsoft.com/office/drawing/2014/main" id="{7163AC1B-1BD2-75B8-0A7A-CAEAF5E8D5CE}"/>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2252060" y="2935416"/>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mail icon">
            <a:extLst>
              <a:ext uri="{FF2B5EF4-FFF2-40B4-BE49-F238E27FC236}">
                <a16:creationId xmlns:a16="http://schemas.microsoft.com/office/drawing/2014/main" id="{6A30504C-A0DD-F630-4DAE-E51FD161B539}"/>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2250001" y="3835337"/>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w Price icon">
            <a:extLst>
              <a:ext uri="{FF2B5EF4-FFF2-40B4-BE49-F238E27FC236}">
                <a16:creationId xmlns:a16="http://schemas.microsoft.com/office/drawing/2014/main" id="{6D4BD8FB-13D2-C62C-1180-DA71696A0B1F}"/>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5474202" y="2890881"/>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84B45BBE-F551-B3D8-2BA9-7937ACD973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57786" y="160925"/>
            <a:ext cx="471539" cy="4715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9DEDDDB-E1E1-67B8-2CD8-78819D43809E}"/>
              </a:ext>
            </a:extLst>
          </p:cNvPr>
          <p:cNvPicPr>
            <a:picLocks noChangeAspect="1"/>
          </p:cNvPicPr>
          <p:nvPr/>
        </p:nvPicPr>
        <p:blipFill>
          <a:blip r:embed="rId10"/>
          <a:stretch>
            <a:fillRect/>
          </a:stretch>
        </p:blipFill>
        <p:spPr>
          <a:xfrm>
            <a:off x="1559056" y="5276184"/>
            <a:ext cx="789586" cy="430683"/>
          </a:xfrm>
          <a:prstGeom prst="rect">
            <a:avLst/>
          </a:prstGeom>
        </p:spPr>
      </p:pic>
    </p:spTree>
    <p:extLst>
      <p:ext uri="{BB962C8B-B14F-4D97-AF65-F5344CB8AC3E}">
        <p14:creationId xmlns:p14="http://schemas.microsoft.com/office/powerpoint/2010/main" val="3008516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t="-1000" b="10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8C0F8D-E28A-81A9-CFDD-33213FCED0D4}"/>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120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46</a:t>
            </a:fld>
            <a:endParaRPr kumimoji="0" lang="en-US" sz="1200" b="0" i="0" u="none" strike="noStrike" kern="1200" cap="none" spc="0" normalizeH="0" baseline="0" noProof="1">
              <a:ln>
                <a:noFill/>
              </a:ln>
              <a:solidFill>
                <a:srgbClr val="999FA6"/>
              </a:solidFill>
              <a:effectLst/>
              <a:uLnTx/>
              <a:uFillTx/>
              <a:latin typeface="Bosch Office Sans"/>
              <a:ea typeface="+mn-ea"/>
              <a:cs typeface="+mn-cs"/>
            </a:endParaRPr>
          </a:p>
        </p:txBody>
      </p:sp>
      <p:sp>
        <p:nvSpPr>
          <p:cNvPr id="7" name="Rectangle 6">
            <a:extLst>
              <a:ext uri="{FF2B5EF4-FFF2-40B4-BE49-F238E27FC236}">
                <a16:creationId xmlns:a16="http://schemas.microsoft.com/office/drawing/2014/main" id="{A0720664-F20D-42F4-BC80-F4D39C250DE2}"/>
              </a:ext>
            </a:extLst>
          </p:cNvPr>
          <p:cNvSpPr/>
          <p:nvPr/>
        </p:nvSpPr>
        <p:spPr>
          <a:xfrm>
            <a:off x="83127" y="94003"/>
            <a:ext cx="10886498" cy="508000"/>
          </a:xfrm>
          <a:prstGeom prst="rect">
            <a:avLst/>
          </a:prstGeom>
          <a:solidFill>
            <a:schemeClr val="bg1"/>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srgbClr val="BC1C82"/>
                </a:solidFill>
                <a:effectLst/>
                <a:uLnTx/>
                <a:uFillTx/>
                <a:latin typeface="Bosch Office Sans"/>
                <a:ea typeface="+mn-ea"/>
                <a:cs typeface="+mn-cs"/>
              </a:rPr>
              <a:t>THANK YOU</a:t>
            </a:r>
          </a:p>
        </p:txBody>
      </p:sp>
    </p:spTree>
    <p:extLst>
      <p:ext uri="{BB962C8B-B14F-4D97-AF65-F5344CB8AC3E}">
        <p14:creationId xmlns:p14="http://schemas.microsoft.com/office/powerpoint/2010/main" val="1464424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26">
            <a:extLst>
              <a:ext uri="{FF2B5EF4-FFF2-40B4-BE49-F238E27FC236}">
                <a16:creationId xmlns:a16="http://schemas.microsoft.com/office/drawing/2014/main" id="{561C8DCC-0AB4-7C77-0623-28D3A94072FD}"/>
              </a:ext>
            </a:extLst>
          </p:cNvPr>
          <p:cNvSpPr txBox="1"/>
          <p:nvPr/>
        </p:nvSpPr>
        <p:spPr>
          <a:xfrm>
            <a:off x="2350653" y="1150868"/>
            <a:ext cx="2011680" cy="425648"/>
          </a:xfrm>
          <a:prstGeom prst="roundRect">
            <a:avLst/>
          </a:prstGeom>
          <a:solidFill>
            <a:srgbClr val="18837E"/>
          </a:solidFill>
        </p:spPr>
        <p:txBody>
          <a:bodyPr lIns="0" tIns="0" rIns="0" bIns="0" rtlCol="0" anchor="t">
            <a:spAutoFit/>
          </a:bodyPr>
          <a:lstStyle>
            <a:defPPr>
              <a:defRPr lang="de-DE"/>
            </a:defPPr>
            <a:lvl1pPr algn="ctr">
              <a:lnSpc>
                <a:spcPts val="1480"/>
              </a:lnSpc>
              <a:defRPr sz="1400">
                <a:solidFill>
                  <a:schemeClr val="bg1"/>
                </a:solidFill>
                <a:latin typeface="+mn-lt"/>
                <a:ea typeface="Poppins"/>
                <a:cs typeface="Poppins"/>
              </a:defRPr>
            </a:lvl1pPr>
          </a:lstStyle>
          <a:p>
            <a:r>
              <a:rPr lang="en-US">
                <a:sym typeface="Poppins"/>
              </a:rPr>
              <a:t>Quality and Regulations</a:t>
            </a:r>
          </a:p>
        </p:txBody>
      </p:sp>
      <p:sp>
        <p:nvSpPr>
          <p:cNvPr id="2" name="TextBox 26">
            <a:extLst>
              <a:ext uri="{FF2B5EF4-FFF2-40B4-BE49-F238E27FC236}">
                <a16:creationId xmlns:a16="http://schemas.microsoft.com/office/drawing/2014/main" id="{A1AC2703-B63F-1233-3C56-930001566F86}"/>
              </a:ext>
            </a:extLst>
          </p:cNvPr>
          <p:cNvSpPr txBox="1"/>
          <p:nvPr/>
        </p:nvSpPr>
        <p:spPr>
          <a:xfrm>
            <a:off x="8836825" y="1139377"/>
            <a:ext cx="2002536" cy="429768"/>
          </a:xfrm>
          <a:prstGeom prst="roundRect">
            <a:avLst/>
          </a:prstGeom>
          <a:solidFill>
            <a:srgbClr val="C00C79"/>
          </a:solidFill>
        </p:spPr>
        <p:txBody>
          <a:bodyPr lIns="0" tIns="0" rIns="0" bIns="0" rtlCol="0" anchor="t">
            <a:spAutoFit/>
          </a:bodyPr>
          <a:lstStyle>
            <a:defPPr>
              <a:defRPr lang="de-DE"/>
            </a:defPPr>
            <a:lvl1pPr algn="ctr">
              <a:lnSpc>
                <a:spcPts val="1480"/>
              </a:lnSpc>
              <a:defRPr sz="1400">
                <a:solidFill>
                  <a:schemeClr val="bg1"/>
                </a:solidFill>
                <a:latin typeface="+mn-lt"/>
                <a:ea typeface="Poppins"/>
                <a:cs typeface="Poppins"/>
              </a:defRPr>
            </a:lvl1pPr>
          </a:lstStyle>
          <a:p>
            <a:r>
              <a:rPr lang="en-US"/>
              <a:t>Deployment and Support</a:t>
            </a:r>
          </a:p>
          <a:p>
            <a:endParaRPr lang="en-US">
              <a:sym typeface="Poppins"/>
            </a:endParaRPr>
          </a:p>
        </p:txBody>
      </p:sp>
      <p:sp>
        <p:nvSpPr>
          <p:cNvPr id="40" name="TextBox 26">
            <a:extLst>
              <a:ext uri="{FF2B5EF4-FFF2-40B4-BE49-F238E27FC236}">
                <a16:creationId xmlns:a16="http://schemas.microsoft.com/office/drawing/2014/main" id="{4B664E19-82F4-1311-5D29-CC5F7F1EB5D8}"/>
              </a:ext>
            </a:extLst>
          </p:cNvPr>
          <p:cNvSpPr txBox="1"/>
          <p:nvPr/>
        </p:nvSpPr>
        <p:spPr>
          <a:xfrm>
            <a:off x="4528880" y="1138960"/>
            <a:ext cx="2011680" cy="429768"/>
          </a:xfrm>
          <a:prstGeom prst="roundRect">
            <a:avLst/>
          </a:prstGeom>
          <a:solidFill>
            <a:srgbClr val="C00C79"/>
          </a:solidFill>
        </p:spPr>
        <p:txBody>
          <a:bodyPr lIns="0" tIns="0" rIns="0" bIns="0" rtlCol="0" anchor="t">
            <a:spAutoFit/>
          </a:bodyPr>
          <a:lstStyle>
            <a:defPPr>
              <a:defRPr lang="de-DE"/>
            </a:defPPr>
            <a:lvl1pPr algn="ctr">
              <a:lnSpc>
                <a:spcPts val="1480"/>
              </a:lnSpc>
              <a:defRPr sz="1400">
                <a:solidFill>
                  <a:schemeClr val="bg1"/>
                </a:solidFill>
                <a:latin typeface="+mn-lt"/>
                <a:ea typeface="Poppins"/>
                <a:cs typeface="Poppins"/>
              </a:defRPr>
            </a:lvl1pPr>
          </a:lstStyle>
          <a:p>
            <a:r>
              <a:rPr lang="en-US">
                <a:sym typeface="Poppins"/>
              </a:rPr>
              <a:t>Process Simulations</a:t>
            </a:r>
          </a:p>
        </p:txBody>
      </p:sp>
      <p:sp>
        <p:nvSpPr>
          <p:cNvPr id="27" name="Text Placeholder 2">
            <a:extLst>
              <a:ext uri="{FF2B5EF4-FFF2-40B4-BE49-F238E27FC236}">
                <a16:creationId xmlns:a16="http://schemas.microsoft.com/office/drawing/2014/main" id="{105D1717-8B97-6574-88EB-2C60CA88B029}"/>
              </a:ext>
            </a:extLst>
          </p:cNvPr>
          <p:cNvSpPr txBox="1">
            <a:spLocks/>
          </p:cNvSpPr>
          <p:nvPr/>
        </p:nvSpPr>
        <p:spPr>
          <a:xfrm>
            <a:off x="189204" y="603630"/>
            <a:ext cx="10142573" cy="395042"/>
          </a:xfrm>
          <a:prstGeom prst="rect">
            <a:avLst/>
          </a:prstGeom>
        </p:spPr>
        <p:txBody>
          <a:bodyPr vert="horz" lIns="0" tIns="0" rIns="0" bIns="0" rtlCol="0" anchor="t" anchorCtr="0">
            <a:noAutofit/>
          </a:bodyPr>
          <a:lstStyle>
            <a:defPPr>
              <a:defRPr lang="de-DE"/>
            </a:defPPr>
            <a:lvl1pPr defTabSz="914333" eaLnBrk="1" latinLnBrk="0" hangingPunct="1">
              <a:lnSpc>
                <a:spcPct val="89000"/>
              </a:lnSpc>
              <a:buNone/>
              <a:defRPr sz="2800">
                <a:solidFill>
                  <a:srgbClr val="008985"/>
                </a:solidFill>
                <a:latin typeface="+mj-lt"/>
                <a:ea typeface="+mj-ea"/>
                <a:cs typeface="+mj-cs"/>
              </a:defRPr>
            </a:lvl1pPr>
            <a:lvl2pPr marL="507563" indent="-273580" defTabSz="914333" eaLnBrk="1" latinLnBrk="0" hangingPunct="1">
              <a:lnSpc>
                <a:spcPct val="103000"/>
              </a:lnSpc>
              <a:spcBef>
                <a:spcPts val="500"/>
              </a:spcBef>
              <a:buFont typeface="Wingdings 3" panose="05040102010807070707" pitchFamily="18" charset="2"/>
              <a:buChar char=""/>
              <a:defRPr sz="1600">
                <a:latin typeface="+mn-lt"/>
              </a:defRPr>
            </a:lvl2pPr>
            <a:lvl3pPr marL="730746" indent="-205185" defTabSz="914333" eaLnBrk="1" latinLnBrk="0" hangingPunct="1">
              <a:lnSpc>
                <a:spcPct val="102000"/>
              </a:lnSpc>
              <a:spcBef>
                <a:spcPts val="500"/>
              </a:spcBef>
              <a:buFont typeface="Bosch Office Sans" pitchFamily="2" charset="0"/>
              <a:buChar char="‒"/>
              <a:defRPr sz="1400">
                <a:latin typeface="+mn-lt"/>
              </a:defRPr>
            </a:lvl3pPr>
            <a:lvl4pPr marL="932331" indent="-183586" defTabSz="914333" eaLnBrk="1" latinLnBrk="0" hangingPunct="1">
              <a:lnSpc>
                <a:spcPct val="103000"/>
              </a:lnSpc>
              <a:spcBef>
                <a:spcPts val="500"/>
              </a:spcBef>
              <a:buFont typeface="Bosch Office Sans" pitchFamily="2" charset="0"/>
              <a:buChar char="‒"/>
              <a:defRPr sz="1300">
                <a:latin typeface="+mn-lt"/>
              </a:defRPr>
            </a:lvl4pPr>
            <a:lvl5pPr marL="932331" indent="-183586" defTabSz="914333" eaLnBrk="1" latinLnBrk="0" hangingPunct="1">
              <a:lnSpc>
                <a:spcPct val="103000"/>
              </a:lnSpc>
              <a:spcBef>
                <a:spcPts val="500"/>
              </a:spcBef>
              <a:buFont typeface="Bosch Office Sans" pitchFamily="2" charset="0"/>
              <a:buChar char="‒"/>
              <a:defRPr sz="1300">
                <a:latin typeface="+mn-lt"/>
              </a:defRPr>
            </a:lvl5pPr>
            <a:lvl6pPr marL="932331" indent="-183586" defTabSz="914333">
              <a:lnSpc>
                <a:spcPct val="103000"/>
              </a:lnSpc>
              <a:spcBef>
                <a:spcPts val="500"/>
              </a:spcBef>
              <a:buFont typeface="Bosch Office Sans" pitchFamily="2" charset="0"/>
              <a:buChar char="‒"/>
              <a:defRPr sz="1300">
                <a:latin typeface="+mn-lt"/>
              </a:defRPr>
            </a:lvl6pPr>
            <a:lvl7pPr marL="932331" indent="-183586" defTabSz="914333">
              <a:lnSpc>
                <a:spcPct val="103000"/>
              </a:lnSpc>
              <a:spcBef>
                <a:spcPts val="500"/>
              </a:spcBef>
              <a:buFont typeface="Bosch Office Sans" pitchFamily="2" charset="0"/>
              <a:buChar char="‒"/>
              <a:defRPr sz="1300">
                <a:latin typeface="+mn-lt"/>
              </a:defRPr>
            </a:lvl7pPr>
            <a:lvl8pPr marL="932331" indent="-183586" defTabSz="914333">
              <a:lnSpc>
                <a:spcPct val="103000"/>
              </a:lnSpc>
              <a:spcBef>
                <a:spcPts val="500"/>
              </a:spcBef>
              <a:buFont typeface="Bosch Office Sans" pitchFamily="2" charset="0"/>
              <a:buChar char="‒"/>
              <a:defRPr sz="1300">
                <a:latin typeface="+mn-lt"/>
              </a:defRPr>
            </a:lvl8pPr>
            <a:lvl9pPr marL="932331" indent="-183586" defTabSz="914333">
              <a:lnSpc>
                <a:spcPct val="103000"/>
              </a:lnSpc>
              <a:spcBef>
                <a:spcPts val="500"/>
              </a:spcBef>
              <a:buFont typeface="Bosch Office Sans" pitchFamily="2" charset="0"/>
              <a:buChar char="‒"/>
              <a:defRPr sz="1300" baseline="0">
                <a:latin typeface="+mn-lt"/>
              </a:defRPr>
            </a:lvl9pPr>
          </a:lstStyle>
          <a:p>
            <a:r>
              <a:rPr lang="en-US"/>
              <a:t>Gen AI – Connected Ecosystems</a:t>
            </a:r>
          </a:p>
          <a:p>
            <a:endParaRPr lang="it-IT"/>
          </a:p>
        </p:txBody>
      </p:sp>
      <p:sp>
        <p:nvSpPr>
          <p:cNvPr id="38" name="Rectangle: Rounded Corners 37">
            <a:extLst>
              <a:ext uri="{FF2B5EF4-FFF2-40B4-BE49-F238E27FC236}">
                <a16:creationId xmlns:a16="http://schemas.microsoft.com/office/drawing/2014/main" id="{FCF680DE-B79E-75BD-89E2-EF2EF85D783F}"/>
              </a:ext>
            </a:extLst>
          </p:cNvPr>
          <p:cNvSpPr/>
          <p:nvPr/>
        </p:nvSpPr>
        <p:spPr>
          <a:xfrm>
            <a:off x="6681382" y="2970228"/>
            <a:ext cx="2046066" cy="1623160"/>
          </a:xfrm>
          <a:prstGeom prst="roundRect">
            <a:avLst/>
          </a:prstGeom>
          <a:noFill/>
          <a:ln w="9525" cap="flat" cmpd="sng" algn="ctr">
            <a:solidFill>
              <a:schemeClr val="bg1">
                <a:lumMod val="95000"/>
              </a:schemeClr>
            </a:solidFill>
            <a:prstDash val="solid"/>
          </a:ln>
          <a:effectLst/>
        </p:spPr>
        <p:txBody>
          <a:bodyPr rtlCol="0" anchor="ctr"/>
          <a:lstStyle/>
          <a:p>
            <a:pPr marL="285750" marR="0" indent="-285750" algn="ctr"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kumimoji="0" lang="en-US" sz="1800" b="0" i="0" u="none" strike="noStrike" kern="0" cap="none" spc="0" normalizeH="0" baseline="0" noProof="0">
              <a:ln>
                <a:noFill/>
              </a:ln>
              <a:solidFill>
                <a:srgbClr val="7030A0"/>
              </a:solidFill>
              <a:effectLst/>
              <a:uLnTx/>
              <a:uFillTx/>
              <a:latin typeface="+mn-lt"/>
              <a:ea typeface="+mn-ea"/>
              <a:cs typeface="+mn-cs"/>
            </a:endParaRPr>
          </a:p>
        </p:txBody>
      </p:sp>
      <p:sp>
        <p:nvSpPr>
          <p:cNvPr id="43" name="Rectangle: Rounded Corners 42">
            <a:extLst>
              <a:ext uri="{FF2B5EF4-FFF2-40B4-BE49-F238E27FC236}">
                <a16:creationId xmlns:a16="http://schemas.microsoft.com/office/drawing/2014/main" id="{2483D8B4-E502-C27A-B8FE-9943E7E76F6A}"/>
              </a:ext>
            </a:extLst>
          </p:cNvPr>
          <p:cNvSpPr/>
          <p:nvPr/>
        </p:nvSpPr>
        <p:spPr>
          <a:xfrm>
            <a:off x="3051559" y="2949695"/>
            <a:ext cx="2046066" cy="1592511"/>
          </a:xfrm>
          <a:prstGeom prst="roundRect">
            <a:avLst/>
          </a:prstGeom>
          <a:noFill/>
          <a:ln w="9525" cap="flat" cmpd="sng" algn="ctr">
            <a:solidFill>
              <a:schemeClr val="bg1">
                <a:lumMod val="95000"/>
              </a:schemeClr>
            </a:solidFill>
            <a:prstDash val="solid"/>
          </a:ln>
          <a:effectLst/>
        </p:spPr>
        <p:txBody>
          <a:bodyPr rtlCol="0" anchor="ctr"/>
          <a:lstStyle/>
          <a:p>
            <a:pPr marL="285750" marR="0" indent="-285750" algn="ctr"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kumimoji="0" lang="en-US" sz="1800" b="0" i="0" u="none" strike="noStrike" kern="0" cap="none" spc="0" normalizeH="0" baseline="0" noProof="0">
              <a:ln>
                <a:noFill/>
              </a:ln>
              <a:solidFill>
                <a:srgbClr val="7030A0"/>
              </a:solidFill>
              <a:effectLst/>
              <a:uLnTx/>
              <a:uFillTx/>
              <a:latin typeface="+mn-lt"/>
              <a:ea typeface="+mn-ea"/>
              <a:cs typeface="+mn-cs"/>
            </a:endParaRPr>
          </a:p>
        </p:txBody>
      </p:sp>
      <p:sp>
        <p:nvSpPr>
          <p:cNvPr id="14" name="Text Placeholder 1">
            <a:extLst>
              <a:ext uri="{FF2B5EF4-FFF2-40B4-BE49-F238E27FC236}">
                <a16:creationId xmlns:a16="http://schemas.microsoft.com/office/drawing/2014/main" id="{7882C6B1-19FA-22ED-0E3A-80E98C80894A}"/>
              </a:ext>
            </a:extLst>
          </p:cNvPr>
          <p:cNvSpPr txBox="1">
            <a:spLocks/>
          </p:cNvSpPr>
          <p:nvPr/>
        </p:nvSpPr>
        <p:spPr>
          <a:xfrm>
            <a:off x="205200" y="259200"/>
            <a:ext cx="10558800" cy="388800"/>
          </a:xfrm>
          <a:prstGeom prst="rect">
            <a:avLst/>
          </a:prstGeom>
        </p:spPr>
        <p:txBody>
          <a:bodyPr vert="horz" lIns="0" tIns="0" rIns="0" bIns="0" rtlCol="0">
            <a:noAutofit/>
          </a:bodyPr>
          <a:lstStyle>
            <a:lvl1pPr marL="0" indent="0" algn="l" defTabSz="914333" rtl="0" eaLnBrk="1" latinLnBrk="0" hangingPunct="1">
              <a:lnSpc>
                <a:spcPct val="89000"/>
              </a:lnSpc>
              <a:spcBef>
                <a:spcPts val="0"/>
              </a:spcBef>
              <a:buFont typeface="Wingdings" panose="05000000000000000000" pitchFamily="2" charset="2"/>
              <a:buNone/>
              <a:defRPr sz="2800" kern="0" baseline="0">
                <a:solidFill>
                  <a:schemeClr val="tx1"/>
                </a:solidFill>
                <a:latin typeface="+mn-lt"/>
                <a:ea typeface="+mn-ea"/>
                <a:cs typeface="+mn-cs"/>
              </a:defRPr>
            </a:lvl1pPr>
            <a:lvl2pPr marL="233983" indent="0" algn="l" defTabSz="914333" rtl="0" eaLnBrk="1" latinLnBrk="0" hangingPunct="1">
              <a:lnSpc>
                <a:spcPct val="103000"/>
              </a:lnSpc>
              <a:spcBef>
                <a:spcPts val="500"/>
              </a:spcBef>
              <a:buFont typeface="Symbol" panose="05050102010706020507" pitchFamily="18" charset="2"/>
              <a:buNone/>
              <a:defRPr sz="2800" kern="1200">
                <a:solidFill>
                  <a:schemeClr val="tx1"/>
                </a:solidFill>
                <a:latin typeface="+mn-lt"/>
                <a:ea typeface="+mn-ea"/>
                <a:cs typeface="+mn-cs"/>
              </a:defRPr>
            </a:lvl2pPr>
            <a:lvl3pPr marL="525562" indent="0" algn="l" defTabSz="914333" rtl="0" eaLnBrk="1" latinLnBrk="0" hangingPunct="1">
              <a:lnSpc>
                <a:spcPct val="102000"/>
              </a:lnSpc>
              <a:spcBef>
                <a:spcPts val="500"/>
              </a:spcBef>
              <a:buFont typeface="Symbol" panose="05050102010706020507" pitchFamily="18" charset="2"/>
              <a:buNone/>
              <a:defRPr sz="2800" kern="1200">
                <a:solidFill>
                  <a:schemeClr val="tx1"/>
                </a:solidFill>
                <a:latin typeface="+mn-lt"/>
                <a:ea typeface="+mn-ea"/>
                <a:cs typeface="+mn-cs"/>
              </a:defRPr>
            </a:lvl3pPr>
            <a:lvl4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4pPr>
            <a:lvl5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marR="0" lvl="0" indent="0" algn="l" defTabSz="914333" rtl="0" eaLnBrk="1" fontAlgn="auto" latinLnBrk="0" hangingPunct="1">
              <a:lnSpc>
                <a:spcPct val="89000"/>
              </a:lnSpc>
              <a:spcBef>
                <a:spcPts val="0"/>
              </a:spcBef>
              <a:spcAft>
                <a:spcPts val="0"/>
              </a:spcAft>
              <a:buClrTx/>
              <a:buSzTx/>
              <a:buFont typeface="Wingdings" panose="05000000000000000000" pitchFamily="2" charset="2"/>
              <a:buNone/>
              <a:tabLst/>
              <a:defRPr/>
            </a:pPr>
            <a:r>
              <a:rPr kumimoji="0" lang="en-US" sz="2800" b="1" i="0" u="none" strike="noStrike" kern="0" cap="none" spc="0" normalizeH="0" baseline="0" noProof="0">
                <a:ln>
                  <a:noFill/>
                </a:ln>
                <a:solidFill>
                  <a:srgbClr val="BC1C82"/>
                </a:solidFill>
                <a:effectLst/>
                <a:uLnTx/>
                <a:uFillTx/>
                <a:latin typeface="Bosch Office Sans"/>
                <a:ea typeface="+mn-ea"/>
                <a:cs typeface="+mn-cs"/>
              </a:rPr>
              <a:t>Data and Applied Sciences</a:t>
            </a:r>
          </a:p>
        </p:txBody>
      </p:sp>
      <p:sp>
        <p:nvSpPr>
          <p:cNvPr id="26" name="TextBox 26"/>
          <p:cNvSpPr txBox="1"/>
          <p:nvPr/>
        </p:nvSpPr>
        <p:spPr>
          <a:xfrm>
            <a:off x="6669528" y="1121018"/>
            <a:ext cx="2011680" cy="429768"/>
          </a:xfrm>
          <a:prstGeom prst="flowChartAlternateProcess">
            <a:avLst/>
          </a:prstGeom>
          <a:solidFill>
            <a:srgbClr val="C00C79"/>
          </a:solidFill>
        </p:spPr>
        <p:txBody>
          <a:bodyPr lIns="0" tIns="0" rIns="0" bIns="0" rtlCol="0" anchor="t" anchorCtr="0">
            <a:spAutoFit/>
          </a:bodyPr>
          <a:lstStyle/>
          <a:p>
            <a:pPr algn="ctr">
              <a:lnSpc>
                <a:spcPts val="1480"/>
              </a:lnSpc>
            </a:pPr>
            <a:r>
              <a:rPr lang="en-US" sz="1400">
                <a:solidFill>
                  <a:schemeClr val="bg1"/>
                </a:solidFill>
                <a:latin typeface="+mn-lt"/>
                <a:ea typeface="Poppins"/>
                <a:cs typeface="Poppins"/>
                <a:sym typeface="Poppins"/>
              </a:rPr>
              <a:t>Predictive Maintenance</a:t>
            </a:r>
          </a:p>
        </p:txBody>
      </p:sp>
      <p:sp>
        <p:nvSpPr>
          <p:cNvPr id="42" name="TextBox 41">
            <a:extLst>
              <a:ext uri="{FF2B5EF4-FFF2-40B4-BE49-F238E27FC236}">
                <a16:creationId xmlns:a16="http://schemas.microsoft.com/office/drawing/2014/main" id="{64A47EE7-203C-ED7E-F597-F8DA6D9C989A}"/>
              </a:ext>
            </a:extLst>
          </p:cNvPr>
          <p:cNvSpPr txBox="1"/>
          <p:nvPr/>
        </p:nvSpPr>
        <p:spPr>
          <a:xfrm>
            <a:off x="6669528" y="1440253"/>
            <a:ext cx="2011680" cy="3162491"/>
          </a:xfrm>
          <a:prstGeom prst="rect">
            <a:avLst/>
          </a:prstGeom>
          <a:solidFill>
            <a:schemeClr val="bg2">
              <a:lumMod val="20000"/>
              <a:lumOff val="80000"/>
            </a:schemeClr>
          </a:solidFill>
        </p:spPr>
        <p:txBody>
          <a:bodyPr wrap="square" lIns="0" tIns="0" rIns="0" bIns="0" rtlCol="0">
            <a:noAutofit/>
          </a:bodyPr>
          <a:lstStyle/>
          <a:p>
            <a:pPr marL="285750" marR="0" indent="-285750" algn="l" defTabSz="914400" eaLnBrk="1" fontAlgn="auto" latinLnBrk="0" hangingPunct="1">
              <a:spcBef>
                <a:spcPts val="500"/>
              </a:spcBef>
              <a:spcAft>
                <a:spcPts val="0"/>
              </a:spcAft>
              <a:buClrTx/>
              <a:buSzTx/>
              <a:buFont typeface="Wingdings" panose="05000000000000000000" pitchFamily="2" charset="2"/>
              <a:buChar char="§"/>
              <a:tabLst/>
            </a:pPr>
            <a:endParaRPr kumimoji="0" lang="en-US" sz="1400" b="0" i="0" u="none" strike="noStrike" kern="0" cap="none" spc="0" normalizeH="0" baseline="0" noProof="0">
              <a:ln>
                <a:noFill/>
              </a:ln>
              <a:effectLst/>
              <a:uLnTx/>
              <a:uFillTx/>
            </a:endParaRPr>
          </a:p>
          <a:p>
            <a:pPr marL="285750" marR="0" indent="-285750" algn="l" defTabSz="914400" eaLnBrk="1" fontAlgn="auto" latinLnBrk="0" hangingPunct="1">
              <a:spcBef>
                <a:spcPts val="500"/>
              </a:spcBef>
              <a:spcAft>
                <a:spcPts val="0"/>
              </a:spcAft>
              <a:buClrTx/>
              <a:buSzTx/>
              <a:buFont typeface="Wingdings" panose="05000000000000000000" pitchFamily="2" charset="2"/>
              <a:buChar char="§"/>
              <a:tabLst/>
            </a:pPr>
            <a:r>
              <a:rPr kumimoji="0" lang="en-US" sz="1400" b="0" i="0" u="none" strike="noStrike" kern="0" cap="none" spc="0" normalizeH="0" baseline="0" noProof="0">
                <a:ln>
                  <a:noFill/>
                </a:ln>
                <a:effectLst/>
                <a:uLnTx/>
                <a:uFillTx/>
              </a:rPr>
              <a:t>Dynamic KPI for Production</a:t>
            </a:r>
          </a:p>
          <a:p>
            <a:pPr marR="0" algn="l" defTabSz="914400" eaLnBrk="1" fontAlgn="auto" latinLnBrk="0" hangingPunct="1">
              <a:spcBef>
                <a:spcPts val="500"/>
              </a:spcBef>
              <a:spcAft>
                <a:spcPts val="0"/>
              </a:spcAft>
              <a:buClrTx/>
              <a:buSzTx/>
              <a:tabLst/>
            </a:pPr>
            <a:endParaRPr lang="en-US" sz="1400" kern="0"/>
          </a:p>
          <a:p>
            <a:pPr marL="285750" marR="0" indent="-285750" algn="l" defTabSz="914400" eaLnBrk="1" fontAlgn="auto" latinLnBrk="0" hangingPunct="1">
              <a:spcBef>
                <a:spcPts val="500"/>
              </a:spcBef>
              <a:spcAft>
                <a:spcPts val="0"/>
              </a:spcAft>
              <a:buClrTx/>
              <a:buSzTx/>
              <a:buFont typeface="Wingdings" panose="05000000000000000000" pitchFamily="2" charset="2"/>
              <a:buChar char="§"/>
              <a:tabLst/>
            </a:pPr>
            <a:r>
              <a:rPr lang="en-US" sz="1400" kern="0"/>
              <a:t>Gen AI for Industry – </a:t>
            </a:r>
            <a:r>
              <a:rPr lang="en-US" sz="1400" kern="0" err="1"/>
              <a:t>IndAIGenious</a:t>
            </a:r>
            <a:endParaRPr lang="en-US" sz="1400" kern="0"/>
          </a:p>
          <a:p>
            <a:pPr marR="0" algn="l" defTabSz="914400" eaLnBrk="1" fontAlgn="auto" latinLnBrk="0" hangingPunct="1">
              <a:spcBef>
                <a:spcPts val="500"/>
              </a:spcBef>
              <a:spcAft>
                <a:spcPts val="0"/>
              </a:spcAft>
              <a:buClrTx/>
              <a:buSzTx/>
              <a:tabLst/>
            </a:pPr>
            <a:endParaRPr lang="en-US" sz="1400" kern="0"/>
          </a:p>
          <a:p>
            <a:pPr marL="285750" marR="0" indent="-285750" algn="l" defTabSz="914400" eaLnBrk="1" fontAlgn="auto" latinLnBrk="0" hangingPunct="1">
              <a:spcBef>
                <a:spcPts val="500"/>
              </a:spcBef>
              <a:spcAft>
                <a:spcPts val="0"/>
              </a:spcAft>
              <a:buClrTx/>
              <a:buSzTx/>
              <a:buFont typeface="Wingdings" panose="05000000000000000000" pitchFamily="2" charset="2"/>
              <a:buChar char="§"/>
              <a:tabLst/>
            </a:pPr>
            <a:r>
              <a:rPr lang="en-US" sz="1400" kern="0"/>
              <a:t>AI Powered Customer and Tech support</a:t>
            </a:r>
            <a:endParaRPr kumimoji="0" lang="en-US" sz="1400" b="0" i="0" u="none" strike="noStrike" kern="0" cap="none" spc="0" normalizeH="0" baseline="0" noProof="0">
              <a:ln>
                <a:noFill/>
              </a:ln>
              <a:effectLst/>
              <a:uLnTx/>
              <a:uFillTx/>
            </a:endParaRPr>
          </a:p>
        </p:txBody>
      </p:sp>
      <p:sp>
        <p:nvSpPr>
          <p:cNvPr id="44" name="TextBox 43">
            <a:extLst>
              <a:ext uri="{FF2B5EF4-FFF2-40B4-BE49-F238E27FC236}">
                <a16:creationId xmlns:a16="http://schemas.microsoft.com/office/drawing/2014/main" id="{C0C06DAA-9384-811D-B334-DCAFB27CB71E}"/>
              </a:ext>
            </a:extLst>
          </p:cNvPr>
          <p:cNvSpPr txBox="1"/>
          <p:nvPr/>
        </p:nvSpPr>
        <p:spPr>
          <a:xfrm>
            <a:off x="2356414" y="1469095"/>
            <a:ext cx="2011680" cy="3162996"/>
          </a:xfrm>
          <a:prstGeom prst="rect">
            <a:avLst/>
          </a:prstGeom>
          <a:solidFill>
            <a:schemeClr val="bg2">
              <a:lumMod val="20000"/>
              <a:lumOff val="80000"/>
            </a:schemeClr>
          </a:solidFill>
        </p:spPr>
        <p:txBody>
          <a:bodyPr wrap="square" lIns="0" tIns="0" rIns="0" bIns="0" rtlCol="0">
            <a:noAutofit/>
          </a:bodyPr>
          <a:lstStyle>
            <a:defPPr>
              <a:defRPr lang="de-DE"/>
            </a:defPPr>
            <a:lvl1pPr marL="285750" marR="0" indent="-285750" defTabSz="914400" eaLnBrk="1" fontAlgn="auto" latinLnBrk="0" hangingPunct="1">
              <a:spcBef>
                <a:spcPts val="500"/>
              </a:spcBef>
              <a:spcAft>
                <a:spcPts val="0"/>
              </a:spcAft>
              <a:buClrTx/>
              <a:buSzTx/>
              <a:buFont typeface="Wingdings" panose="05000000000000000000" pitchFamily="2" charset="2"/>
              <a:buChar char="§"/>
              <a:tabLst/>
              <a:defRPr kumimoji="0" sz="1400" b="0" i="0" u="none" strike="noStrike" kern="0" cap="none" spc="0" normalizeH="0" baseline="0">
                <a:ln>
                  <a:noFill/>
                </a:ln>
                <a:effectLst/>
                <a:uLnTx/>
                <a:uFillTx/>
              </a:defRPr>
            </a:lvl1pPr>
          </a:lstStyle>
          <a:p>
            <a:endParaRPr lang="en-US"/>
          </a:p>
          <a:p>
            <a:r>
              <a:rPr lang="en-US"/>
              <a:t>Pharmacopeia</a:t>
            </a:r>
          </a:p>
          <a:p>
            <a:endParaRPr lang="en-US"/>
          </a:p>
          <a:p>
            <a:r>
              <a:rPr lang="en-US"/>
              <a:t>Auto E-Manuals</a:t>
            </a:r>
          </a:p>
          <a:p>
            <a:endParaRPr lang="en-US"/>
          </a:p>
          <a:p>
            <a:r>
              <a:rPr lang="en-US"/>
              <a:t>Sure.AI</a:t>
            </a:r>
          </a:p>
          <a:p>
            <a:endParaRPr lang="en-US"/>
          </a:p>
          <a:p>
            <a:r>
              <a:rPr lang="en-US" err="1"/>
              <a:t>Docupedia</a:t>
            </a:r>
            <a:r>
              <a:rPr lang="en-US"/>
              <a:t> Data Management</a:t>
            </a:r>
          </a:p>
          <a:p>
            <a:endParaRPr lang="en-US"/>
          </a:p>
          <a:p>
            <a:r>
              <a:rPr lang="en-US"/>
              <a:t>FMEA</a:t>
            </a:r>
          </a:p>
        </p:txBody>
      </p:sp>
      <p:sp>
        <p:nvSpPr>
          <p:cNvPr id="46" name="TextBox 45">
            <a:extLst>
              <a:ext uri="{FF2B5EF4-FFF2-40B4-BE49-F238E27FC236}">
                <a16:creationId xmlns:a16="http://schemas.microsoft.com/office/drawing/2014/main" id="{2D96020E-90D6-CDA4-C179-0F0D0AC2BE5C}"/>
              </a:ext>
            </a:extLst>
          </p:cNvPr>
          <p:cNvSpPr txBox="1"/>
          <p:nvPr/>
        </p:nvSpPr>
        <p:spPr>
          <a:xfrm>
            <a:off x="4523624" y="1438472"/>
            <a:ext cx="2011680" cy="3162996"/>
          </a:xfrm>
          <a:prstGeom prst="rect">
            <a:avLst/>
          </a:prstGeom>
          <a:solidFill>
            <a:schemeClr val="bg2">
              <a:lumMod val="20000"/>
              <a:lumOff val="80000"/>
            </a:schemeClr>
          </a:solidFill>
        </p:spPr>
        <p:txBody>
          <a:bodyPr wrap="square" lIns="0" tIns="0" rIns="0" bIns="0" rtlCol="0">
            <a:noAutofit/>
          </a:bodyPr>
          <a:lstStyle>
            <a:defPPr>
              <a:defRPr lang="de-DE"/>
            </a:defPPr>
            <a:lvl1pPr marL="285750" marR="0" indent="-285750" defTabSz="914400" eaLnBrk="1" fontAlgn="auto" latinLnBrk="0" hangingPunct="1">
              <a:spcBef>
                <a:spcPts val="500"/>
              </a:spcBef>
              <a:spcAft>
                <a:spcPts val="0"/>
              </a:spcAft>
              <a:buClrTx/>
              <a:buSzTx/>
              <a:buFont typeface="Wingdings" panose="05000000000000000000" pitchFamily="2" charset="2"/>
              <a:buChar char="§"/>
              <a:tabLst/>
              <a:defRPr kumimoji="0" sz="1400" b="0" i="0" u="none" strike="noStrike" kern="0" cap="none" spc="0" normalizeH="0" baseline="0">
                <a:ln>
                  <a:noFill/>
                </a:ln>
                <a:effectLst/>
                <a:uLnTx/>
                <a:uFillTx/>
              </a:defRPr>
            </a:lvl1pPr>
          </a:lstStyle>
          <a:p>
            <a:endParaRPr lang="en-US"/>
          </a:p>
          <a:p>
            <a:r>
              <a:rPr lang="en-US"/>
              <a:t>Dynamic KPI for Production</a:t>
            </a:r>
          </a:p>
          <a:p>
            <a:endParaRPr lang="en-US"/>
          </a:p>
          <a:p>
            <a:r>
              <a:rPr lang="en-US"/>
              <a:t>Hardware Component Evaluation with </a:t>
            </a:r>
            <a:r>
              <a:rPr lang="en-US" err="1"/>
              <a:t>GenAI</a:t>
            </a:r>
            <a:r>
              <a:rPr lang="en-US"/>
              <a:t>, DAR</a:t>
            </a:r>
          </a:p>
          <a:p>
            <a:endParaRPr lang="en-US"/>
          </a:p>
          <a:p>
            <a:r>
              <a:rPr lang="en-US"/>
              <a:t>Gen AI for Safety relevance</a:t>
            </a:r>
          </a:p>
        </p:txBody>
      </p:sp>
      <p:sp>
        <p:nvSpPr>
          <p:cNvPr id="41" name="TextBox 26">
            <a:extLst>
              <a:ext uri="{FF2B5EF4-FFF2-40B4-BE49-F238E27FC236}">
                <a16:creationId xmlns:a16="http://schemas.microsoft.com/office/drawing/2014/main" id="{54D05C57-14D8-651D-1C51-6E6E26691AF4}"/>
              </a:ext>
            </a:extLst>
          </p:cNvPr>
          <p:cNvSpPr txBox="1"/>
          <p:nvPr/>
        </p:nvSpPr>
        <p:spPr>
          <a:xfrm>
            <a:off x="239294" y="1152917"/>
            <a:ext cx="2011680" cy="429768"/>
          </a:xfrm>
          <a:prstGeom prst="roundRect">
            <a:avLst/>
          </a:prstGeom>
          <a:solidFill>
            <a:srgbClr val="18837E"/>
          </a:solidFill>
        </p:spPr>
        <p:txBody>
          <a:bodyPr lIns="0" tIns="0" rIns="0" bIns="0" rtlCol="0" anchor="t">
            <a:spAutoFit/>
          </a:bodyPr>
          <a:lstStyle>
            <a:defPPr>
              <a:defRPr lang="de-DE"/>
            </a:defPPr>
            <a:lvl1pPr algn="ctr">
              <a:lnSpc>
                <a:spcPts val="1480"/>
              </a:lnSpc>
              <a:defRPr sz="1400">
                <a:solidFill>
                  <a:schemeClr val="bg1"/>
                </a:solidFill>
                <a:latin typeface="+mn-lt"/>
                <a:ea typeface="Poppins"/>
                <a:cs typeface="Poppins"/>
              </a:defRPr>
            </a:lvl1pPr>
          </a:lstStyle>
          <a:p>
            <a:r>
              <a:rPr lang="en-US">
                <a:sym typeface="Poppins"/>
              </a:rPr>
              <a:t>Engineering Efficiency</a:t>
            </a:r>
          </a:p>
        </p:txBody>
      </p:sp>
      <p:sp>
        <p:nvSpPr>
          <p:cNvPr id="48" name="TextBox 47">
            <a:extLst>
              <a:ext uri="{FF2B5EF4-FFF2-40B4-BE49-F238E27FC236}">
                <a16:creationId xmlns:a16="http://schemas.microsoft.com/office/drawing/2014/main" id="{A875B894-7488-6CF7-6737-2168BD53D81C}"/>
              </a:ext>
            </a:extLst>
          </p:cNvPr>
          <p:cNvSpPr txBox="1"/>
          <p:nvPr/>
        </p:nvSpPr>
        <p:spPr>
          <a:xfrm>
            <a:off x="240613" y="1449023"/>
            <a:ext cx="2011680" cy="3165985"/>
          </a:xfrm>
          <a:prstGeom prst="rect">
            <a:avLst/>
          </a:prstGeom>
          <a:solidFill>
            <a:schemeClr val="bg2">
              <a:lumMod val="20000"/>
              <a:lumOff val="80000"/>
            </a:schemeClr>
          </a:solidFill>
        </p:spPr>
        <p:txBody>
          <a:bodyPr wrap="square" lIns="0" tIns="0" rIns="0" bIns="0" rtlCol="0">
            <a:noAutofit/>
          </a:bodyPr>
          <a:lstStyle>
            <a:defPPr>
              <a:defRPr lang="de-DE"/>
            </a:defPPr>
            <a:lvl1pPr marL="285750" marR="0" indent="-285750" defTabSz="914400" eaLnBrk="1" fontAlgn="auto" latinLnBrk="0" hangingPunct="1">
              <a:spcBef>
                <a:spcPts val="500"/>
              </a:spcBef>
              <a:spcAft>
                <a:spcPts val="0"/>
              </a:spcAft>
              <a:buClrTx/>
              <a:buSzTx/>
              <a:buFont typeface="Wingdings" panose="05000000000000000000" pitchFamily="2" charset="2"/>
              <a:buChar char="§"/>
              <a:tabLst/>
              <a:defRPr kumimoji="0" sz="1400" b="0" i="0" u="none" strike="noStrike" kern="0" cap="none" spc="0" normalizeH="0" baseline="0">
                <a:ln>
                  <a:noFill/>
                </a:ln>
                <a:effectLst/>
                <a:uLnTx/>
                <a:uFillTx/>
              </a:defRPr>
            </a:lvl1pPr>
          </a:lstStyle>
          <a:p>
            <a:endParaRPr lang="en-US"/>
          </a:p>
          <a:p>
            <a:r>
              <a:rPr lang="en-US"/>
              <a:t>Requirement Eng.</a:t>
            </a:r>
          </a:p>
          <a:p>
            <a:endParaRPr lang="en-US"/>
          </a:p>
          <a:p>
            <a:r>
              <a:rPr lang="en-US"/>
              <a:t>Code to Unit Test</a:t>
            </a:r>
          </a:p>
          <a:p>
            <a:endParaRPr lang="en-US"/>
          </a:p>
          <a:p>
            <a:r>
              <a:rPr lang="en-US"/>
              <a:t>MISRA Code Compliance Assist</a:t>
            </a:r>
          </a:p>
          <a:p>
            <a:endParaRPr lang="en-US"/>
          </a:p>
          <a:p>
            <a:r>
              <a:rPr lang="en-US"/>
              <a:t>Image Labeling</a:t>
            </a:r>
          </a:p>
          <a:p>
            <a:endParaRPr lang="en-US"/>
          </a:p>
          <a:p>
            <a:r>
              <a:rPr lang="en-US"/>
              <a:t>AI Driven Pump Calibration</a:t>
            </a:r>
          </a:p>
        </p:txBody>
      </p:sp>
      <p:sp>
        <p:nvSpPr>
          <p:cNvPr id="3" name="TextBox 2">
            <a:extLst>
              <a:ext uri="{FF2B5EF4-FFF2-40B4-BE49-F238E27FC236}">
                <a16:creationId xmlns:a16="http://schemas.microsoft.com/office/drawing/2014/main" id="{4A08F571-E399-B6E1-4B2C-549D57338ED6}"/>
              </a:ext>
            </a:extLst>
          </p:cNvPr>
          <p:cNvSpPr txBox="1"/>
          <p:nvPr/>
        </p:nvSpPr>
        <p:spPr>
          <a:xfrm>
            <a:off x="8827127" y="1435483"/>
            <a:ext cx="2011680" cy="3165985"/>
          </a:xfrm>
          <a:prstGeom prst="rect">
            <a:avLst/>
          </a:prstGeom>
          <a:solidFill>
            <a:schemeClr val="bg2">
              <a:lumMod val="20000"/>
              <a:lumOff val="80000"/>
            </a:schemeClr>
          </a:solidFill>
        </p:spPr>
        <p:txBody>
          <a:bodyPr wrap="square" lIns="0" tIns="0" rIns="0" bIns="0" rtlCol="0">
            <a:noAutofit/>
          </a:bodyPr>
          <a:lstStyle>
            <a:defPPr>
              <a:defRPr lang="de-DE"/>
            </a:defPPr>
            <a:lvl1pPr marL="285750" marR="0" indent="-285750" defTabSz="914400" eaLnBrk="1" fontAlgn="auto" latinLnBrk="0" hangingPunct="1">
              <a:spcBef>
                <a:spcPts val="500"/>
              </a:spcBef>
              <a:spcAft>
                <a:spcPts val="0"/>
              </a:spcAft>
              <a:buClrTx/>
              <a:buSzTx/>
              <a:buFont typeface="Wingdings" panose="05000000000000000000" pitchFamily="2" charset="2"/>
              <a:buChar char="§"/>
              <a:tabLst/>
              <a:defRPr kumimoji="0" sz="1400" b="0" i="0" u="none" strike="noStrike" kern="0" cap="none" spc="0" normalizeH="0" baseline="0">
                <a:ln>
                  <a:noFill/>
                </a:ln>
                <a:effectLst/>
                <a:uLnTx/>
                <a:uFillTx/>
              </a:defRPr>
            </a:lvl1pPr>
          </a:lstStyle>
          <a:p>
            <a:endParaRPr lang="en-US"/>
          </a:p>
          <a:p>
            <a:r>
              <a:rPr lang="en-US"/>
              <a:t>Application configuration</a:t>
            </a:r>
          </a:p>
          <a:p>
            <a:endParaRPr lang="en-US"/>
          </a:p>
          <a:p>
            <a:r>
              <a:rPr lang="en-US"/>
              <a:t>Knowledge management</a:t>
            </a:r>
          </a:p>
          <a:p>
            <a:endParaRPr lang="en-US"/>
          </a:p>
          <a:p>
            <a:r>
              <a:rPr lang="en-US"/>
              <a:t>Data Insights</a:t>
            </a:r>
          </a:p>
          <a:p>
            <a:endParaRPr lang="en-US"/>
          </a:p>
          <a:p>
            <a:r>
              <a:rPr lang="en-US"/>
              <a:t>Recommendation</a:t>
            </a:r>
          </a:p>
        </p:txBody>
      </p:sp>
      <p:sp>
        <p:nvSpPr>
          <p:cNvPr id="28" name="Rectangle 27">
            <a:extLst>
              <a:ext uri="{FF2B5EF4-FFF2-40B4-BE49-F238E27FC236}">
                <a16:creationId xmlns:a16="http://schemas.microsoft.com/office/drawing/2014/main" id="{DADA0B08-83C7-67A1-D524-86F889FEC17C}"/>
              </a:ext>
            </a:extLst>
          </p:cNvPr>
          <p:cNvSpPr/>
          <p:nvPr/>
        </p:nvSpPr>
        <p:spPr>
          <a:xfrm>
            <a:off x="231767" y="4848378"/>
            <a:ext cx="10607040" cy="425648"/>
          </a:xfrm>
          <a:prstGeom prst="rect">
            <a:avLst/>
          </a:prstGeom>
          <a:solidFill>
            <a:schemeClr val="tx2">
              <a:lumMod val="20000"/>
              <a:lumOff val="80000"/>
            </a:schemeClr>
          </a:solidFill>
          <a:ln w="9525" cap="flat" cmpd="sng" algn="ctr">
            <a:noFill/>
            <a:prstDash val="solid"/>
          </a:ln>
          <a:effectLst/>
        </p:spPr>
        <p:txBody>
          <a:bodyPr rtlCol="0" anchor="t"/>
          <a:lstStyle/>
          <a:p>
            <a:pPr marL="285750" indent="-285750" algn="ctr" fontAlgn="auto">
              <a:spcBef>
                <a:spcPts val="0"/>
              </a:spcBef>
              <a:spcAft>
                <a:spcPts val="0"/>
              </a:spcAft>
              <a:buFont typeface="Wingdings" panose="05000000000000000000" pitchFamily="2" charset="2"/>
              <a:buChar char="ü"/>
            </a:pPr>
            <a:r>
              <a:rPr lang="en-US"/>
              <a:t>GenAI “</a:t>
            </a:r>
            <a:r>
              <a:rPr lang="en-US" b="1"/>
              <a:t>INSIGHTS</a:t>
            </a:r>
            <a:r>
              <a:rPr lang="en-US"/>
              <a:t>” : Consulting as a Horizontal</a:t>
            </a:r>
          </a:p>
          <a:p>
            <a:pPr marL="285750" marR="0" indent="-285750" algn="ctr" defTabSz="914400" eaLnBrk="1" fontAlgn="auto" latinLnBrk="0" hangingPunct="1">
              <a:lnSpc>
                <a:spcPct val="100000"/>
              </a:lnSpc>
              <a:spcBef>
                <a:spcPts val="0"/>
              </a:spcBef>
              <a:spcAft>
                <a:spcPts val="0"/>
              </a:spcAft>
              <a:buClrTx/>
              <a:buSzTx/>
              <a:buFont typeface="Wingdings" panose="05000000000000000000" pitchFamily="2" charset="2"/>
              <a:buChar char="ü"/>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89E0-89D9-4425-AE04-BF03119740B1}"/>
              </a:ext>
            </a:extLst>
          </p:cNvPr>
          <p:cNvSpPr>
            <a:spLocks noGrp="1"/>
          </p:cNvSpPr>
          <p:nvPr>
            <p:ph type="ctrTitle"/>
          </p:nvPr>
        </p:nvSpPr>
        <p:spPr/>
        <p:txBody>
          <a:bodyPr anchor="b"/>
          <a:lstStyle/>
          <a:p>
            <a:r>
              <a:rPr lang="en-US" sz="3600">
                <a:solidFill>
                  <a:srgbClr val="18837E"/>
                </a:solidFill>
              </a:rPr>
              <a:t>Knowledge Nexus</a:t>
            </a:r>
          </a:p>
        </p:txBody>
      </p:sp>
    </p:spTree>
    <p:extLst>
      <p:ext uri="{BB962C8B-B14F-4D97-AF65-F5344CB8AC3E}">
        <p14:creationId xmlns:p14="http://schemas.microsoft.com/office/powerpoint/2010/main" val="2224905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Rounded Corners 102">
            <a:extLst>
              <a:ext uri="{FF2B5EF4-FFF2-40B4-BE49-F238E27FC236}">
                <a16:creationId xmlns:a16="http://schemas.microsoft.com/office/drawing/2014/main" id="{6B159009-4612-ADD6-08C9-AFFD7A8A9DDF}"/>
              </a:ext>
            </a:extLst>
          </p:cNvPr>
          <p:cNvSpPr/>
          <p:nvPr/>
        </p:nvSpPr>
        <p:spPr>
          <a:xfrm>
            <a:off x="5096758" y="835733"/>
            <a:ext cx="5797296" cy="4390984"/>
          </a:xfrm>
          <a:prstGeom prst="roundRect">
            <a:avLst/>
          </a:prstGeom>
          <a:solidFill>
            <a:srgbClr val="F7EEF6"/>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4" name="TextBox 3">
            <a:extLst>
              <a:ext uri="{FF2B5EF4-FFF2-40B4-BE49-F238E27FC236}">
                <a16:creationId xmlns:a16="http://schemas.microsoft.com/office/drawing/2014/main" id="{A30A75BC-07EA-A09B-F5A8-F8F5248C9060}"/>
              </a:ext>
            </a:extLst>
          </p:cNvPr>
          <p:cNvSpPr txBox="1"/>
          <p:nvPr/>
        </p:nvSpPr>
        <p:spPr>
          <a:xfrm>
            <a:off x="255924" y="99043"/>
            <a:ext cx="6961239" cy="619433"/>
          </a:xfrm>
          <a:prstGeom prst="rect">
            <a:avLst/>
          </a:prstGeom>
        </p:spPr>
        <p:txBody>
          <a:bodyPr vert="horz" lIns="0" tIns="0" rIns="0" bIns="0" rtlCol="0" anchor="t" anchorCtr="0">
            <a:noAutofit/>
          </a:bodyPr>
          <a:lstStyle/>
          <a:p>
            <a:pPr marR="0" defTabSz="914333" fontAlgn="auto">
              <a:lnSpc>
                <a:spcPct val="89000"/>
              </a:lnSpc>
              <a:spcAft>
                <a:spcPts val="0"/>
              </a:spcAft>
              <a:buClrTx/>
              <a:buSzTx/>
              <a:tabLst/>
              <a:defRPr/>
            </a:pPr>
            <a:r>
              <a:rPr lang="en-US" sz="2800" dirty="0">
                <a:solidFill>
                  <a:schemeClr val="accent1"/>
                </a:solidFill>
                <a:latin typeface="+mj-lt"/>
                <a:ea typeface="+mj-ea"/>
                <a:cs typeface="+mj-cs"/>
              </a:rPr>
              <a:t>Our Solution: </a:t>
            </a:r>
            <a:r>
              <a:rPr lang="en-US" sz="2800" b="1" dirty="0">
                <a:solidFill>
                  <a:schemeClr val="accent1"/>
                </a:solidFill>
                <a:latin typeface="+mj-lt"/>
                <a:ea typeface="+mj-ea"/>
                <a:cs typeface="+mj-cs"/>
              </a:rPr>
              <a:t>Knowledge Nexus</a:t>
            </a:r>
          </a:p>
        </p:txBody>
      </p:sp>
      <p:sp>
        <p:nvSpPr>
          <p:cNvPr id="72" name="Rectangle: Rounded Corners 71">
            <a:extLst>
              <a:ext uri="{FF2B5EF4-FFF2-40B4-BE49-F238E27FC236}">
                <a16:creationId xmlns:a16="http://schemas.microsoft.com/office/drawing/2014/main" id="{1014D9C6-928B-4E69-41F1-2D2D3747A210}"/>
              </a:ext>
            </a:extLst>
          </p:cNvPr>
          <p:cNvSpPr/>
          <p:nvPr/>
        </p:nvSpPr>
        <p:spPr>
          <a:xfrm>
            <a:off x="6451294" y="943897"/>
            <a:ext cx="2295577" cy="959443"/>
          </a:xfrm>
          <a:prstGeom prst="roundRect">
            <a:avLst/>
          </a:prstGeom>
          <a:solidFill>
            <a:srgbClr val="EBCAE8"/>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73" name="Rectangle 72">
            <a:extLst>
              <a:ext uri="{FF2B5EF4-FFF2-40B4-BE49-F238E27FC236}">
                <a16:creationId xmlns:a16="http://schemas.microsoft.com/office/drawing/2014/main" id="{E649ABCA-E6DD-D723-C884-5B2F09F80244}"/>
              </a:ext>
            </a:extLst>
          </p:cNvPr>
          <p:cNvSpPr/>
          <p:nvPr/>
        </p:nvSpPr>
        <p:spPr>
          <a:xfrm>
            <a:off x="5505610" y="2059677"/>
            <a:ext cx="3931920" cy="3017520"/>
          </a:xfrm>
          <a:prstGeom prst="rect">
            <a:avLst/>
          </a:prstGeom>
          <a:gradFill>
            <a:gsLst>
              <a:gs pos="0">
                <a:schemeClr val="accent5">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74" name="Rectangle 73">
            <a:extLst>
              <a:ext uri="{FF2B5EF4-FFF2-40B4-BE49-F238E27FC236}">
                <a16:creationId xmlns:a16="http://schemas.microsoft.com/office/drawing/2014/main" id="{F143A21A-066B-9A29-5D7C-933ACDBB0038}"/>
              </a:ext>
            </a:extLst>
          </p:cNvPr>
          <p:cNvSpPr/>
          <p:nvPr/>
        </p:nvSpPr>
        <p:spPr>
          <a:xfrm>
            <a:off x="5615825" y="2261455"/>
            <a:ext cx="3739462" cy="2685142"/>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75" name="Rectangle 74">
            <a:extLst>
              <a:ext uri="{FF2B5EF4-FFF2-40B4-BE49-F238E27FC236}">
                <a16:creationId xmlns:a16="http://schemas.microsoft.com/office/drawing/2014/main" id="{859C2046-6DE6-3C4A-F63C-AED22F34F857}"/>
              </a:ext>
            </a:extLst>
          </p:cNvPr>
          <p:cNvSpPr/>
          <p:nvPr/>
        </p:nvSpPr>
        <p:spPr>
          <a:xfrm>
            <a:off x="7673058" y="2716127"/>
            <a:ext cx="1623884" cy="1873953"/>
          </a:xfrm>
          <a:prstGeom prst="rect">
            <a:avLst/>
          </a:prstGeom>
          <a:gradFill>
            <a:gsLst>
              <a:gs pos="0">
                <a:schemeClr val="accent5">
                  <a:lumMod val="20000"/>
                  <a:lumOff val="80000"/>
                </a:schemeClr>
              </a:gs>
              <a:gs pos="34000">
                <a:schemeClr val="bg1"/>
              </a:gs>
            </a:gsLst>
            <a:lin ang="5400000" scaled="1"/>
          </a:gra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76" name="Rectangle 75">
            <a:extLst>
              <a:ext uri="{FF2B5EF4-FFF2-40B4-BE49-F238E27FC236}">
                <a16:creationId xmlns:a16="http://schemas.microsoft.com/office/drawing/2014/main" id="{F8A44E76-A0CA-37B8-253A-9D0321AABC0B}"/>
              </a:ext>
            </a:extLst>
          </p:cNvPr>
          <p:cNvSpPr/>
          <p:nvPr/>
        </p:nvSpPr>
        <p:spPr>
          <a:xfrm>
            <a:off x="5857486" y="2710747"/>
            <a:ext cx="1623884" cy="1879337"/>
          </a:xfrm>
          <a:prstGeom prst="rect">
            <a:avLst/>
          </a:prstGeom>
          <a:solidFill>
            <a:schemeClr val="bg2">
              <a:lumMod val="20000"/>
              <a:lumOff val="80000"/>
            </a:scheme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77" name="Graphic 76">
            <a:extLst>
              <a:ext uri="{FF2B5EF4-FFF2-40B4-BE49-F238E27FC236}">
                <a16:creationId xmlns:a16="http://schemas.microsoft.com/office/drawing/2014/main" id="{87B610B3-0067-2246-3052-5DB99124DE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1973" y="4147020"/>
            <a:ext cx="457200" cy="457200"/>
          </a:xfrm>
          <a:prstGeom prst="rect">
            <a:avLst/>
          </a:prstGeom>
        </p:spPr>
      </p:pic>
      <p:pic>
        <p:nvPicPr>
          <p:cNvPr id="78" name="Graphic 77">
            <a:extLst>
              <a:ext uri="{FF2B5EF4-FFF2-40B4-BE49-F238E27FC236}">
                <a16:creationId xmlns:a16="http://schemas.microsoft.com/office/drawing/2014/main" id="{7227FD8F-4A28-7140-DAD3-DA89070BCC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15351" y="1124170"/>
            <a:ext cx="731520" cy="731520"/>
          </a:xfrm>
          <a:prstGeom prst="rect">
            <a:avLst/>
          </a:prstGeom>
        </p:spPr>
      </p:pic>
      <p:sp>
        <p:nvSpPr>
          <p:cNvPr id="79" name="TextBox 78">
            <a:extLst>
              <a:ext uri="{FF2B5EF4-FFF2-40B4-BE49-F238E27FC236}">
                <a16:creationId xmlns:a16="http://schemas.microsoft.com/office/drawing/2014/main" id="{C654B7EF-296F-7595-09D3-10DE048FA938}"/>
              </a:ext>
            </a:extLst>
          </p:cNvPr>
          <p:cNvSpPr txBox="1"/>
          <p:nvPr/>
        </p:nvSpPr>
        <p:spPr>
          <a:xfrm>
            <a:off x="5900432" y="4633740"/>
            <a:ext cx="989121" cy="209544"/>
          </a:xfrm>
          <a:prstGeom prst="rect">
            <a:avLst/>
          </a:prstGeom>
          <a:noFill/>
        </p:spPr>
        <p:txBody>
          <a:bodyPr wrap="none" lIns="0" tIns="0" rIns="0" bIns="0" rtlCol="0">
            <a:noAutofit/>
          </a:bodyPr>
          <a:lstStyle/>
          <a:p>
            <a:pPr marR="0" algn="l" defTabSz="914400" eaLnBrk="1" fontAlgn="auto" latinLnBrk="0" hangingPunct="1">
              <a:spcBef>
                <a:spcPts val="0"/>
              </a:spcBef>
              <a:spcAft>
                <a:spcPts val="0"/>
              </a:spcAft>
              <a:buClrTx/>
              <a:buSzTx/>
              <a:buFontTx/>
              <a:buNone/>
              <a:tabLst/>
            </a:pPr>
            <a:r>
              <a:rPr kumimoji="0" lang="en-US" sz="1400" b="0" i="0" u="none" strike="noStrike" kern="0" cap="none" spc="0" normalizeH="0" baseline="0" noProof="0">
                <a:ln>
                  <a:noFill/>
                </a:ln>
                <a:solidFill>
                  <a:srgbClr val="9E2896"/>
                </a:solidFill>
                <a:effectLst/>
                <a:uLnTx/>
                <a:uFillTx/>
              </a:rPr>
              <a:t>Create New Project</a:t>
            </a:r>
          </a:p>
        </p:txBody>
      </p:sp>
      <p:pic>
        <p:nvPicPr>
          <p:cNvPr id="80" name="Graphic 79">
            <a:extLst>
              <a:ext uri="{FF2B5EF4-FFF2-40B4-BE49-F238E27FC236}">
                <a16:creationId xmlns:a16="http://schemas.microsoft.com/office/drawing/2014/main" id="{1C0DC508-275E-9EA8-AEBC-C8929AB8B6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1294" y="984305"/>
            <a:ext cx="914400" cy="914400"/>
          </a:xfrm>
          <a:prstGeom prst="rect">
            <a:avLst/>
          </a:prstGeom>
        </p:spPr>
      </p:pic>
      <p:pic>
        <p:nvPicPr>
          <p:cNvPr id="81" name="Graphic 80">
            <a:extLst>
              <a:ext uri="{FF2B5EF4-FFF2-40B4-BE49-F238E27FC236}">
                <a16:creationId xmlns:a16="http://schemas.microsoft.com/office/drawing/2014/main" id="{E0A2F83F-8C8E-ADB1-26B5-AF796BA7D0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28472" y="3304782"/>
            <a:ext cx="685800" cy="685800"/>
          </a:xfrm>
          <a:prstGeom prst="rect">
            <a:avLst/>
          </a:prstGeom>
        </p:spPr>
      </p:pic>
      <p:pic>
        <p:nvPicPr>
          <p:cNvPr id="82" name="Picture 81">
            <a:extLst>
              <a:ext uri="{FF2B5EF4-FFF2-40B4-BE49-F238E27FC236}">
                <a16:creationId xmlns:a16="http://schemas.microsoft.com/office/drawing/2014/main" id="{BA7E036C-243A-5A4B-4CFB-8F725EEC64DC}"/>
              </a:ext>
            </a:extLst>
          </p:cNvPr>
          <p:cNvPicPr>
            <a:picLocks noChangeAspect="1"/>
          </p:cNvPicPr>
          <p:nvPr/>
        </p:nvPicPr>
        <p:blipFill>
          <a:blip r:embed="rId10">
            <a:duotone>
              <a:schemeClr val="accent1">
                <a:shade val="45000"/>
                <a:satMod val="135000"/>
              </a:schemeClr>
              <a:prstClr val="white"/>
            </a:duotone>
          </a:blip>
          <a:stretch>
            <a:fillRect/>
          </a:stretch>
        </p:blipFill>
        <p:spPr>
          <a:xfrm rot="5400000">
            <a:off x="9880567" y="3377620"/>
            <a:ext cx="457200" cy="457200"/>
          </a:xfrm>
          <a:prstGeom prst="rect">
            <a:avLst/>
          </a:prstGeom>
        </p:spPr>
      </p:pic>
      <p:cxnSp>
        <p:nvCxnSpPr>
          <p:cNvPr id="83" name="Straight Connector 82">
            <a:extLst>
              <a:ext uri="{FF2B5EF4-FFF2-40B4-BE49-F238E27FC236}">
                <a16:creationId xmlns:a16="http://schemas.microsoft.com/office/drawing/2014/main" id="{1F354FA7-B079-DD01-22C0-6E82C564204F}"/>
              </a:ext>
            </a:extLst>
          </p:cNvPr>
          <p:cNvCxnSpPr/>
          <p:nvPr/>
        </p:nvCxnSpPr>
        <p:spPr>
          <a:xfrm>
            <a:off x="7575017" y="2699972"/>
            <a:ext cx="0" cy="2194560"/>
          </a:xfrm>
          <a:prstGeom prst="line">
            <a:avLst/>
          </a:prstGeom>
          <a:ln w="9525">
            <a:solidFill>
              <a:srgbClr val="551151"/>
            </a:solidFill>
            <a:prstDash val="dashDot"/>
          </a:ln>
        </p:spPr>
        <p:style>
          <a:lnRef idx="1">
            <a:schemeClr val="accent1"/>
          </a:lnRef>
          <a:fillRef idx="0">
            <a:schemeClr val="accent1"/>
          </a:fillRef>
          <a:effectRef idx="0">
            <a:schemeClr val="accent1"/>
          </a:effectRef>
          <a:fontRef idx="minor">
            <a:schemeClr val="tx1"/>
          </a:fontRef>
        </p:style>
      </p:cxnSp>
      <p:pic>
        <p:nvPicPr>
          <p:cNvPr id="84" name="Graphic 83">
            <a:extLst>
              <a:ext uri="{FF2B5EF4-FFF2-40B4-BE49-F238E27FC236}">
                <a16:creationId xmlns:a16="http://schemas.microsoft.com/office/drawing/2014/main" id="{DDB1F61C-DE5B-B0AC-B820-129A6B0C32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28472" y="3886607"/>
            <a:ext cx="685800" cy="685800"/>
          </a:xfrm>
          <a:prstGeom prst="rect">
            <a:avLst/>
          </a:prstGeom>
        </p:spPr>
      </p:pic>
      <p:pic>
        <p:nvPicPr>
          <p:cNvPr id="85" name="Graphic 84">
            <a:extLst>
              <a:ext uri="{FF2B5EF4-FFF2-40B4-BE49-F238E27FC236}">
                <a16:creationId xmlns:a16="http://schemas.microsoft.com/office/drawing/2014/main" id="{B061D96C-D830-06B0-50D3-14ACA0F2D7F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86129" y="3304883"/>
            <a:ext cx="685800" cy="685800"/>
          </a:xfrm>
          <a:prstGeom prst="rect">
            <a:avLst/>
          </a:prstGeom>
        </p:spPr>
      </p:pic>
      <p:pic>
        <p:nvPicPr>
          <p:cNvPr id="86" name="Graphic 85">
            <a:extLst>
              <a:ext uri="{FF2B5EF4-FFF2-40B4-BE49-F238E27FC236}">
                <a16:creationId xmlns:a16="http://schemas.microsoft.com/office/drawing/2014/main" id="{F528B4C0-F73A-D6E0-EA08-02037A4966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52093" y="2860384"/>
            <a:ext cx="685800" cy="685800"/>
          </a:xfrm>
          <a:prstGeom prst="rect">
            <a:avLst/>
          </a:prstGeom>
        </p:spPr>
      </p:pic>
      <p:pic>
        <p:nvPicPr>
          <p:cNvPr id="87" name="Graphic 86">
            <a:extLst>
              <a:ext uri="{FF2B5EF4-FFF2-40B4-BE49-F238E27FC236}">
                <a16:creationId xmlns:a16="http://schemas.microsoft.com/office/drawing/2014/main" id="{9E2CB0D1-0068-D748-C9F6-7229E256C19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18814" y="2865034"/>
            <a:ext cx="685800" cy="685800"/>
          </a:xfrm>
          <a:prstGeom prst="rect">
            <a:avLst/>
          </a:prstGeom>
        </p:spPr>
      </p:pic>
      <p:cxnSp>
        <p:nvCxnSpPr>
          <p:cNvPr id="88" name="Straight Connector 87">
            <a:extLst>
              <a:ext uri="{FF2B5EF4-FFF2-40B4-BE49-F238E27FC236}">
                <a16:creationId xmlns:a16="http://schemas.microsoft.com/office/drawing/2014/main" id="{A1975201-54AB-4658-D509-EF690E1501C2}"/>
              </a:ext>
            </a:extLst>
          </p:cNvPr>
          <p:cNvCxnSpPr>
            <a:cxnSpLocks/>
          </p:cNvCxnSpPr>
          <p:nvPr/>
        </p:nvCxnSpPr>
        <p:spPr>
          <a:xfrm>
            <a:off x="5615825" y="2642670"/>
            <a:ext cx="3739462" cy="0"/>
          </a:xfrm>
          <a:prstGeom prst="line">
            <a:avLst/>
          </a:prstGeom>
          <a:ln>
            <a:solidFill>
              <a:srgbClr val="551151"/>
            </a:solidFill>
            <a:prstDash val="dash"/>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E377F769-99B4-2C93-6B0A-02A165B9BF35}"/>
              </a:ext>
            </a:extLst>
          </p:cNvPr>
          <p:cNvCxnSpPr>
            <a:stCxn id="73" idx="1"/>
          </p:cNvCxnSpPr>
          <p:nvPr/>
        </p:nvCxnSpPr>
        <p:spPr>
          <a:xfrm rot="10800000" flipH="1">
            <a:off x="5505610" y="1463167"/>
            <a:ext cx="945684" cy="2105270"/>
          </a:xfrm>
          <a:prstGeom prst="bentConnector4">
            <a:avLst>
              <a:gd name="adj1" fmla="val -24173"/>
              <a:gd name="adj2" fmla="val 99621"/>
            </a:avLst>
          </a:prstGeom>
          <a:ln>
            <a:solidFill>
              <a:srgbClr val="9E2896">
                <a:alpha val="7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0D4DFDFE-3B77-991A-692A-F00F465AAF90}"/>
              </a:ext>
            </a:extLst>
          </p:cNvPr>
          <p:cNvSpPr txBox="1"/>
          <p:nvPr/>
        </p:nvSpPr>
        <p:spPr>
          <a:xfrm>
            <a:off x="5699604" y="2320931"/>
            <a:ext cx="1939648" cy="305645"/>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600" b="1" i="0" u="none" strike="noStrike" kern="0" cap="none" spc="0" normalizeH="0" baseline="0" noProof="0">
                <a:ln>
                  <a:noFill/>
                </a:ln>
                <a:solidFill>
                  <a:schemeClr val="accent6">
                    <a:lumMod val="75000"/>
                  </a:schemeClr>
                </a:solidFill>
                <a:effectLst/>
                <a:uLnTx/>
                <a:uFillTx/>
              </a:rPr>
              <a:t>Knowledge Nexus</a:t>
            </a:r>
          </a:p>
        </p:txBody>
      </p:sp>
      <p:sp>
        <p:nvSpPr>
          <p:cNvPr id="91" name="TextBox 90">
            <a:extLst>
              <a:ext uri="{FF2B5EF4-FFF2-40B4-BE49-F238E27FC236}">
                <a16:creationId xmlns:a16="http://schemas.microsoft.com/office/drawing/2014/main" id="{F21894FB-2C76-D51B-D387-497A8A5BA410}"/>
              </a:ext>
            </a:extLst>
          </p:cNvPr>
          <p:cNvSpPr txBox="1"/>
          <p:nvPr/>
        </p:nvSpPr>
        <p:spPr>
          <a:xfrm>
            <a:off x="8684206" y="2326660"/>
            <a:ext cx="795376" cy="294187"/>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300" b="1" i="0" u="none" strike="noStrike" kern="0" cap="none" spc="0" normalizeH="0" baseline="0" noProof="0">
                <a:ln>
                  <a:noFill/>
                </a:ln>
                <a:solidFill>
                  <a:srgbClr val="ED0007"/>
                </a:solidFill>
                <a:effectLst/>
                <a:uLnTx/>
                <a:uFillTx/>
              </a:rPr>
              <a:t>BOSCH</a:t>
            </a:r>
          </a:p>
        </p:txBody>
      </p:sp>
      <p:sp>
        <p:nvSpPr>
          <p:cNvPr id="92" name="TextBox 91">
            <a:extLst>
              <a:ext uri="{FF2B5EF4-FFF2-40B4-BE49-F238E27FC236}">
                <a16:creationId xmlns:a16="http://schemas.microsoft.com/office/drawing/2014/main" id="{43A466A5-5EEB-C6DB-2A6A-5094DC542DBB}"/>
              </a:ext>
            </a:extLst>
          </p:cNvPr>
          <p:cNvSpPr txBox="1"/>
          <p:nvPr/>
        </p:nvSpPr>
        <p:spPr>
          <a:xfrm>
            <a:off x="5484812" y="1285554"/>
            <a:ext cx="1089830" cy="208714"/>
          </a:xfrm>
          <a:prstGeom prst="rect">
            <a:avLst/>
          </a:prstGeom>
          <a:noFill/>
        </p:spPr>
        <p:txBody>
          <a:bodyPr wrap="none" lIns="0" tIns="0" rIns="0" bIns="0" rtlCol="0">
            <a:noAutofit/>
          </a:bodyPr>
          <a:lstStyle>
            <a:defPPr>
              <a:defRPr lang="de-DE"/>
            </a:defPPr>
            <a:lvl1pPr marR="0" defTabSz="914400" eaLnBrk="1" fontAlgn="auto" latinLnBrk="0" hangingPunct="1">
              <a:spcBef>
                <a:spcPts val="0"/>
              </a:spcBef>
              <a:spcAft>
                <a:spcPts val="0"/>
              </a:spcAft>
              <a:buClrTx/>
              <a:buSzTx/>
              <a:buFontTx/>
              <a:buNone/>
              <a:tabLst/>
              <a:defRPr kern="0">
                <a:solidFill>
                  <a:srgbClr val="000000"/>
                </a:solidFill>
              </a:defRPr>
            </a:lvl1pPr>
          </a:lstStyle>
          <a:p>
            <a:r>
              <a:rPr lang="en-US" sz="1200">
                <a:solidFill>
                  <a:srgbClr val="9E2896"/>
                </a:solidFill>
              </a:rPr>
              <a:t>Embeddings</a:t>
            </a:r>
          </a:p>
          <a:p>
            <a:r>
              <a:rPr lang="en-US" sz="1200">
                <a:solidFill>
                  <a:srgbClr val="9E2896"/>
                </a:solidFill>
              </a:rPr>
              <a:t>Generation</a:t>
            </a:r>
          </a:p>
        </p:txBody>
      </p:sp>
      <p:pic>
        <p:nvPicPr>
          <p:cNvPr id="93" name="Graphic 92" descr="Shuffle outline">
            <a:extLst>
              <a:ext uri="{FF2B5EF4-FFF2-40B4-BE49-F238E27FC236}">
                <a16:creationId xmlns:a16="http://schemas.microsoft.com/office/drawing/2014/main" id="{7200F0B1-9F6B-D414-ED07-8D17C3ECCCA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24533" y="1247888"/>
            <a:ext cx="548640" cy="548640"/>
          </a:xfrm>
          <a:prstGeom prst="rect">
            <a:avLst/>
          </a:prstGeom>
        </p:spPr>
      </p:pic>
      <p:sp>
        <p:nvSpPr>
          <p:cNvPr id="94" name="TextBox 93">
            <a:extLst>
              <a:ext uri="{FF2B5EF4-FFF2-40B4-BE49-F238E27FC236}">
                <a16:creationId xmlns:a16="http://schemas.microsoft.com/office/drawing/2014/main" id="{358A5B18-050D-5BE6-A888-7D3D087A2887}"/>
              </a:ext>
            </a:extLst>
          </p:cNvPr>
          <p:cNvSpPr txBox="1"/>
          <p:nvPr/>
        </p:nvSpPr>
        <p:spPr>
          <a:xfrm>
            <a:off x="8015351" y="961253"/>
            <a:ext cx="781185" cy="230533"/>
          </a:xfrm>
          <a:prstGeom prst="rect">
            <a:avLst/>
          </a:prstGeom>
          <a:noFill/>
        </p:spPr>
        <p:txBody>
          <a:bodyPr wrap="none" lIns="0" tIns="0" rIns="0" bIns="0" rtlCol="0">
            <a:noAutofit/>
          </a:bodyPr>
          <a:lstStyle>
            <a:defPPr>
              <a:defRPr lang="de-DE"/>
            </a:defPPr>
            <a:lvl1pPr marR="0" defTabSz="914400" eaLnBrk="1" fontAlgn="auto" latinLnBrk="0" hangingPunct="1">
              <a:spcBef>
                <a:spcPts val="0"/>
              </a:spcBef>
              <a:spcAft>
                <a:spcPts val="0"/>
              </a:spcAft>
              <a:buClrTx/>
              <a:buSzTx/>
              <a:buFontTx/>
              <a:buNone/>
              <a:tabLst/>
              <a:defRPr kern="0">
                <a:solidFill>
                  <a:srgbClr val="000000"/>
                </a:solidFill>
              </a:defRPr>
            </a:lvl1pPr>
          </a:lstStyle>
          <a:p>
            <a:r>
              <a:rPr lang="en-US" sz="1200"/>
              <a:t>Vector DB</a:t>
            </a:r>
          </a:p>
        </p:txBody>
      </p:sp>
      <p:pic>
        <p:nvPicPr>
          <p:cNvPr id="95" name="Graphic 94" descr="Chevron arrows outline">
            <a:extLst>
              <a:ext uri="{FF2B5EF4-FFF2-40B4-BE49-F238E27FC236}">
                <a16:creationId xmlns:a16="http://schemas.microsoft.com/office/drawing/2014/main" id="{79034746-69C4-C8DC-10D4-1945E7F170D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9410635" y="3375426"/>
            <a:ext cx="457200" cy="457200"/>
          </a:xfrm>
          <a:prstGeom prst="rect">
            <a:avLst/>
          </a:prstGeom>
        </p:spPr>
      </p:pic>
      <p:sp>
        <p:nvSpPr>
          <p:cNvPr id="96" name="TextBox 95">
            <a:extLst>
              <a:ext uri="{FF2B5EF4-FFF2-40B4-BE49-F238E27FC236}">
                <a16:creationId xmlns:a16="http://schemas.microsoft.com/office/drawing/2014/main" id="{37D4F5E5-33E9-8DE8-AA4F-F017FE1162A5}"/>
              </a:ext>
            </a:extLst>
          </p:cNvPr>
          <p:cNvSpPr txBox="1"/>
          <p:nvPr/>
        </p:nvSpPr>
        <p:spPr>
          <a:xfrm>
            <a:off x="7698273" y="4619963"/>
            <a:ext cx="1568985" cy="275379"/>
          </a:xfrm>
          <a:prstGeom prst="rect">
            <a:avLst/>
          </a:prstGeom>
          <a:noFill/>
        </p:spPr>
        <p:txBody>
          <a:bodyPr wrap="none" lIns="0" tIns="0" rIns="0" bIns="0" rtlCol="0">
            <a:noAutofit/>
          </a:bodyPr>
          <a:lstStyle/>
          <a:p>
            <a:pPr marR="0" algn="l" defTabSz="914400" eaLnBrk="1" fontAlgn="auto" latinLnBrk="0" hangingPunct="1">
              <a:spcBef>
                <a:spcPts val="0"/>
              </a:spcBef>
              <a:spcAft>
                <a:spcPts val="0"/>
              </a:spcAft>
              <a:buClrTx/>
              <a:buSzTx/>
              <a:buFontTx/>
              <a:buNone/>
              <a:tabLst/>
            </a:pPr>
            <a:r>
              <a:rPr kumimoji="0" lang="en-US" sz="1400" i="0" u="none" strike="noStrike" kern="0" cap="none" spc="0" normalizeH="0" baseline="0" noProof="0">
                <a:ln>
                  <a:noFill/>
                </a:ln>
                <a:solidFill>
                  <a:srgbClr val="9E2896"/>
                </a:solidFill>
                <a:effectLst/>
                <a:uLnTx/>
                <a:uFillTx/>
              </a:rPr>
              <a:t>User Chat Interface</a:t>
            </a:r>
          </a:p>
        </p:txBody>
      </p:sp>
      <p:sp>
        <p:nvSpPr>
          <p:cNvPr id="99" name="TextBox 98">
            <a:extLst>
              <a:ext uri="{FF2B5EF4-FFF2-40B4-BE49-F238E27FC236}">
                <a16:creationId xmlns:a16="http://schemas.microsoft.com/office/drawing/2014/main" id="{C0E57D88-C367-D4B8-7FA4-CEA8C3D72F02}"/>
              </a:ext>
            </a:extLst>
          </p:cNvPr>
          <p:cNvSpPr txBox="1"/>
          <p:nvPr/>
        </p:nvSpPr>
        <p:spPr>
          <a:xfrm>
            <a:off x="6231049" y="2734434"/>
            <a:ext cx="989121" cy="209544"/>
          </a:xfrm>
          <a:prstGeom prst="rect">
            <a:avLst/>
          </a:prstGeom>
          <a:noFill/>
        </p:spPr>
        <p:txBody>
          <a:bodyPr wrap="none" lIns="0" tIns="0" rIns="0" bIns="0" rtlCol="0">
            <a:noAutofit/>
          </a:bodyPr>
          <a:lstStyle/>
          <a:p>
            <a:pPr marR="0" algn="l" defTabSz="914400" eaLnBrk="1" fontAlgn="auto" latinLnBrk="0" hangingPunct="1">
              <a:spcBef>
                <a:spcPts val="0"/>
              </a:spcBef>
              <a:spcAft>
                <a:spcPts val="0"/>
              </a:spcAft>
              <a:buClrTx/>
              <a:buSzTx/>
              <a:buFontTx/>
              <a:buNone/>
              <a:tabLst/>
            </a:pPr>
            <a:r>
              <a:rPr kumimoji="0" lang="en-US" sz="1200" b="0" i="0" u="none" strike="noStrike" kern="0" cap="none" spc="0" normalizeH="0" baseline="0" noProof="0">
                <a:ln>
                  <a:noFill/>
                </a:ln>
                <a:solidFill>
                  <a:srgbClr val="9E2896"/>
                </a:solidFill>
                <a:effectLst/>
                <a:uLnTx/>
                <a:uFillTx/>
              </a:rPr>
              <a:t>Documents</a:t>
            </a:r>
          </a:p>
        </p:txBody>
      </p:sp>
      <p:cxnSp>
        <p:nvCxnSpPr>
          <p:cNvPr id="100" name="Connector: Curved 99">
            <a:extLst>
              <a:ext uri="{FF2B5EF4-FFF2-40B4-BE49-F238E27FC236}">
                <a16:creationId xmlns:a16="http://schemas.microsoft.com/office/drawing/2014/main" id="{4CC12346-9862-46D5-82FE-E8C90E6876E1}"/>
              </a:ext>
            </a:extLst>
          </p:cNvPr>
          <p:cNvCxnSpPr>
            <a:cxnSpLocks/>
            <a:stCxn id="78" idx="3"/>
            <a:endCxn id="82" idx="1"/>
          </p:cNvCxnSpPr>
          <p:nvPr/>
        </p:nvCxnSpPr>
        <p:spPr>
          <a:xfrm>
            <a:off x="8746871" y="1489930"/>
            <a:ext cx="1362296" cy="1887690"/>
          </a:xfrm>
          <a:prstGeom prst="curvedConnector2">
            <a:avLst/>
          </a:prstGeom>
          <a:ln>
            <a:solidFill>
              <a:srgbClr val="9E2896">
                <a:alpha val="7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1" name="Graphic 100">
            <a:extLst>
              <a:ext uri="{FF2B5EF4-FFF2-40B4-BE49-F238E27FC236}">
                <a16:creationId xmlns:a16="http://schemas.microsoft.com/office/drawing/2014/main" id="{8E921982-31C4-AF10-2BE7-213658E246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28472" y="2723757"/>
            <a:ext cx="685800" cy="685800"/>
          </a:xfrm>
          <a:prstGeom prst="rect">
            <a:avLst/>
          </a:prstGeom>
        </p:spPr>
      </p:pic>
      <p:sp>
        <p:nvSpPr>
          <p:cNvPr id="102" name="Rectangle 2">
            <a:extLst>
              <a:ext uri="{FF2B5EF4-FFF2-40B4-BE49-F238E27FC236}">
                <a16:creationId xmlns:a16="http://schemas.microsoft.com/office/drawing/2014/main" id="{01852071-BDF1-2B13-5F3F-BF5A6FF3CE76}"/>
              </a:ext>
            </a:extLst>
          </p:cNvPr>
          <p:cNvSpPr>
            <a:spLocks noChangeArrowheads="1"/>
          </p:cNvSpPr>
          <p:nvPr/>
        </p:nvSpPr>
        <p:spPr bwMode="auto">
          <a:xfrm>
            <a:off x="96081" y="565799"/>
            <a:ext cx="5265424" cy="5274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a:ln>
                  <a:noFill/>
                </a:ln>
                <a:solidFill>
                  <a:srgbClr val="9E2896"/>
                </a:solidFill>
                <a:effectLst/>
                <a:latin typeface="+mn-lt"/>
              </a:rPr>
              <a:t>Overview</a:t>
            </a:r>
            <a:r>
              <a:rPr kumimoji="0" lang="en-US" altLang="en-US" sz="1400" b="0" i="0" u="none" strike="noStrike" cap="none" normalizeH="0" baseline="0">
                <a:ln>
                  <a:noFill/>
                </a:ln>
                <a:solidFill>
                  <a:srgbClr val="9E2896"/>
                </a:solidFill>
                <a:effectLst/>
                <a:latin typeface="+mn-lt"/>
              </a:rPr>
              <a:t>: </a:t>
            </a:r>
          </a:p>
          <a:p>
            <a:pPr marL="582587" lvl="1" indent="-171450" eaLnBrk="0" hangingPunct="0">
              <a:lnSpc>
                <a:spcPct val="150000"/>
              </a:lnSpc>
              <a:buFont typeface="Arial" panose="020B0604020202020204" pitchFamily="34" charset="0"/>
              <a:buChar char="•"/>
            </a:pPr>
            <a:r>
              <a:rPr kumimoji="0" lang="en-US" altLang="en-US" sz="1200" b="0" i="0" u="none" strike="noStrike" cap="none" normalizeH="0" baseline="0">
                <a:ln>
                  <a:noFill/>
                </a:ln>
                <a:solidFill>
                  <a:schemeClr val="tx1"/>
                </a:solidFill>
                <a:effectLst/>
                <a:latin typeface="+mn-lt"/>
              </a:rPr>
              <a:t>A cutting-edge platform designed to transform organizational </a:t>
            </a:r>
          </a:p>
          <a:p>
            <a:pPr lvl="1" eaLnBrk="0" hangingPunct="0">
              <a:lnSpc>
                <a:spcPct val="150000"/>
              </a:lnSpc>
            </a:pPr>
            <a:r>
              <a:rPr lang="en-US" altLang="en-US" sz="1200">
                <a:latin typeface="+mn-lt"/>
              </a:rPr>
              <a:t>    </a:t>
            </a:r>
            <a:r>
              <a:rPr kumimoji="0" lang="en-US" altLang="en-US" sz="1200" b="0" i="0" u="none" strike="noStrike" cap="none" normalizeH="0" baseline="0">
                <a:ln>
                  <a:noFill/>
                </a:ln>
                <a:solidFill>
                  <a:schemeClr val="tx1"/>
                </a:solidFill>
                <a:effectLst/>
                <a:latin typeface="+mn-lt"/>
              </a:rPr>
              <a:t>decision-making processes.</a:t>
            </a:r>
          </a:p>
          <a:p>
            <a:pPr indent="-171450" eaLnBrk="0" hangingPunct="0">
              <a:lnSpc>
                <a:spcPct val="150000"/>
              </a:lnSpc>
              <a:buFont typeface="Arial" panose="020B0604020202020204" pitchFamily="34" charset="0"/>
              <a:buChar char="•"/>
            </a:pPr>
            <a:r>
              <a:rPr lang="en-US" sz="1400" b="1">
                <a:solidFill>
                  <a:srgbClr val="9E2896"/>
                </a:solidFill>
                <a:latin typeface="+mn-lt"/>
              </a:rPr>
              <a:t>Insight Generation:</a:t>
            </a:r>
          </a:p>
          <a:p>
            <a:pPr lvl="1" indent="-171450" eaLnBrk="0" hangingPunct="0">
              <a:lnSpc>
                <a:spcPct val="150000"/>
              </a:lnSpc>
              <a:buFont typeface="Arial" panose="020B0604020202020204" pitchFamily="34" charset="0"/>
              <a:buChar char="•"/>
            </a:pPr>
            <a:r>
              <a:rPr lang="en-US" sz="1200">
                <a:latin typeface="+mn-lt"/>
              </a:rPr>
              <a:t>Transforms complex data into concise summaries.</a:t>
            </a:r>
          </a:p>
          <a:p>
            <a:pPr lvl="1" indent="-171450" eaLnBrk="0" hangingPunct="0">
              <a:lnSpc>
                <a:spcPct val="150000"/>
              </a:lnSpc>
              <a:buFont typeface="Arial" panose="020B0604020202020204" pitchFamily="34" charset="0"/>
              <a:buChar char="•"/>
            </a:pPr>
            <a:r>
              <a:rPr lang="en-US" sz="1200">
                <a:latin typeface="+mn-lt"/>
              </a:rPr>
              <a:t>Provides actionable insights for quick and efficient </a:t>
            </a:r>
          </a:p>
          <a:p>
            <a:pPr marL="239687" lvl="1" eaLnBrk="0" hangingPunct="0">
              <a:lnSpc>
                <a:spcPct val="150000"/>
              </a:lnSpc>
            </a:pPr>
            <a:r>
              <a:rPr lang="en-US" sz="1200">
                <a:latin typeface="+mn-lt"/>
              </a:rPr>
              <a:t>    decision-making.</a:t>
            </a:r>
          </a:p>
          <a:p>
            <a:pPr marL="171450" marR="0" lvl="0" indent="-171450" defTabSz="914400" eaLnBrk="0" latinLnBrk="0" hangingPunct="0">
              <a:lnSpc>
                <a:spcPct val="150000"/>
              </a:lnSpc>
              <a:buClrTx/>
              <a:buSzTx/>
              <a:buFont typeface="Arial" panose="020B0604020202020204" pitchFamily="34" charset="0"/>
              <a:buChar char="•"/>
              <a:tabLst/>
            </a:pPr>
            <a:r>
              <a:rPr lang="en-US" altLang="en-US" sz="1400" b="1">
                <a:solidFill>
                  <a:srgbClr val="9E2896"/>
                </a:solidFill>
                <a:latin typeface="+mn-lt"/>
              </a:rPr>
              <a:t>Real-Time Information Extraction:</a:t>
            </a:r>
          </a:p>
          <a:p>
            <a:pPr marL="582587" lvl="1" indent="-171450" eaLnBrk="0" hangingPunct="0">
              <a:lnSpc>
                <a:spcPct val="150000"/>
              </a:lnSpc>
              <a:buFont typeface="Arial" panose="020B0604020202020204" pitchFamily="34" charset="0"/>
              <a:buChar char="•"/>
            </a:pPr>
            <a:r>
              <a:rPr kumimoji="0" lang="en-US" altLang="en-US" sz="1200" b="0" i="0" u="none" strike="noStrike" cap="none" normalizeH="0" baseline="0">
                <a:ln>
                  <a:noFill/>
                </a:ln>
                <a:solidFill>
                  <a:schemeClr val="tx1"/>
                </a:solidFill>
                <a:effectLst/>
                <a:latin typeface="+mn-lt"/>
              </a:rPr>
              <a:t>Integrates advanced document analysis with conversational AI.</a:t>
            </a:r>
          </a:p>
          <a:p>
            <a:pPr marL="582587" lvl="1" indent="-171450" eaLnBrk="0" hangingPunct="0">
              <a:lnSpc>
                <a:spcPct val="150000"/>
              </a:lnSpc>
              <a:buFont typeface="Arial" panose="020B0604020202020204" pitchFamily="34" charset="0"/>
              <a:buChar char="•"/>
            </a:pPr>
            <a:r>
              <a:rPr kumimoji="0" lang="en-US" altLang="en-US" sz="1200" b="0" i="0" u="none" strike="noStrike" cap="none" normalizeH="0" baseline="0">
                <a:ln>
                  <a:noFill/>
                </a:ln>
                <a:solidFill>
                  <a:schemeClr val="tx1"/>
                </a:solidFill>
                <a:effectLst/>
                <a:latin typeface="+mn-lt"/>
              </a:rPr>
              <a:t>Allows users to extract critical information in real time.</a:t>
            </a: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a:ln>
                  <a:noFill/>
                </a:ln>
                <a:solidFill>
                  <a:srgbClr val="9E2896"/>
                </a:solidFill>
                <a:effectLst/>
                <a:latin typeface="+mn-lt"/>
              </a:rPr>
              <a:t>All-in-One Solution</a:t>
            </a:r>
            <a:r>
              <a:rPr kumimoji="0" lang="en-US" altLang="en-US" sz="1400" b="0" i="0" u="none" strike="noStrike" cap="none" normalizeH="0" baseline="0">
                <a:ln>
                  <a:noFill/>
                </a:ln>
                <a:solidFill>
                  <a:srgbClr val="9E2896"/>
                </a:solidFill>
                <a:effectLst/>
                <a:latin typeface="+mn-lt"/>
              </a:rPr>
              <a:t>:</a:t>
            </a:r>
          </a:p>
          <a:p>
            <a:pPr marL="582587" lvl="1" indent="-171450" eaLnBrk="0" hangingPunct="0">
              <a:lnSpc>
                <a:spcPct val="150000"/>
              </a:lnSpc>
              <a:buFont typeface="Arial" panose="020B0604020202020204" pitchFamily="34" charset="0"/>
              <a:buChar char="•"/>
            </a:pPr>
            <a:r>
              <a:rPr kumimoji="0" lang="en-US" altLang="en-US" sz="1200" b="0" i="0" u="none" strike="noStrike" cap="none" normalizeH="0" baseline="0">
                <a:ln>
                  <a:noFill/>
                </a:ln>
                <a:solidFill>
                  <a:schemeClr val="tx1"/>
                </a:solidFill>
                <a:effectLst/>
                <a:latin typeface="+mn-lt"/>
              </a:rPr>
              <a:t>Merges multiple tools into a single, comprehensive platform.</a:t>
            </a:r>
          </a:p>
          <a:p>
            <a:pPr marL="582587" lvl="1" indent="-171450" eaLnBrk="0" hangingPunct="0">
              <a:lnSpc>
                <a:spcPct val="150000"/>
              </a:lnSpc>
              <a:buFont typeface="Arial" panose="020B0604020202020204" pitchFamily="34" charset="0"/>
              <a:buChar char="•"/>
            </a:pPr>
            <a:r>
              <a:rPr kumimoji="0" lang="en-US" altLang="en-US" sz="1200" b="0" i="0" u="none" strike="noStrike" cap="none" normalizeH="0" baseline="0">
                <a:ln>
                  <a:noFill/>
                </a:ln>
                <a:solidFill>
                  <a:schemeClr val="tx1"/>
                </a:solidFill>
                <a:effectLst/>
                <a:latin typeface="+mn-lt"/>
              </a:rPr>
              <a:t>Eliminates the need for using various separate tools.</a:t>
            </a: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a:ln>
                  <a:noFill/>
                </a:ln>
                <a:solidFill>
                  <a:srgbClr val="9E2896"/>
                </a:solidFill>
                <a:effectLst/>
                <a:latin typeface="+mn-lt"/>
              </a:rPr>
              <a:t>Industry Versatility</a:t>
            </a:r>
            <a:r>
              <a:rPr kumimoji="0" lang="en-US" altLang="en-US" sz="1400" b="0" i="0" u="none" strike="noStrike" cap="none" normalizeH="0" baseline="0">
                <a:ln>
                  <a:noFill/>
                </a:ln>
                <a:solidFill>
                  <a:srgbClr val="9E2896"/>
                </a:solidFill>
                <a:effectLst/>
                <a:latin typeface="+mn-lt"/>
              </a:rPr>
              <a:t>:</a:t>
            </a:r>
          </a:p>
          <a:p>
            <a:pPr marL="582587" lvl="1" indent="-171450" eaLnBrk="0" hangingPunct="0">
              <a:lnSpc>
                <a:spcPct val="150000"/>
              </a:lnSpc>
              <a:buFont typeface="Arial" panose="020B0604020202020204" pitchFamily="34" charset="0"/>
              <a:buChar char="•"/>
            </a:pPr>
            <a:r>
              <a:rPr kumimoji="0" lang="en-US" altLang="en-US" sz="1200" b="0" i="0" u="none" strike="noStrike" cap="none" normalizeH="0" baseline="0">
                <a:ln>
                  <a:noFill/>
                </a:ln>
                <a:solidFill>
                  <a:schemeClr val="tx1"/>
                </a:solidFill>
                <a:effectLst/>
                <a:latin typeface="+mn-lt"/>
              </a:rPr>
              <a:t>Supports various industries that handle large volumes of information.</a:t>
            </a:r>
          </a:p>
          <a:p>
            <a:pPr marL="582587" lvl="1" indent="-171450" eaLnBrk="0" hangingPunct="0">
              <a:lnSpc>
                <a:spcPct val="150000"/>
              </a:lnSpc>
              <a:buFont typeface="Arial" panose="020B0604020202020204" pitchFamily="34" charset="0"/>
              <a:buChar char="•"/>
            </a:pPr>
            <a:r>
              <a:rPr kumimoji="0" lang="en-US" altLang="en-US" sz="1200" b="0" i="0" u="none" strike="noStrike" cap="none" normalizeH="0" baseline="0">
                <a:ln>
                  <a:noFill/>
                </a:ln>
                <a:solidFill>
                  <a:schemeClr val="tx1"/>
                </a:solidFill>
                <a:effectLst/>
                <a:latin typeface="+mn-lt"/>
              </a:rPr>
              <a:t>Tailored to meet the unique needs of diverse sectors.</a:t>
            </a: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1200" b="0" i="0" u="none" strike="noStrike" cap="none" normalizeH="0" baseline="0">
              <a:ln>
                <a:noFill/>
              </a:ln>
              <a:solidFill>
                <a:schemeClr val="tx1"/>
              </a:solidFill>
              <a:effectLst/>
              <a:latin typeface="+mn-lt"/>
            </a:endParaRPr>
          </a:p>
        </p:txBody>
      </p:sp>
      <p:sp>
        <p:nvSpPr>
          <p:cNvPr id="98" name="TextBox 97">
            <a:extLst>
              <a:ext uri="{FF2B5EF4-FFF2-40B4-BE49-F238E27FC236}">
                <a16:creationId xmlns:a16="http://schemas.microsoft.com/office/drawing/2014/main" id="{F798847E-D8BB-F4CD-1DA4-5847466DF58A}"/>
              </a:ext>
            </a:extLst>
          </p:cNvPr>
          <p:cNvSpPr txBox="1"/>
          <p:nvPr/>
        </p:nvSpPr>
        <p:spPr>
          <a:xfrm>
            <a:off x="9357677" y="1587971"/>
            <a:ext cx="1435382" cy="608460"/>
          </a:xfrm>
          <a:prstGeom prst="rect">
            <a:avLst/>
          </a:prstGeom>
          <a:noFill/>
        </p:spPr>
        <p:txBody>
          <a:bodyPr wrap="none" lIns="0" tIns="0" rIns="0" bIns="0" rtlCol="0">
            <a:noAutofit/>
          </a:bodyPr>
          <a:lstStyle>
            <a:defPPr>
              <a:defRPr lang="de-DE"/>
            </a:defPPr>
            <a:lvl1pPr marR="0" defTabSz="914400" eaLnBrk="1" fontAlgn="auto" latinLnBrk="0" hangingPunct="1">
              <a:spcBef>
                <a:spcPts val="0"/>
              </a:spcBef>
              <a:spcAft>
                <a:spcPts val="0"/>
              </a:spcAft>
              <a:buClrTx/>
              <a:buSzTx/>
              <a:buFontTx/>
              <a:buNone/>
              <a:tabLst/>
              <a:defRPr kern="0">
                <a:solidFill>
                  <a:srgbClr val="000000"/>
                </a:solidFill>
              </a:defRPr>
            </a:lvl1pPr>
          </a:lstStyle>
          <a:p>
            <a:pPr algn="ctr"/>
            <a:r>
              <a:rPr lang="en-US" sz="1400">
                <a:solidFill>
                  <a:srgbClr val="9E2896"/>
                </a:solidFill>
              </a:rPr>
              <a:t>Retrieval Augmented </a:t>
            </a:r>
          </a:p>
          <a:p>
            <a:pPr algn="ctr"/>
            <a:r>
              <a:rPr lang="en-US" sz="1400">
                <a:solidFill>
                  <a:srgbClr val="9E2896"/>
                </a:solidFill>
              </a:rPr>
              <a:t>Generation </a:t>
            </a:r>
          </a:p>
          <a:p>
            <a:pPr algn="ctr"/>
            <a:r>
              <a:rPr lang="en-US" sz="1400">
                <a:solidFill>
                  <a:srgbClr val="9E2896"/>
                </a:solidFill>
              </a:rPr>
              <a:t>Loop</a:t>
            </a:r>
          </a:p>
        </p:txBody>
      </p:sp>
      <p:sp>
        <p:nvSpPr>
          <p:cNvPr id="104" name="TextBox 103">
            <a:extLst>
              <a:ext uri="{FF2B5EF4-FFF2-40B4-BE49-F238E27FC236}">
                <a16:creationId xmlns:a16="http://schemas.microsoft.com/office/drawing/2014/main" id="{2F8D88A2-0E47-1953-3CA0-B20C2CE3D03F}"/>
              </a:ext>
            </a:extLst>
          </p:cNvPr>
          <p:cNvSpPr txBox="1"/>
          <p:nvPr/>
        </p:nvSpPr>
        <p:spPr>
          <a:xfrm>
            <a:off x="9718871" y="3952801"/>
            <a:ext cx="780592" cy="608459"/>
          </a:xfrm>
          <a:prstGeom prst="rect">
            <a:avLst/>
          </a:prstGeom>
          <a:noFill/>
        </p:spPr>
        <p:txBody>
          <a:bodyPr wrap="none" lIns="0" tIns="0" rIns="0" bIns="0" rtlCol="0">
            <a:noAutofit/>
          </a:bodyPr>
          <a:lstStyle>
            <a:defPPr>
              <a:defRPr lang="de-DE"/>
            </a:defPPr>
            <a:lvl1pPr marR="0" defTabSz="914400" eaLnBrk="1" fontAlgn="auto" latinLnBrk="0" hangingPunct="1">
              <a:spcBef>
                <a:spcPts val="0"/>
              </a:spcBef>
              <a:spcAft>
                <a:spcPts val="0"/>
              </a:spcAft>
              <a:buClrTx/>
              <a:buSzTx/>
              <a:buFontTx/>
              <a:buNone/>
              <a:tabLst/>
              <a:defRPr kern="0">
                <a:solidFill>
                  <a:srgbClr val="000000"/>
                </a:solidFill>
              </a:defRPr>
            </a:lvl1pPr>
          </a:lstStyle>
          <a:p>
            <a:r>
              <a:rPr lang="en-US" sz="1200" b="1">
                <a:solidFill>
                  <a:srgbClr val="9E2896"/>
                </a:solidFill>
              </a:rPr>
              <a:t>LLM Model</a:t>
            </a:r>
          </a:p>
        </p:txBody>
      </p:sp>
    </p:spTree>
    <p:extLst>
      <p:ext uri="{BB962C8B-B14F-4D97-AF65-F5344CB8AC3E}">
        <p14:creationId xmlns:p14="http://schemas.microsoft.com/office/powerpoint/2010/main" val="3662392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
            <a:extLst>
              <a:ext uri="{FF2B5EF4-FFF2-40B4-BE49-F238E27FC236}">
                <a16:creationId xmlns:a16="http://schemas.microsoft.com/office/drawing/2014/main" id="{105D1717-8B97-6574-88EB-2C60CA88B029}"/>
              </a:ext>
            </a:extLst>
          </p:cNvPr>
          <p:cNvSpPr txBox="1">
            <a:spLocks/>
          </p:cNvSpPr>
          <p:nvPr/>
        </p:nvSpPr>
        <p:spPr>
          <a:xfrm>
            <a:off x="189204" y="603630"/>
            <a:ext cx="10142573" cy="395042"/>
          </a:xfrm>
          <a:prstGeom prst="rect">
            <a:avLst/>
          </a:prstGeom>
        </p:spPr>
        <p:txBody>
          <a:bodyPr vert="horz" lIns="0" tIns="0" rIns="0" bIns="0" rtlCol="0" anchor="t" anchorCtr="0">
            <a:noAutofit/>
          </a:bodyPr>
          <a:lstStyle>
            <a:defPPr>
              <a:defRPr lang="de-DE"/>
            </a:defPPr>
            <a:lvl1pPr defTabSz="914333" eaLnBrk="1" latinLnBrk="0" hangingPunct="1">
              <a:lnSpc>
                <a:spcPct val="89000"/>
              </a:lnSpc>
              <a:buNone/>
              <a:defRPr sz="2800">
                <a:solidFill>
                  <a:srgbClr val="008985"/>
                </a:solidFill>
                <a:latin typeface="+mj-lt"/>
                <a:ea typeface="+mj-ea"/>
                <a:cs typeface="+mj-cs"/>
              </a:defRPr>
            </a:lvl1pPr>
            <a:lvl2pPr marL="507563" indent="-273580" defTabSz="914333" eaLnBrk="1" latinLnBrk="0" hangingPunct="1">
              <a:lnSpc>
                <a:spcPct val="103000"/>
              </a:lnSpc>
              <a:spcBef>
                <a:spcPts val="500"/>
              </a:spcBef>
              <a:buFont typeface="Wingdings 3" panose="05040102010807070707" pitchFamily="18" charset="2"/>
              <a:buChar char=""/>
              <a:defRPr sz="1600">
                <a:latin typeface="+mn-lt"/>
              </a:defRPr>
            </a:lvl2pPr>
            <a:lvl3pPr marL="730746" indent="-205185" defTabSz="914333" eaLnBrk="1" latinLnBrk="0" hangingPunct="1">
              <a:lnSpc>
                <a:spcPct val="102000"/>
              </a:lnSpc>
              <a:spcBef>
                <a:spcPts val="500"/>
              </a:spcBef>
              <a:buFont typeface="Bosch Office Sans" pitchFamily="2" charset="0"/>
              <a:buChar char="‒"/>
              <a:defRPr sz="1400">
                <a:latin typeface="+mn-lt"/>
              </a:defRPr>
            </a:lvl3pPr>
            <a:lvl4pPr marL="932331" indent="-183586" defTabSz="914333" eaLnBrk="1" latinLnBrk="0" hangingPunct="1">
              <a:lnSpc>
                <a:spcPct val="103000"/>
              </a:lnSpc>
              <a:spcBef>
                <a:spcPts val="500"/>
              </a:spcBef>
              <a:buFont typeface="Bosch Office Sans" pitchFamily="2" charset="0"/>
              <a:buChar char="‒"/>
              <a:defRPr sz="1300">
                <a:latin typeface="+mn-lt"/>
              </a:defRPr>
            </a:lvl4pPr>
            <a:lvl5pPr marL="932331" indent="-183586" defTabSz="914333" eaLnBrk="1" latinLnBrk="0" hangingPunct="1">
              <a:lnSpc>
                <a:spcPct val="103000"/>
              </a:lnSpc>
              <a:spcBef>
                <a:spcPts val="500"/>
              </a:spcBef>
              <a:buFont typeface="Bosch Office Sans" pitchFamily="2" charset="0"/>
              <a:buChar char="‒"/>
              <a:defRPr sz="1300">
                <a:latin typeface="+mn-lt"/>
              </a:defRPr>
            </a:lvl5pPr>
            <a:lvl6pPr marL="932331" indent="-183586" defTabSz="914333">
              <a:lnSpc>
                <a:spcPct val="103000"/>
              </a:lnSpc>
              <a:spcBef>
                <a:spcPts val="500"/>
              </a:spcBef>
              <a:buFont typeface="Bosch Office Sans" pitchFamily="2" charset="0"/>
              <a:buChar char="‒"/>
              <a:defRPr sz="1300">
                <a:latin typeface="+mn-lt"/>
              </a:defRPr>
            </a:lvl6pPr>
            <a:lvl7pPr marL="932331" indent="-183586" defTabSz="914333">
              <a:lnSpc>
                <a:spcPct val="103000"/>
              </a:lnSpc>
              <a:spcBef>
                <a:spcPts val="500"/>
              </a:spcBef>
              <a:buFont typeface="Bosch Office Sans" pitchFamily="2" charset="0"/>
              <a:buChar char="‒"/>
              <a:defRPr sz="1300">
                <a:latin typeface="+mn-lt"/>
              </a:defRPr>
            </a:lvl7pPr>
            <a:lvl8pPr marL="932331" indent="-183586" defTabSz="914333">
              <a:lnSpc>
                <a:spcPct val="103000"/>
              </a:lnSpc>
              <a:spcBef>
                <a:spcPts val="500"/>
              </a:spcBef>
              <a:buFont typeface="Bosch Office Sans" pitchFamily="2" charset="0"/>
              <a:buChar char="‒"/>
              <a:defRPr sz="1300">
                <a:latin typeface="+mn-lt"/>
              </a:defRPr>
            </a:lvl8pPr>
            <a:lvl9pPr marL="932331" indent="-183586" defTabSz="914333">
              <a:lnSpc>
                <a:spcPct val="103000"/>
              </a:lnSpc>
              <a:spcBef>
                <a:spcPts val="500"/>
              </a:spcBef>
              <a:buFont typeface="Bosch Office Sans" pitchFamily="2" charset="0"/>
              <a:buChar char="‒"/>
              <a:defRPr sz="1300" baseline="0">
                <a:latin typeface="+mn-lt"/>
              </a:defRPr>
            </a:lvl9pPr>
          </a:lstStyle>
          <a:p>
            <a:r>
              <a:rPr lang="en-US"/>
              <a:t>Knowledge Nexus – Key Features</a:t>
            </a:r>
            <a:endParaRPr lang="it-IT"/>
          </a:p>
        </p:txBody>
      </p:sp>
      <p:sp>
        <p:nvSpPr>
          <p:cNvPr id="14" name="Text Placeholder 1">
            <a:extLst>
              <a:ext uri="{FF2B5EF4-FFF2-40B4-BE49-F238E27FC236}">
                <a16:creationId xmlns:a16="http://schemas.microsoft.com/office/drawing/2014/main" id="{7882C6B1-19FA-22ED-0E3A-80E98C80894A}"/>
              </a:ext>
            </a:extLst>
          </p:cNvPr>
          <p:cNvSpPr txBox="1">
            <a:spLocks/>
          </p:cNvSpPr>
          <p:nvPr/>
        </p:nvSpPr>
        <p:spPr>
          <a:xfrm>
            <a:off x="205200" y="259200"/>
            <a:ext cx="10558800" cy="388800"/>
          </a:xfrm>
          <a:prstGeom prst="rect">
            <a:avLst/>
          </a:prstGeom>
        </p:spPr>
        <p:txBody>
          <a:bodyPr vert="horz" lIns="0" tIns="0" rIns="0" bIns="0" rtlCol="0">
            <a:noAutofit/>
          </a:bodyPr>
          <a:lstStyle>
            <a:lvl1pPr marL="0" indent="0" algn="l" defTabSz="914333" rtl="0" eaLnBrk="1" latinLnBrk="0" hangingPunct="1">
              <a:lnSpc>
                <a:spcPct val="89000"/>
              </a:lnSpc>
              <a:spcBef>
                <a:spcPts val="0"/>
              </a:spcBef>
              <a:buFont typeface="Wingdings" panose="05000000000000000000" pitchFamily="2" charset="2"/>
              <a:buNone/>
              <a:defRPr sz="2800" kern="0" baseline="0">
                <a:solidFill>
                  <a:schemeClr val="tx1"/>
                </a:solidFill>
                <a:latin typeface="+mn-lt"/>
                <a:ea typeface="+mn-ea"/>
                <a:cs typeface="+mn-cs"/>
              </a:defRPr>
            </a:lvl1pPr>
            <a:lvl2pPr marL="233983" indent="0" algn="l" defTabSz="914333" rtl="0" eaLnBrk="1" latinLnBrk="0" hangingPunct="1">
              <a:lnSpc>
                <a:spcPct val="103000"/>
              </a:lnSpc>
              <a:spcBef>
                <a:spcPts val="500"/>
              </a:spcBef>
              <a:buFont typeface="Symbol" panose="05050102010706020507" pitchFamily="18" charset="2"/>
              <a:buNone/>
              <a:defRPr sz="2800" kern="1200">
                <a:solidFill>
                  <a:schemeClr val="tx1"/>
                </a:solidFill>
                <a:latin typeface="+mn-lt"/>
                <a:ea typeface="+mn-ea"/>
                <a:cs typeface="+mn-cs"/>
              </a:defRPr>
            </a:lvl2pPr>
            <a:lvl3pPr marL="525562" indent="0" algn="l" defTabSz="914333" rtl="0" eaLnBrk="1" latinLnBrk="0" hangingPunct="1">
              <a:lnSpc>
                <a:spcPct val="102000"/>
              </a:lnSpc>
              <a:spcBef>
                <a:spcPts val="500"/>
              </a:spcBef>
              <a:buFont typeface="Symbol" panose="05050102010706020507" pitchFamily="18" charset="2"/>
              <a:buNone/>
              <a:defRPr sz="2800" kern="1200">
                <a:solidFill>
                  <a:schemeClr val="tx1"/>
                </a:solidFill>
                <a:latin typeface="+mn-lt"/>
                <a:ea typeface="+mn-ea"/>
                <a:cs typeface="+mn-cs"/>
              </a:defRPr>
            </a:lvl3pPr>
            <a:lvl4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4pPr>
            <a:lvl5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marR="0" lvl="0" indent="0" algn="l" defTabSz="914333" rtl="0" eaLnBrk="1" fontAlgn="auto" latinLnBrk="0" hangingPunct="1">
              <a:lnSpc>
                <a:spcPct val="89000"/>
              </a:lnSpc>
              <a:spcBef>
                <a:spcPts val="0"/>
              </a:spcBef>
              <a:spcAft>
                <a:spcPts val="0"/>
              </a:spcAft>
              <a:buClrTx/>
              <a:buSzTx/>
              <a:buFont typeface="Wingdings" panose="05000000000000000000" pitchFamily="2" charset="2"/>
              <a:buNone/>
              <a:tabLst/>
              <a:defRPr/>
            </a:pPr>
            <a:r>
              <a:rPr kumimoji="0" lang="en-US" sz="2800" b="1" i="0" u="none" strike="noStrike" kern="0" cap="none" spc="0" normalizeH="0" baseline="0" noProof="0">
                <a:ln>
                  <a:noFill/>
                </a:ln>
                <a:solidFill>
                  <a:srgbClr val="BC1C82"/>
                </a:solidFill>
                <a:effectLst/>
                <a:uLnTx/>
                <a:uFillTx/>
                <a:latin typeface="Bosch Office Sans"/>
                <a:ea typeface="+mn-ea"/>
                <a:cs typeface="+mn-cs"/>
              </a:rPr>
              <a:t>Data and Applied Sciences</a:t>
            </a:r>
          </a:p>
        </p:txBody>
      </p:sp>
      <p:sp>
        <p:nvSpPr>
          <p:cNvPr id="2" name="Rectangle 1">
            <a:extLst>
              <a:ext uri="{FF2B5EF4-FFF2-40B4-BE49-F238E27FC236}">
                <a16:creationId xmlns:a16="http://schemas.microsoft.com/office/drawing/2014/main" id="{074D0C1D-54C6-4A9A-EB76-017C8655AFFB}"/>
              </a:ext>
            </a:extLst>
          </p:cNvPr>
          <p:cNvSpPr/>
          <p:nvPr/>
        </p:nvSpPr>
        <p:spPr>
          <a:xfrm>
            <a:off x="128827" y="1203548"/>
            <a:ext cx="10711970" cy="4341091"/>
          </a:xfrm>
          <a:prstGeom prst="rect">
            <a:avLst/>
          </a:prstGeom>
          <a:solidFill>
            <a:schemeClr val="bg1">
              <a:lumMod val="95000"/>
            </a:schemeClr>
          </a:solidFill>
          <a:ln w="9525" cap="flat" cmpd="sng" algn="ctr">
            <a:solidFill>
              <a:schemeClr val="accent3">
                <a:lumMod val="60000"/>
                <a:lumOff val="40000"/>
              </a:schemeClr>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3" name="Oval 2">
            <a:extLst>
              <a:ext uri="{FF2B5EF4-FFF2-40B4-BE49-F238E27FC236}">
                <a16:creationId xmlns:a16="http://schemas.microsoft.com/office/drawing/2014/main" id="{62130D9C-FE2C-0F71-245E-EED4EBB7804E}"/>
              </a:ext>
            </a:extLst>
          </p:cNvPr>
          <p:cNvSpPr/>
          <p:nvPr/>
        </p:nvSpPr>
        <p:spPr>
          <a:xfrm>
            <a:off x="3439458" y="1363395"/>
            <a:ext cx="4114800" cy="4114800"/>
          </a:xfrm>
          <a:prstGeom prst="ellipse">
            <a:avLst/>
          </a:prstGeom>
          <a:solidFill>
            <a:srgbClr val="004975">
              <a:alpha val="90000"/>
            </a:srgb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4" name="Trapezoid 3">
            <a:extLst>
              <a:ext uri="{FF2B5EF4-FFF2-40B4-BE49-F238E27FC236}">
                <a16:creationId xmlns:a16="http://schemas.microsoft.com/office/drawing/2014/main" id="{8B62FF04-B94D-3F5D-7940-2032B9BC389F}"/>
              </a:ext>
            </a:extLst>
          </p:cNvPr>
          <p:cNvSpPr/>
          <p:nvPr/>
        </p:nvSpPr>
        <p:spPr>
          <a:xfrm>
            <a:off x="4437026" y="1385616"/>
            <a:ext cx="2263122" cy="3766575"/>
          </a:xfrm>
          <a:prstGeom prst="trapezoid">
            <a:avLst/>
          </a:prstGeom>
          <a:gradFill flip="none" rotWithShape="1">
            <a:gsLst>
              <a:gs pos="0">
                <a:schemeClr val="accent1">
                  <a:lumMod val="20000"/>
                  <a:lumOff val="80000"/>
                </a:schemeClr>
              </a:gs>
              <a:gs pos="47000">
                <a:schemeClr val="bg1"/>
              </a:gs>
            </a:gsLst>
            <a:lin ang="16200000" scaled="1"/>
            <a:tileRect/>
          </a:gradFill>
          <a:ln w="57150"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5" name="Graphic 4">
            <a:extLst>
              <a:ext uri="{FF2B5EF4-FFF2-40B4-BE49-F238E27FC236}">
                <a16:creationId xmlns:a16="http://schemas.microsoft.com/office/drawing/2014/main" id="{2B815B2D-336C-9FB2-4E9D-1B5A636B26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19588" y="2483309"/>
            <a:ext cx="1097280" cy="1097280"/>
          </a:xfrm>
          <a:prstGeom prst="rect">
            <a:avLst/>
          </a:prstGeom>
        </p:spPr>
      </p:pic>
      <p:sp>
        <p:nvSpPr>
          <p:cNvPr id="6" name="TextBox 5">
            <a:extLst>
              <a:ext uri="{FF2B5EF4-FFF2-40B4-BE49-F238E27FC236}">
                <a16:creationId xmlns:a16="http://schemas.microsoft.com/office/drawing/2014/main" id="{F06409A1-961B-7D73-D2CF-9450E2F83703}"/>
              </a:ext>
            </a:extLst>
          </p:cNvPr>
          <p:cNvSpPr txBox="1"/>
          <p:nvPr/>
        </p:nvSpPr>
        <p:spPr>
          <a:xfrm>
            <a:off x="4671121" y="3560556"/>
            <a:ext cx="1594213" cy="366365"/>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400" b="1" i="0" u="sng" strike="noStrike" kern="0" cap="none" spc="0" normalizeH="0" baseline="0" noProof="0">
                <a:ln>
                  <a:noFill/>
                </a:ln>
                <a:solidFill>
                  <a:schemeClr val="accent6"/>
                </a:solidFill>
                <a:effectLst/>
                <a:uLnTx/>
                <a:uFillTx/>
              </a:rPr>
              <a:t>Knowledge Nexus</a:t>
            </a:r>
          </a:p>
        </p:txBody>
      </p:sp>
      <p:pic>
        <p:nvPicPr>
          <p:cNvPr id="7" name="Graphic 6">
            <a:extLst>
              <a:ext uri="{FF2B5EF4-FFF2-40B4-BE49-F238E27FC236}">
                <a16:creationId xmlns:a16="http://schemas.microsoft.com/office/drawing/2014/main" id="{C4EF5260-394A-290E-3BF1-8B68D1601E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6227903" y="1669883"/>
            <a:ext cx="685800" cy="685800"/>
          </a:xfrm>
          <a:prstGeom prst="rect">
            <a:avLst/>
          </a:prstGeom>
        </p:spPr>
      </p:pic>
      <p:pic>
        <p:nvPicPr>
          <p:cNvPr id="8" name="Graphic 7">
            <a:extLst>
              <a:ext uri="{FF2B5EF4-FFF2-40B4-BE49-F238E27FC236}">
                <a16:creationId xmlns:a16="http://schemas.microsoft.com/office/drawing/2014/main" id="{D78436B9-F798-4757-F6FD-FE4430DE5F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63024" y="2599590"/>
            <a:ext cx="685800" cy="685800"/>
          </a:xfrm>
          <a:prstGeom prst="rect">
            <a:avLst/>
          </a:prstGeom>
        </p:spPr>
      </p:pic>
      <p:pic>
        <p:nvPicPr>
          <p:cNvPr id="9" name="Graphic 8">
            <a:extLst>
              <a:ext uri="{FF2B5EF4-FFF2-40B4-BE49-F238E27FC236}">
                <a16:creationId xmlns:a16="http://schemas.microsoft.com/office/drawing/2014/main" id="{BFE518B0-5208-85AD-0EB1-A3FE89EE37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97091" y="1661962"/>
            <a:ext cx="685800" cy="685800"/>
          </a:xfrm>
          <a:prstGeom prst="rect">
            <a:avLst/>
          </a:prstGeom>
        </p:spPr>
      </p:pic>
      <p:pic>
        <p:nvPicPr>
          <p:cNvPr id="10" name="Graphic 9">
            <a:extLst>
              <a:ext uri="{FF2B5EF4-FFF2-40B4-BE49-F238E27FC236}">
                <a16:creationId xmlns:a16="http://schemas.microsoft.com/office/drawing/2014/main" id="{206C6D7F-C7EF-726A-7068-35E4AC6123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06197" y="3927881"/>
            <a:ext cx="685800" cy="685800"/>
          </a:xfrm>
          <a:prstGeom prst="rect">
            <a:avLst/>
          </a:prstGeom>
        </p:spPr>
      </p:pic>
      <p:pic>
        <p:nvPicPr>
          <p:cNvPr id="11" name="Graphic 10">
            <a:extLst>
              <a:ext uri="{FF2B5EF4-FFF2-40B4-BE49-F238E27FC236}">
                <a16:creationId xmlns:a16="http://schemas.microsoft.com/office/drawing/2014/main" id="{5E442DA0-8616-67B9-D251-F6C2EDA70FD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44521" y="4041023"/>
            <a:ext cx="685800" cy="685800"/>
          </a:xfrm>
          <a:prstGeom prst="rect">
            <a:avLst/>
          </a:prstGeom>
        </p:spPr>
      </p:pic>
      <p:pic>
        <p:nvPicPr>
          <p:cNvPr id="12" name="Graphic 11">
            <a:extLst>
              <a:ext uri="{FF2B5EF4-FFF2-40B4-BE49-F238E27FC236}">
                <a16:creationId xmlns:a16="http://schemas.microsoft.com/office/drawing/2014/main" id="{C4ECA0D7-8235-FE18-22DB-1E3679A0BCA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74188" y="2794987"/>
            <a:ext cx="685800" cy="685800"/>
          </a:xfrm>
          <a:prstGeom prst="rect">
            <a:avLst/>
          </a:prstGeom>
        </p:spPr>
      </p:pic>
      <p:sp>
        <p:nvSpPr>
          <p:cNvPr id="13" name="TextBox 12">
            <a:extLst>
              <a:ext uri="{FF2B5EF4-FFF2-40B4-BE49-F238E27FC236}">
                <a16:creationId xmlns:a16="http://schemas.microsoft.com/office/drawing/2014/main" id="{1B74B6D3-26D3-F9A7-4A0B-C2867A4E8D84}"/>
              </a:ext>
            </a:extLst>
          </p:cNvPr>
          <p:cNvSpPr txBox="1"/>
          <p:nvPr/>
        </p:nvSpPr>
        <p:spPr>
          <a:xfrm flipH="1">
            <a:off x="-53706" y="2884794"/>
            <a:ext cx="3404962" cy="902364"/>
          </a:xfrm>
          <a:prstGeom prst="rect">
            <a:avLst/>
          </a:prstGeom>
          <a:noFill/>
        </p:spPr>
        <p:txBody>
          <a:bodyPr wrap="none" lIns="0" tIns="0" rIns="0" bIns="0" rtlCol="0">
            <a:noAutofit/>
          </a:bodyPr>
          <a:lstStyle/>
          <a:p>
            <a:pPr marL="342900" marR="0" lvl="0" indent="-342900" algn="r" defTabSz="914333" rtl="0" eaLnBrk="1" fontAlgn="auto" latinLnBrk="0" hangingPunct="1">
              <a:lnSpc>
                <a:spcPct val="100000"/>
              </a:lnSpc>
              <a:spcBef>
                <a:spcPts val="0"/>
              </a:spcBef>
              <a:spcAft>
                <a:spcPts val="300"/>
              </a:spcAft>
              <a:buClrTx/>
              <a:buSzTx/>
              <a:buFont typeface="Wingdings" panose="05000000000000000000" pitchFamily="2" charset="2"/>
              <a:buChar char="q"/>
              <a:tabLst/>
              <a:defRPr/>
            </a:pPr>
            <a:r>
              <a:rPr kumimoji="0" lang="en-US" b="1" i="0" u="sng" strike="noStrike" kern="1200" cap="none" spc="0" normalizeH="0" baseline="0" noProof="0">
                <a:ln>
                  <a:noFill/>
                </a:ln>
                <a:solidFill>
                  <a:schemeClr val="accent2"/>
                </a:solidFill>
                <a:effectLst/>
                <a:uLnTx/>
                <a:uFillTx/>
                <a:latin typeface="+mn-lt"/>
                <a:ea typeface="+mn-ea"/>
                <a:cs typeface="+mn-cs"/>
              </a:rPr>
              <a:t>LLM Agnostic</a:t>
            </a:r>
          </a:p>
          <a:p>
            <a:pPr marL="0" marR="0" lvl="0" indent="0" algn="r" defTabSz="91433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Platform seamlessly integrates with Local and</a:t>
            </a:r>
          </a:p>
          <a:p>
            <a:pPr marL="0" marR="0" lvl="0" indent="0" algn="r" defTabSz="91433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Industry grade LLM Models as per the</a:t>
            </a:r>
          </a:p>
          <a:p>
            <a:pPr marL="0" marR="0" lvl="0" indent="0" algn="r" defTabSz="914333" rtl="0" eaLnBrk="1" fontAlgn="auto" latinLnBrk="0" hangingPunct="1">
              <a:lnSpc>
                <a:spcPct val="100000"/>
              </a:lnSpc>
              <a:spcBef>
                <a:spcPts val="0"/>
              </a:spcBef>
              <a:spcAft>
                <a:spcPts val="0"/>
              </a:spcAft>
              <a:buClrTx/>
              <a:buSzTx/>
              <a:buFontTx/>
              <a:buNone/>
              <a:tabLst/>
              <a:defRPr/>
            </a:pPr>
            <a:r>
              <a:rPr lang="en-US" sz="1200">
                <a:solidFill>
                  <a:prstClr val="black"/>
                </a:solidFill>
                <a:latin typeface="+mn-lt"/>
              </a:rPr>
              <a:t>User preference.</a:t>
            </a:r>
            <a:endParaRPr kumimoji="0" lang="de-DE" sz="1200" b="0" i="0" u="none" strike="noStrike" kern="1200" cap="none" spc="0" normalizeH="0" baseline="0" noProof="0">
              <a:ln>
                <a:noFill/>
              </a:ln>
              <a:solidFill>
                <a:prstClr val="black"/>
              </a:solidFill>
              <a:effectLst/>
              <a:uLnTx/>
              <a:uFillTx/>
              <a:latin typeface="+mn-lt"/>
              <a:ea typeface="+mn-ea"/>
              <a:cs typeface="+mn-cs"/>
            </a:endParaRPr>
          </a:p>
          <a:p>
            <a:pPr marR="0" algn="r" defTabSz="914400" eaLnBrk="1" fontAlgn="auto" latinLnBrk="0" hangingPunct="1">
              <a:spcBef>
                <a:spcPts val="500"/>
              </a:spcBef>
              <a:spcAft>
                <a:spcPts val="0"/>
              </a:spcAft>
              <a:buClrTx/>
              <a:buSzTx/>
              <a:buFontTx/>
              <a:buNone/>
              <a:tabLst/>
            </a:pPr>
            <a:endParaRPr kumimoji="0" lang="en-US" b="0" i="0" u="none" strike="noStrike" kern="0" cap="none" spc="0" normalizeH="0" baseline="0" noProof="0">
              <a:ln>
                <a:noFill/>
              </a:ln>
              <a:solidFill>
                <a:srgbClr val="000000"/>
              </a:solidFill>
              <a:effectLst/>
              <a:uLnTx/>
              <a:uFillTx/>
            </a:endParaRPr>
          </a:p>
        </p:txBody>
      </p:sp>
      <p:sp>
        <p:nvSpPr>
          <p:cNvPr id="15" name="TextBox 14">
            <a:extLst>
              <a:ext uri="{FF2B5EF4-FFF2-40B4-BE49-F238E27FC236}">
                <a16:creationId xmlns:a16="http://schemas.microsoft.com/office/drawing/2014/main" id="{07EF154D-8680-1F7D-BBEF-AF87BACD6D7A}"/>
              </a:ext>
            </a:extLst>
          </p:cNvPr>
          <p:cNvSpPr txBox="1"/>
          <p:nvPr/>
        </p:nvSpPr>
        <p:spPr>
          <a:xfrm flipH="1">
            <a:off x="7200466" y="1498168"/>
            <a:ext cx="3347440" cy="1231941"/>
          </a:xfrm>
          <a:prstGeom prst="rect">
            <a:avLst/>
          </a:prstGeom>
          <a:noFill/>
        </p:spPr>
        <p:txBody>
          <a:bodyPr wrap="none" lIns="0" tIns="0" rIns="0" bIns="0" rtlCol="0" anchor="t">
            <a:noAutofit/>
          </a:bodyPr>
          <a:lstStyle/>
          <a:p>
            <a:pPr marL="342900" marR="0" lvl="0" indent="-342900" defTabSz="914333" rtl="0" eaLnBrk="1" fontAlgn="auto" latinLnBrk="0" hangingPunct="1">
              <a:lnSpc>
                <a:spcPct val="100000"/>
              </a:lnSpc>
              <a:spcBef>
                <a:spcPts val="0"/>
              </a:spcBef>
              <a:spcAft>
                <a:spcPts val="300"/>
              </a:spcAft>
              <a:buClrTx/>
              <a:buSzTx/>
              <a:buFont typeface="Wingdings" panose="05000000000000000000" pitchFamily="2" charset="2"/>
              <a:buChar char="q"/>
              <a:tabLst/>
              <a:defRPr/>
            </a:pPr>
            <a:r>
              <a:rPr kumimoji="0" lang="en-US" b="1" i="0" u="sng" strike="noStrike" kern="1200" cap="none" spc="0" normalizeH="0" baseline="0" noProof="0">
                <a:ln>
                  <a:noFill/>
                </a:ln>
                <a:solidFill>
                  <a:schemeClr val="accent2"/>
                </a:solidFill>
                <a:effectLst/>
                <a:uLnTx/>
                <a:uFillTx/>
                <a:latin typeface="+mn-lt"/>
                <a:ea typeface="+mn-ea"/>
                <a:cs typeface="+mn-cs"/>
              </a:rPr>
              <a:t>Agentic Framework</a:t>
            </a:r>
          </a:p>
          <a:p>
            <a:pPr marL="0" marR="0" lvl="0" indent="0" defTabSz="91433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Agentic Framework available to customize </a:t>
            </a:r>
            <a:endParaRPr lang="en-US" sz="1200" b="0" i="0" u="none" strike="noStrike" kern="1200" cap="none" spc="0" normalizeH="0" baseline="0" noProof="0">
              <a:ln>
                <a:noFill/>
              </a:ln>
              <a:solidFill>
                <a:prstClr val="black"/>
              </a:solidFill>
              <a:effectLst/>
              <a:uLnTx/>
              <a:uFillTx/>
              <a:latin typeface="+mn-lt"/>
            </a:endParaRPr>
          </a:p>
          <a:p>
            <a:pPr marL="0" marR="0" lvl="0" indent="0" defTabSz="91433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and enhance </a:t>
            </a:r>
            <a:r>
              <a:rPr lang="en-US" sz="1200">
                <a:solidFill>
                  <a:prstClr val="black"/>
                </a:solidFill>
                <a:latin typeface="+mn-lt"/>
              </a:rPr>
              <a:t>Information</a:t>
            </a:r>
            <a:r>
              <a:rPr kumimoji="0" lang="en-US" sz="1200" b="0" i="0" u="none" strike="noStrike" kern="1200" cap="none" spc="0" normalizeH="0" baseline="0" noProof="0">
                <a:ln>
                  <a:noFill/>
                </a:ln>
                <a:solidFill>
                  <a:prstClr val="black"/>
                </a:solidFill>
                <a:effectLst/>
                <a:uLnTx/>
                <a:uFillTx/>
                <a:latin typeface="+mn-lt"/>
                <a:ea typeface="+mn-ea"/>
                <a:cs typeface="+mn-cs"/>
              </a:rPr>
              <a:t> retrieval sequence.</a:t>
            </a:r>
            <a:endParaRPr lang="en-US" sz="1200" b="0" i="0" u="none" strike="noStrike" kern="1200" cap="none" spc="0" normalizeH="0" baseline="0" noProof="0">
              <a:ln>
                <a:noFill/>
              </a:ln>
              <a:solidFill>
                <a:prstClr val="black"/>
              </a:solidFill>
              <a:effectLst/>
              <a:uLnTx/>
              <a:uFillTx/>
              <a:latin typeface="+mn-lt"/>
            </a:endParaRPr>
          </a:p>
          <a:p>
            <a:pPr marR="0" defTabSz="914400" eaLnBrk="1" fontAlgn="auto" latinLnBrk="0" hangingPunct="1">
              <a:spcBef>
                <a:spcPts val="500"/>
              </a:spcBef>
              <a:spcAft>
                <a:spcPts val="0"/>
              </a:spcAft>
              <a:buClrTx/>
              <a:buSzTx/>
              <a:buFontTx/>
              <a:buNone/>
              <a:tabLst/>
            </a:pPr>
            <a:endParaRPr kumimoji="0" lang="en-US" b="0" i="0" u="none" strike="noStrike" kern="0" cap="none" spc="0" normalizeH="0" baseline="0" noProof="0">
              <a:ln>
                <a:noFill/>
              </a:ln>
              <a:solidFill>
                <a:srgbClr val="000000"/>
              </a:solidFill>
              <a:effectLst/>
              <a:uLnTx/>
              <a:uFillTx/>
            </a:endParaRPr>
          </a:p>
        </p:txBody>
      </p:sp>
      <p:sp>
        <p:nvSpPr>
          <p:cNvPr id="16" name="TextBox 15">
            <a:extLst>
              <a:ext uri="{FF2B5EF4-FFF2-40B4-BE49-F238E27FC236}">
                <a16:creationId xmlns:a16="http://schemas.microsoft.com/office/drawing/2014/main" id="{D02FFE74-5B2E-63BC-CAE1-C64417AB9646}"/>
              </a:ext>
            </a:extLst>
          </p:cNvPr>
          <p:cNvSpPr txBox="1"/>
          <p:nvPr/>
        </p:nvSpPr>
        <p:spPr>
          <a:xfrm flipH="1">
            <a:off x="24177" y="1498168"/>
            <a:ext cx="3726368" cy="1231941"/>
          </a:xfrm>
          <a:prstGeom prst="rect">
            <a:avLst/>
          </a:prstGeom>
          <a:noFill/>
        </p:spPr>
        <p:txBody>
          <a:bodyPr wrap="none" lIns="0" tIns="0" rIns="0" bIns="0" rtlCol="0">
            <a:noAutofit/>
          </a:bodyPr>
          <a:lstStyle/>
          <a:p>
            <a:pPr marL="342900" marR="0" lvl="0" indent="-342900" algn="r" defTabSz="914333" rtl="0" eaLnBrk="1" fontAlgn="auto" latinLnBrk="0" hangingPunct="1">
              <a:lnSpc>
                <a:spcPct val="100000"/>
              </a:lnSpc>
              <a:spcBef>
                <a:spcPts val="0"/>
              </a:spcBef>
              <a:spcAft>
                <a:spcPts val="300"/>
              </a:spcAft>
              <a:buClrTx/>
              <a:buSzTx/>
              <a:buFont typeface="Wingdings" panose="05000000000000000000" pitchFamily="2" charset="2"/>
              <a:buChar char="q"/>
              <a:tabLst/>
              <a:defRPr/>
            </a:pPr>
            <a:r>
              <a:rPr kumimoji="0" lang="en-US" b="1" i="0" u="sng" strike="noStrike" kern="1200" cap="none" spc="0" normalizeH="0" baseline="0" noProof="0">
                <a:ln>
                  <a:noFill/>
                </a:ln>
                <a:solidFill>
                  <a:schemeClr val="accent2"/>
                </a:solidFill>
                <a:effectLst/>
                <a:uLnTx/>
                <a:uFillTx/>
                <a:latin typeface="+mn-lt"/>
                <a:ea typeface="+mn-ea"/>
                <a:cs typeface="+mn-cs"/>
              </a:rPr>
              <a:t>RAG &amp; Hybrid-RAG Querying</a:t>
            </a:r>
          </a:p>
          <a:p>
            <a:pPr marL="0" marR="0" lvl="0" indent="0" algn="r" defTabSz="91433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Besides RAG sources, </a:t>
            </a:r>
          </a:p>
          <a:p>
            <a:pPr marL="0" marR="0" lvl="0" indent="0" algn="r" defTabSz="91433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KN can collate information from non-RAG sources </a:t>
            </a:r>
          </a:p>
          <a:p>
            <a:pPr marL="0" marR="0" lvl="0" indent="0" algn="r" defTabSz="91433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such as SQL DBs to synthesize answers</a:t>
            </a:r>
            <a:endParaRPr kumimoji="0" lang="en-US" b="0" i="0" u="none" strike="noStrike" kern="0" cap="none" spc="0" normalizeH="0" baseline="0" noProof="0">
              <a:ln>
                <a:noFill/>
              </a:ln>
              <a:solidFill>
                <a:srgbClr val="000000"/>
              </a:solidFill>
              <a:effectLst/>
              <a:uLnTx/>
              <a:uFillTx/>
            </a:endParaRPr>
          </a:p>
        </p:txBody>
      </p:sp>
      <p:sp>
        <p:nvSpPr>
          <p:cNvPr id="17" name="TextBox 16">
            <a:extLst>
              <a:ext uri="{FF2B5EF4-FFF2-40B4-BE49-F238E27FC236}">
                <a16:creationId xmlns:a16="http://schemas.microsoft.com/office/drawing/2014/main" id="{DC5D0AA6-7F00-651A-3FFE-0A3A9FD0358E}"/>
              </a:ext>
            </a:extLst>
          </p:cNvPr>
          <p:cNvSpPr txBox="1"/>
          <p:nvPr/>
        </p:nvSpPr>
        <p:spPr>
          <a:xfrm flipH="1">
            <a:off x="7675891" y="2720006"/>
            <a:ext cx="3347440" cy="1231941"/>
          </a:xfrm>
          <a:prstGeom prst="rect">
            <a:avLst/>
          </a:prstGeom>
          <a:noFill/>
        </p:spPr>
        <p:txBody>
          <a:bodyPr wrap="none" lIns="0" tIns="0" rIns="0" bIns="0" rtlCol="0">
            <a:noAutofit/>
          </a:bodyPr>
          <a:lstStyle/>
          <a:p>
            <a:pPr marL="342900" marR="0" lvl="0" indent="-342900" defTabSz="914333" rtl="0" eaLnBrk="1" fontAlgn="auto" latinLnBrk="0" hangingPunct="1">
              <a:lnSpc>
                <a:spcPct val="100000"/>
              </a:lnSpc>
              <a:spcBef>
                <a:spcPts val="0"/>
              </a:spcBef>
              <a:spcAft>
                <a:spcPts val="300"/>
              </a:spcAft>
              <a:buClrTx/>
              <a:buSzTx/>
              <a:buFont typeface="Wingdings" panose="05000000000000000000" pitchFamily="2" charset="2"/>
              <a:buChar char="q"/>
              <a:tabLst/>
              <a:defRPr/>
            </a:pPr>
            <a:r>
              <a:rPr kumimoji="0" lang="en-US" b="1" i="0" u="sng" strike="noStrike" kern="1200" cap="none" spc="0" normalizeH="0" baseline="0" noProof="0">
                <a:ln>
                  <a:noFill/>
                </a:ln>
                <a:solidFill>
                  <a:schemeClr val="accent2"/>
                </a:solidFill>
                <a:effectLst/>
                <a:uLnTx/>
                <a:uFillTx/>
                <a:latin typeface="+mn-lt"/>
                <a:ea typeface="+mn-ea"/>
                <a:cs typeface="+mn-cs"/>
              </a:rPr>
              <a:t>Multi-Modality</a:t>
            </a:r>
          </a:p>
          <a:p>
            <a:pPr marL="0" marR="0" lvl="0" indent="0" defTabSz="91433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Supports wide-variety of data formats ranging </a:t>
            </a:r>
          </a:p>
          <a:p>
            <a:pPr marL="0" marR="0" lvl="0" indent="0" defTabSz="91433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from Text, Image, Video and Speech for </a:t>
            </a:r>
          </a:p>
          <a:p>
            <a:pPr marL="0" marR="0" lvl="0" indent="0" defTabSz="91433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Querying and Retrieval. </a:t>
            </a:r>
          </a:p>
          <a:p>
            <a:pPr marR="0" defTabSz="914400" eaLnBrk="1" fontAlgn="auto" latinLnBrk="0" hangingPunct="1">
              <a:spcBef>
                <a:spcPts val="500"/>
              </a:spcBef>
              <a:spcAft>
                <a:spcPts val="0"/>
              </a:spcAft>
              <a:buClrTx/>
              <a:buSzTx/>
              <a:buFontTx/>
              <a:buNone/>
              <a:tabLst/>
            </a:pPr>
            <a:endParaRPr kumimoji="0" lang="en-US" b="0" i="0" u="none" strike="noStrike" kern="0" cap="none" spc="0" normalizeH="0" baseline="0" noProof="0">
              <a:ln>
                <a:noFill/>
              </a:ln>
              <a:solidFill>
                <a:srgbClr val="000000"/>
              </a:solidFill>
              <a:effectLst/>
              <a:uLnTx/>
              <a:uFillTx/>
            </a:endParaRPr>
          </a:p>
        </p:txBody>
      </p:sp>
      <p:sp>
        <p:nvSpPr>
          <p:cNvPr id="18" name="TextBox 17">
            <a:extLst>
              <a:ext uri="{FF2B5EF4-FFF2-40B4-BE49-F238E27FC236}">
                <a16:creationId xmlns:a16="http://schemas.microsoft.com/office/drawing/2014/main" id="{EFD85DCC-FEAB-E929-ED5D-A5DE1C6CF319}"/>
              </a:ext>
            </a:extLst>
          </p:cNvPr>
          <p:cNvSpPr txBox="1"/>
          <p:nvPr/>
        </p:nvSpPr>
        <p:spPr>
          <a:xfrm flipH="1">
            <a:off x="259330" y="4065281"/>
            <a:ext cx="3191861" cy="902364"/>
          </a:xfrm>
          <a:prstGeom prst="rect">
            <a:avLst/>
          </a:prstGeom>
          <a:noFill/>
        </p:spPr>
        <p:txBody>
          <a:bodyPr wrap="none" lIns="0" tIns="0" rIns="0" bIns="0" rtlCol="0">
            <a:noAutofit/>
          </a:bodyPr>
          <a:lstStyle/>
          <a:p>
            <a:pPr marL="342900" marR="0" lvl="0" indent="-342900" algn="r" defTabSz="914333" rtl="0" eaLnBrk="1" fontAlgn="auto" latinLnBrk="0" hangingPunct="1">
              <a:lnSpc>
                <a:spcPct val="100000"/>
              </a:lnSpc>
              <a:spcBef>
                <a:spcPts val="0"/>
              </a:spcBef>
              <a:spcAft>
                <a:spcPts val="300"/>
              </a:spcAft>
              <a:buClrTx/>
              <a:buSzTx/>
              <a:buFont typeface="Wingdings" panose="05000000000000000000" pitchFamily="2" charset="2"/>
              <a:buChar char="q"/>
              <a:tabLst/>
              <a:defRPr/>
            </a:pPr>
            <a:r>
              <a:rPr kumimoji="0" lang="en-US" b="1" i="0" u="sng" strike="noStrike" kern="1200" cap="none" spc="0" normalizeH="0" baseline="0" noProof="0">
                <a:ln>
                  <a:noFill/>
                </a:ln>
                <a:solidFill>
                  <a:schemeClr val="accent2"/>
                </a:solidFill>
                <a:effectLst/>
                <a:uLnTx/>
                <a:uFillTx/>
                <a:latin typeface="+mn-lt"/>
                <a:ea typeface="+mn-ea"/>
                <a:cs typeface="+mn-cs"/>
              </a:rPr>
              <a:t>External Plugins</a:t>
            </a:r>
          </a:p>
          <a:p>
            <a:pPr marL="0" marR="0" lvl="0" indent="0" algn="r" defTabSz="91433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Connections available to existing AI Workflows</a:t>
            </a:r>
          </a:p>
          <a:p>
            <a:pPr marL="0" marR="0" lvl="0" indent="0" algn="r" defTabSz="914333" rtl="0" eaLnBrk="1" fontAlgn="auto" latinLnBrk="0" hangingPunct="1">
              <a:lnSpc>
                <a:spcPct val="100000"/>
              </a:lnSpc>
              <a:spcBef>
                <a:spcPts val="0"/>
              </a:spcBef>
              <a:spcAft>
                <a:spcPts val="0"/>
              </a:spcAft>
              <a:buClrTx/>
              <a:buSzTx/>
              <a:buFontTx/>
              <a:buNone/>
              <a:tabLst/>
              <a:defRPr/>
            </a:pPr>
            <a:r>
              <a:rPr lang="en-US" sz="1200">
                <a:solidFill>
                  <a:prstClr val="black"/>
                </a:solidFill>
                <a:latin typeface="+mn-lt"/>
              </a:rPr>
              <a:t>And Tools via Simple API calls. </a:t>
            </a:r>
            <a:endParaRPr kumimoji="0" lang="de-DE" sz="1200" b="0" i="0" u="none" strike="noStrike" kern="1200" cap="none" spc="0" normalizeH="0" baseline="0" noProof="0">
              <a:ln>
                <a:noFill/>
              </a:ln>
              <a:solidFill>
                <a:prstClr val="black"/>
              </a:solidFill>
              <a:effectLst/>
              <a:uLnTx/>
              <a:uFillTx/>
              <a:latin typeface="+mn-lt"/>
              <a:ea typeface="+mn-ea"/>
              <a:cs typeface="+mn-cs"/>
            </a:endParaRPr>
          </a:p>
          <a:p>
            <a:pPr marR="0" algn="r" defTabSz="914400" eaLnBrk="1" fontAlgn="auto" latinLnBrk="0" hangingPunct="1">
              <a:spcBef>
                <a:spcPts val="500"/>
              </a:spcBef>
              <a:spcAft>
                <a:spcPts val="0"/>
              </a:spcAft>
              <a:buClrTx/>
              <a:buSzTx/>
              <a:buFontTx/>
              <a:buNone/>
              <a:tabLst/>
            </a:pPr>
            <a:endParaRPr kumimoji="0" lang="en-US" b="0" i="0" u="none" strike="noStrike" kern="0" cap="none" spc="0" normalizeH="0" baseline="0" noProof="0">
              <a:ln>
                <a:noFill/>
              </a:ln>
              <a:solidFill>
                <a:srgbClr val="000000"/>
              </a:solidFill>
              <a:effectLst/>
              <a:uLnTx/>
              <a:uFillTx/>
            </a:endParaRPr>
          </a:p>
        </p:txBody>
      </p:sp>
      <p:sp>
        <p:nvSpPr>
          <p:cNvPr id="19" name="TextBox 18">
            <a:extLst>
              <a:ext uri="{FF2B5EF4-FFF2-40B4-BE49-F238E27FC236}">
                <a16:creationId xmlns:a16="http://schemas.microsoft.com/office/drawing/2014/main" id="{CA8658B2-F197-E949-9166-D41901F159BB}"/>
              </a:ext>
            </a:extLst>
          </p:cNvPr>
          <p:cNvSpPr txBox="1"/>
          <p:nvPr/>
        </p:nvSpPr>
        <p:spPr>
          <a:xfrm flipH="1">
            <a:off x="7512208" y="4065281"/>
            <a:ext cx="3404962" cy="902364"/>
          </a:xfrm>
          <a:prstGeom prst="rect">
            <a:avLst/>
          </a:prstGeom>
          <a:noFill/>
        </p:spPr>
        <p:txBody>
          <a:bodyPr wrap="none" lIns="0" tIns="0" rIns="0" bIns="0" rtlCol="0">
            <a:noAutofit/>
          </a:bodyPr>
          <a:lstStyle/>
          <a:p>
            <a:pPr marL="342900" marR="0" lvl="0" indent="-342900" defTabSz="914333" rtl="0" eaLnBrk="1" fontAlgn="auto" latinLnBrk="0" hangingPunct="1">
              <a:lnSpc>
                <a:spcPct val="100000"/>
              </a:lnSpc>
              <a:spcBef>
                <a:spcPts val="0"/>
              </a:spcBef>
              <a:spcAft>
                <a:spcPts val="300"/>
              </a:spcAft>
              <a:buClrTx/>
              <a:buSzTx/>
              <a:buFont typeface="Wingdings" panose="05000000000000000000" pitchFamily="2" charset="2"/>
              <a:buChar char="q"/>
              <a:tabLst/>
              <a:defRPr/>
            </a:pPr>
            <a:r>
              <a:rPr kumimoji="0" lang="en-US" b="1" i="0" u="sng" strike="noStrike" kern="1200" cap="none" spc="0" normalizeH="0" baseline="0" noProof="0">
                <a:ln>
                  <a:noFill/>
                </a:ln>
                <a:solidFill>
                  <a:schemeClr val="accent2"/>
                </a:solidFill>
                <a:effectLst/>
                <a:uLnTx/>
                <a:uFillTx/>
                <a:latin typeface="+mn-lt"/>
                <a:ea typeface="+mn-ea"/>
                <a:cs typeface="+mn-cs"/>
              </a:rPr>
              <a:t>User Personas</a:t>
            </a:r>
          </a:p>
          <a:p>
            <a:pPr marL="0" marR="0" lvl="0" indent="0" defTabSz="91433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Multiple User Personas available to enhance </a:t>
            </a:r>
          </a:p>
          <a:p>
            <a:pPr marL="0" marR="0" lvl="0" indent="0" defTabSz="91433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and personalize the User Experience.</a:t>
            </a:r>
            <a:endParaRPr kumimoji="0" lang="de-DE" sz="1200" b="0" i="0" u="none" strike="noStrike" kern="1200" cap="none" spc="0" normalizeH="0" baseline="0" noProof="0">
              <a:ln>
                <a:noFill/>
              </a:ln>
              <a:solidFill>
                <a:prstClr val="black"/>
              </a:solidFill>
              <a:effectLst/>
              <a:uLnTx/>
              <a:uFillTx/>
              <a:latin typeface="+mn-lt"/>
              <a:ea typeface="+mn-ea"/>
              <a:cs typeface="+mn-cs"/>
            </a:endParaRPr>
          </a:p>
          <a:p>
            <a:pPr marR="0" defTabSz="914400" eaLnBrk="1" fontAlgn="auto" latinLnBrk="0" hangingPunct="1">
              <a:spcBef>
                <a:spcPts val="500"/>
              </a:spcBef>
              <a:spcAft>
                <a:spcPts val="0"/>
              </a:spcAft>
              <a:buClrTx/>
              <a:buSzTx/>
              <a:buFontTx/>
              <a:buNone/>
              <a:tabLst/>
            </a:pPr>
            <a:endParaRPr kumimoji="0" lang="en-US" b="0" i="0" u="none" strike="noStrike" kern="0" cap="none" spc="0" normalizeH="0" baseline="0" noProof="0">
              <a:ln>
                <a:noFill/>
              </a:ln>
              <a:solidFill>
                <a:srgbClr val="000000"/>
              </a:solidFill>
              <a:effectLst/>
              <a:uLnTx/>
              <a:uFillTx/>
            </a:endParaRPr>
          </a:p>
        </p:txBody>
      </p:sp>
      <p:sp>
        <p:nvSpPr>
          <p:cNvPr id="20" name="Rectangle 19">
            <a:extLst>
              <a:ext uri="{FF2B5EF4-FFF2-40B4-BE49-F238E27FC236}">
                <a16:creationId xmlns:a16="http://schemas.microsoft.com/office/drawing/2014/main" id="{C72AD89E-AADC-58B9-63E0-78744AB07C48}"/>
              </a:ext>
            </a:extLst>
          </p:cNvPr>
          <p:cNvSpPr/>
          <p:nvPr/>
        </p:nvSpPr>
        <p:spPr>
          <a:xfrm>
            <a:off x="3195781" y="5045376"/>
            <a:ext cx="4596029" cy="467873"/>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21" name="Rectangle 20">
            <a:extLst>
              <a:ext uri="{FF2B5EF4-FFF2-40B4-BE49-F238E27FC236}">
                <a16:creationId xmlns:a16="http://schemas.microsoft.com/office/drawing/2014/main" id="{B63D7870-A9F4-6AAA-D23D-A1F65A528C96}"/>
              </a:ext>
            </a:extLst>
          </p:cNvPr>
          <p:cNvSpPr/>
          <p:nvPr/>
        </p:nvSpPr>
        <p:spPr>
          <a:xfrm>
            <a:off x="6261597" y="5152191"/>
            <a:ext cx="1463040" cy="322540"/>
          </a:xfrm>
          <a:prstGeom prst="rect">
            <a:avLst/>
          </a:prstGeom>
          <a:solidFill>
            <a:schemeClr val="accent2"/>
          </a:solidFill>
          <a:ln w="9525" cap="flat" cmpd="sng" algn="ctr">
            <a:solidFill>
              <a:schemeClr val="accent2"/>
            </a:solidFill>
            <a:prstDash val="solid"/>
            <a:round/>
            <a:headEnd type="none" w="med" len="med"/>
            <a:tailEnd type="none" w="med" len="med"/>
          </a:ln>
          <a:effectLst/>
        </p:spPr>
        <p:txBody>
          <a:bodyPr lIns="0" tIns="0" rIns="0" bIns="0" rtlCol="0" anchor="ctr"/>
          <a:lstStyle/>
          <a:p>
            <a:pPr algn="ctr"/>
            <a:r>
              <a:rPr lang="en-US" sz="1000" b="1">
                <a:solidFill>
                  <a:srgbClr val="FFFFFF"/>
                </a:solidFill>
                <a:latin typeface="+mj-lt"/>
              </a:rPr>
              <a:t>DIY Workflow</a:t>
            </a:r>
          </a:p>
        </p:txBody>
      </p:sp>
      <p:sp>
        <p:nvSpPr>
          <p:cNvPr id="22" name="Rectangle 21">
            <a:extLst>
              <a:ext uri="{FF2B5EF4-FFF2-40B4-BE49-F238E27FC236}">
                <a16:creationId xmlns:a16="http://schemas.microsoft.com/office/drawing/2014/main" id="{34688939-666D-CF9B-7A2D-4E5479FB6228}"/>
              </a:ext>
            </a:extLst>
          </p:cNvPr>
          <p:cNvSpPr/>
          <p:nvPr/>
        </p:nvSpPr>
        <p:spPr>
          <a:xfrm>
            <a:off x="3331522" y="5152191"/>
            <a:ext cx="1280160" cy="322540"/>
          </a:xfrm>
          <a:prstGeom prst="rect">
            <a:avLst/>
          </a:prstGeom>
          <a:solidFill>
            <a:schemeClr val="accent2"/>
          </a:solidFill>
          <a:ln w="9525" cap="flat" cmpd="sng" algn="ctr">
            <a:solidFill>
              <a:schemeClr val="accent2"/>
            </a:solidFill>
            <a:prstDash val="solid"/>
            <a:round/>
            <a:headEnd type="none" w="med" len="med"/>
            <a:tailEnd type="none" w="med" len="med"/>
          </a:ln>
          <a:effectLst/>
        </p:spPr>
        <p:txBody>
          <a:bodyPr lIns="0" tIns="0" rIns="0" bIns="0" rtlCol="0" anchor="ctr"/>
          <a:lstStyle/>
          <a:p>
            <a:pPr algn="ctr"/>
            <a:r>
              <a:rPr lang="en-US" sz="1000" b="1">
                <a:solidFill>
                  <a:srgbClr val="FFFFFF"/>
                </a:solidFill>
                <a:latin typeface="+mj-lt"/>
              </a:rPr>
              <a:t>Cloud Friendly</a:t>
            </a:r>
          </a:p>
        </p:txBody>
      </p:sp>
      <p:sp>
        <p:nvSpPr>
          <p:cNvPr id="23" name="Rectangle 22">
            <a:extLst>
              <a:ext uri="{FF2B5EF4-FFF2-40B4-BE49-F238E27FC236}">
                <a16:creationId xmlns:a16="http://schemas.microsoft.com/office/drawing/2014/main" id="{DFABB52F-DF2D-AA15-24A5-07F57EE64802}"/>
              </a:ext>
            </a:extLst>
          </p:cNvPr>
          <p:cNvSpPr/>
          <p:nvPr/>
        </p:nvSpPr>
        <p:spPr>
          <a:xfrm>
            <a:off x="4796560" y="5152191"/>
            <a:ext cx="1280160" cy="322540"/>
          </a:xfrm>
          <a:prstGeom prst="rect">
            <a:avLst/>
          </a:prstGeom>
          <a:solidFill>
            <a:schemeClr val="accent2"/>
          </a:solidFill>
          <a:ln w="9525" cap="flat" cmpd="sng" algn="ctr">
            <a:solidFill>
              <a:schemeClr val="accent2"/>
            </a:solidFill>
            <a:prstDash val="solid"/>
            <a:round/>
            <a:headEnd type="none" w="med" len="med"/>
            <a:tailEnd type="none" w="med" len="med"/>
          </a:ln>
          <a:effectLst/>
        </p:spPr>
        <p:txBody>
          <a:bodyPr lIns="0" tIns="0" rIns="0" bIns="0" rtlCol="0" anchor="ctr"/>
          <a:lstStyle/>
          <a:p>
            <a:pPr algn="ctr"/>
            <a:r>
              <a:rPr lang="en-US" sz="1000" b="1">
                <a:solidFill>
                  <a:srgbClr val="FFFFFF"/>
                </a:solidFill>
                <a:latin typeface="+mj-lt"/>
              </a:rPr>
              <a:t>Data Privacy</a:t>
            </a:r>
          </a:p>
        </p:txBody>
      </p:sp>
    </p:spTree>
    <p:extLst>
      <p:ext uri="{BB962C8B-B14F-4D97-AF65-F5344CB8AC3E}">
        <p14:creationId xmlns:p14="http://schemas.microsoft.com/office/powerpoint/2010/main" val="1776514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
            <a:extLst>
              <a:ext uri="{FF2B5EF4-FFF2-40B4-BE49-F238E27FC236}">
                <a16:creationId xmlns:a16="http://schemas.microsoft.com/office/drawing/2014/main" id="{105D1717-8B97-6574-88EB-2C60CA88B029}"/>
              </a:ext>
            </a:extLst>
          </p:cNvPr>
          <p:cNvSpPr txBox="1">
            <a:spLocks/>
          </p:cNvSpPr>
          <p:nvPr/>
        </p:nvSpPr>
        <p:spPr>
          <a:xfrm>
            <a:off x="189204" y="603630"/>
            <a:ext cx="10142573" cy="395042"/>
          </a:xfrm>
          <a:prstGeom prst="rect">
            <a:avLst/>
          </a:prstGeom>
        </p:spPr>
        <p:txBody>
          <a:bodyPr vert="horz" lIns="0" tIns="0" rIns="0" bIns="0" rtlCol="0" anchor="t" anchorCtr="0">
            <a:noAutofit/>
          </a:bodyPr>
          <a:lstStyle>
            <a:defPPr>
              <a:defRPr lang="de-DE"/>
            </a:defPPr>
            <a:lvl1pPr defTabSz="914333" eaLnBrk="1" latinLnBrk="0" hangingPunct="1">
              <a:lnSpc>
                <a:spcPct val="89000"/>
              </a:lnSpc>
              <a:buNone/>
              <a:defRPr sz="2800">
                <a:solidFill>
                  <a:srgbClr val="008985"/>
                </a:solidFill>
                <a:latin typeface="+mj-lt"/>
                <a:ea typeface="+mj-ea"/>
                <a:cs typeface="+mj-cs"/>
              </a:defRPr>
            </a:lvl1pPr>
            <a:lvl2pPr marL="507563" indent="-273580" defTabSz="914333" eaLnBrk="1" latinLnBrk="0" hangingPunct="1">
              <a:lnSpc>
                <a:spcPct val="103000"/>
              </a:lnSpc>
              <a:spcBef>
                <a:spcPts val="500"/>
              </a:spcBef>
              <a:buFont typeface="Wingdings 3" panose="05040102010807070707" pitchFamily="18" charset="2"/>
              <a:buChar char=""/>
              <a:defRPr sz="1600">
                <a:latin typeface="+mn-lt"/>
              </a:defRPr>
            </a:lvl2pPr>
            <a:lvl3pPr marL="730746" indent="-205185" defTabSz="914333" eaLnBrk="1" latinLnBrk="0" hangingPunct="1">
              <a:lnSpc>
                <a:spcPct val="102000"/>
              </a:lnSpc>
              <a:spcBef>
                <a:spcPts val="500"/>
              </a:spcBef>
              <a:buFont typeface="Bosch Office Sans" pitchFamily="2" charset="0"/>
              <a:buChar char="‒"/>
              <a:defRPr sz="1400">
                <a:latin typeface="+mn-lt"/>
              </a:defRPr>
            </a:lvl3pPr>
            <a:lvl4pPr marL="932331" indent="-183586" defTabSz="914333" eaLnBrk="1" latinLnBrk="0" hangingPunct="1">
              <a:lnSpc>
                <a:spcPct val="103000"/>
              </a:lnSpc>
              <a:spcBef>
                <a:spcPts val="500"/>
              </a:spcBef>
              <a:buFont typeface="Bosch Office Sans" pitchFamily="2" charset="0"/>
              <a:buChar char="‒"/>
              <a:defRPr sz="1300">
                <a:latin typeface="+mn-lt"/>
              </a:defRPr>
            </a:lvl4pPr>
            <a:lvl5pPr marL="932331" indent="-183586" defTabSz="914333" eaLnBrk="1" latinLnBrk="0" hangingPunct="1">
              <a:lnSpc>
                <a:spcPct val="103000"/>
              </a:lnSpc>
              <a:spcBef>
                <a:spcPts val="500"/>
              </a:spcBef>
              <a:buFont typeface="Bosch Office Sans" pitchFamily="2" charset="0"/>
              <a:buChar char="‒"/>
              <a:defRPr sz="1300">
                <a:latin typeface="+mn-lt"/>
              </a:defRPr>
            </a:lvl5pPr>
            <a:lvl6pPr marL="932331" indent="-183586" defTabSz="914333">
              <a:lnSpc>
                <a:spcPct val="103000"/>
              </a:lnSpc>
              <a:spcBef>
                <a:spcPts val="500"/>
              </a:spcBef>
              <a:buFont typeface="Bosch Office Sans" pitchFamily="2" charset="0"/>
              <a:buChar char="‒"/>
              <a:defRPr sz="1300">
                <a:latin typeface="+mn-lt"/>
              </a:defRPr>
            </a:lvl6pPr>
            <a:lvl7pPr marL="932331" indent="-183586" defTabSz="914333">
              <a:lnSpc>
                <a:spcPct val="103000"/>
              </a:lnSpc>
              <a:spcBef>
                <a:spcPts val="500"/>
              </a:spcBef>
              <a:buFont typeface="Bosch Office Sans" pitchFamily="2" charset="0"/>
              <a:buChar char="‒"/>
              <a:defRPr sz="1300">
                <a:latin typeface="+mn-lt"/>
              </a:defRPr>
            </a:lvl7pPr>
            <a:lvl8pPr marL="932331" indent="-183586" defTabSz="914333">
              <a:lnSpc>
                <a:spcPct val="103000"/>
              </a:lnSpc>
              <a:spcBef>
                <a:spcPts val="500"/>
              </a:spcBef>
              <a:buFont typeface="Bosch Office Sans" pitchFamily="2" charset="0"/>
              <a:buChar char="‒"/>
              <a:defRPr sz="1300">
                <a:latin typeface="+mn-lt"/>
              </a:defRPr>
            </a:lvl8pPr>
            <a:lvl9pPr marL="932331" indent="-183586" defTabSz="914333">
              <a:lnSpc>
                <a:spcPct val="103000"/>
              </a:lnSpc>
              <a:spcBef>
                <a:spcPts val="500"/>
              </a:spcBef>
              <a:buFont typeface="Bosch Office Sans" pitchFamily="2" charset="0"/>
              <a:buChar char="‒"/>
              <a:defRPr sz="1300" baseline="0">
                <a:latin typeface="+mn-lt"/>
              </a:defRPr>
            </a:lvl9pPr>
          </a:lstStyle>
          <a:p>
            <a:r>
              <a:rPr lang="en-US"/>
              <a:t>Knowledge Nexus</a:t>
            </a:r>
            <a:endParaRPr lang="it-IT"/>
          </a:p>
        </p:txBody>
      </p:sp>
      <p:sp>
        <p:nvSpPr>
          <p:cNvPr id="14" name="Text Placeholder 1">
            <a:extLst>
              <a:ext uri="{FF2B5EF4-FFF2-40B4-BE49-F238E27FC236}">
                <a16:creationId xmlns:a16="http://schemas.microsoft.com/office/drawing/2014/main" id="{7882C6B1-19FA-22ED-0E3A-80E98C80894A}"/>
              </a:ext>
            </a:extLst>
          </p:cNvPr>
          <p:cNvSpPr txBox="1">
            <a:spLocks/>
          </p:cNvSpPr>
          <p:nvPr/>
        </p:nvSpPr>
        <p:spPr>
          <a:xfrm>
            <a:off x="205200" y="259200"/>
            <a:ext cx="10558800" cy="388800"/>
          </a:xfrm>
          <a:prstGeom prst="rect">
            <a:avLst/>
          </a:prstGeom>
        </p:spPr>
        <p:txBody>
          <a:bodyPr vert="horz" lIns="0" tIns="0" rIns="0" bIns="0" rtlCol="0">
            <a:noAutofit/>
          </a:bodyPr>
          <a:lstStyle>
            <a:lvl1pPr marL="0" indent="0" algn="l" defTabSz="914333" rtl="0" eaLnBrk="1" latinLnBrk="0" hangingPunct="1">
              <a:lnSpc>
                <a:spcPct val="89000"/>
              </a:lnSpc>
              <a:spcBef>
                <a:spcPts val="0"/>
              </a:spcBef>
              <a:buFont typeface="Wingdings" panose="05000000000000000000" pitchFamily="2" charset="2"/>
              <a:buNone/>
              <a:defRPr sz="2800" kern="0" baseline="0">
                <a:solidFill>
                  <a:schemeClr val="tx1"/>
                </a:solidFill>
                <a:latin typeface="+mn-lt"/>
                <a:ea typeface="+mn-ea"/>
                <a:cs typeface="+mn-cs"/>
              </a:defRPr>
            </a:lvl1pPr>
            <a:lvl2pPr marL="233983" indent="0" algn="l" defTabSz="914333" rtl="0" eaLnBrk="1" latinLnBrk="0" hangingPunct="1">
              <a:lnSpc>
                <a:spcPct val="103000"/>
              </a:lnSpc>
              <a:spcBef>
                <a:spcPts val="500"/>
              </a:spcBef>
              <a:buFont typeface="Symbol" panose="05050102010706020507" pitchFamily="18" charset="2"/>
              <a:buNone/>
              <a:defRPr sz="2800" kern="1200">
                <a:solidFill>
                  <a:schemeClr val="tx1"/>
                </a:solidFill>
                <a:latin typeface="+mn-lt"/>
                <a:ea typeface="+mn-ea"/>
                <a:cs typeface="+mn-cs"/>
              </a:defRPr>
            </a:lvl2pPr>
            <a:lvl3pPr marL="525562" indent="0" algn="l" defTabSz="914333" rtl="0" eaLnBrk="1" latinLnBrk="0" hangingPunct="1">
              <a:lnSpc>
                <a:spcPct val="102000"/>
              </a:lnSpc>
              <a:spcBef>
                <a:spcPts val="500"/>
              </a:spcBef>
              <a:buFont typeface="Symbol" panose="05050102010706020507" pitchFamily="18" charset="2"/>
              <a:buNone/>
              <a:defRPr sz="2800" kern="1200">
                <a:solidFill>
                  <a:schemeClr val="tx1"/>
                </a:solidFill>
                <a:latin typeface="+mn-lt"/>
                <a:ea typeface="+mn-ea"/>
                <a:cs typeface="+mn-cs"/>
              </a:defRPr>
            </a:lvl3pPr>
            <a:lvl4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4pPr>
            <a:lvl5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marR="0" lvl="0" indent="0" algn="l" defTabSz="914333" rtl="0" eaLnBrk="1" fontAlgn="auto" latinLnBrk="0" hangingPunct="1">
              <a:lnSpc>
                <a:spcPct val="89000"/>
              </a:lnSpc>
              <a:spcBef>
                <a:spcPts val="0"/>
              </a:spcBef>
              <a:spcAft>
                <a:spcPts val="0"/>
              </a:spcAft>
              <a:buClrTx/>
              <a:buSzTx/>
              <a:buFont typeface="Wingdings" panose="05000000000000000000" pitchFamily="2" charset="2"/>
              <a:buNone/>
              <a:tabLst/>
              <a:defRPr/>
            </a:pPr>
            <a:r>
              <a:rPr kumimoji="0" lang="en-US" sz="2800" b="1" i="0" u="none" strike="noStrike" kern="0" cap="none" spc="0" normalizeH="0" baseline="0" noProof="0">
                <a:ln>
                  <a:noFill/>
                </a:ln>
                <a:solidFill>
                  <a:srgbClr val="BC1C82"/>
                </a:solidFill>
                <a:effectLst/>
                <a:uLnTx/>
                <a:uFillTx/>
                <a:latin typeface="Bosch Office Sans"/>
                <a:ea typeface="+mn-ea"/>
                <a:cs typeface="+mn-cs"/>
              </a:rPr>
              <a:t>Data and Applied Sciences</a:t>
            </a:r>
          </a:p>
        </p:txBody>
      </p:sp>
      <p:pic>
        <p:nvPicPr>
          <p:cNvPr id="55" name="Picture 54">
            <a:extLst>
              <a:ext uri="{FF2B5EF4-FFF2-40B4-BE49-F238E27FC236}">
                <a16:creationId xmlns:a16="http://schemas.microsoft.com/office/drawing/2014/main" id="{E5B485B6-356F-76CF-AE88-EF267EB9B28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tretch>
            <a:fillRect/>
          </a:stretch>
        </p:blipFill>
        <p:spPr>
          <a:xfrm>
            <a:off x="205200" y="989682"/>
            <a:ext cx="4553231" cy="4577301"/>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9CC3DC59-13BE-5D17-935E-8D3C1A942665}"/>
              </a:ext>
            </a:extLst>
          </p:cNvPr>
          <p:cNvPicPr>
            <a:picLocks noChangeAspect="1"/>
          </p:cNvPicPr>
          <p:nvPr/>
        </p:nvPicPr>
        <p:blipFill>
          <a:blip r:embed="rId5"/>
          <a:stretch>
            <a:fillRect/>
          </a:stretch>
        </p:blipFill>
        <p:spPr>
          <a:xfrm>
            <a:off x="4838330" y="998671"/>
            <a:ext cx="6019060" cy="4568311"/>
          </a:xfrm>
          <a:prstGeom prst="rect">
            <a:avLst/>
          </a:prstGeom>
        </p:spPr>
      </p:pic>
    </p:spTree>
    <p:extLst>
      <p:ext uri="{BB962C8B-B14F-4D97-AF65-F5344CB8AC3E}">
        <p14:creationId xmlns:p14="http://schemas.microsoft.com/office/powerpoint/2010/main" val="11613400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AXMLTEMPLATE" val="presentation_169"/>
  <p:tag name="SAXMLCOMPANYNAME" val="bosch"/>
  <p:tag name="MLLANGUAGE" val="eng"/>
  <p:tag name="MLTEMPLATEVERSION" val="2.1"/>
  <p:tag name="SAXCONVERSION" val="2"/>
</p:tagLst>
</file>

<file path=ppt/tags/tag2.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COLORSETGROUPCLASSNAME" val="ColorSetGroup1"/>
  <p:tag name="FONTSETGROUPCLASSNAME" val="FontSetGroup1"/>
  <p:tag name="SHAPECLASSNAME" val="HiddenSubtitle"/>
  <p:tag name="SHAPECLASSPROTECTIONTYPE" val="0"/>
  <p:tag name="ML_SENDTOBACK" val=" 1"/>
</p:tagLst>
</file>

<file path=ppt/tags/tag3.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 name="K_DONE" val="1"/>
</p:tagLst>
</file>

<file path=ppt/tags/tag4.xml><?xml version="1.0" encoding="utf-8"?>
<p:tagLst xmlns:a="http://schemas.openxmlformats.org/drawingml/2006/main" xmlns:r="http://schemas.openxmlformats.org/officeDocument/2006/relationships" xmlns:p="http://schemas.openxmlformats.org/presentationml/2006/main">
  <p:tag name="ML_CHART_FONT_APPLIED" val="1"/>
  <p:tag name="ML_CHART_SERIES_COUNT_CURRENT" val="1"/>
  <p:tag name="ML_CHART_SERIES_COUNT_PREVIOUS" val="1"/>
</p:tagLst>
</file>

<file path=ppt/tags/tag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xml><?xml version="1.0" encoding="utf-8"?>
<p:tagLst xmlns:a="http://schemas.openxmlformats.org/drawingml/2006/main" xmlns:r="http://schemas.openxmlformats.org/officeDocument/2006/relationships" xmlns:p="http://schemas.openxmlformats.org/presentationml/2006/main">
  <p:tag name="COLORSETCLASSNAME" val="ColorSet2"/>
  <p:tag name="COLORS" val="-2;-2;-2;-2;Primary;-2"/>
</p:tagLst>
</file>

<file path=ppt/tags/tag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heme/theme1.xml><?xml version="1.0" encoding="utf-8"?>
<a:theme xmlns:a="http://schemas.openxmlformats.org/drawingml/2006/main" name="Bosch 2024">
  <a:themeElements>
    <a:clrScheme name="Custom 1">
      <a:dk1>
        <a:sysClr val="windowText" lastClr="000000"/>
      </a:dk1>
      <a:lt1>
        <a:sysClr val="window" lastClr="FFFFFF"/>
      </a:lt1>
      <a:dk2>
        <a:srgbClr val="424C58"/>
      </a:dk2>
      <a:lt2>
        <a:srgbClr val="B2B3B5"/>
      </a:lt2>
      <a:accent1>
        <a:srgbClr val="007BC0"/>
      </a:accent1>
      <a:accent2>
        <a:srgbClr val="004975"/>
      </a:accent2>
      <a:accent3>
        <a:srgbClr val="AC149E"/>
      </a:accent3>
      <a:accent4>
        <a:srgbClr val="006861"/>
      </a:accent4>
      <a:accent5>
        <a:srgbClr val="007BC0"/>
      </a:accent5>
      <a:accent6>
        <a:srgbClr val="004975"/>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BD6EC1D4-B152-4B75-85DB-48DC16B7ED8A}" vid="{233A9649-CE92-4BEC-B45F-441AA90A9001}"/>
    </a:ext>
  </a:extLst>
</a:theme>
</file>

<file path=ppt/theme/theme2.xml><?xml version="1.0" encoding="utf-8"?>
<a:theme xmlns:a="http://schemas.openxmlformats.org/drawingml/2006/main" name="1_Bosch 2024">
  <a:themeElements>
    <a:clrScheme name="Bosch Blau">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BD6EC1D4-B152-4B75-85DB-48DC16B7ED8A}" vid="{233A9649-CE92-4BEC-B45F-441AA90A9001}"/>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saxML>
  <saxMLTemplate>presentation_169</saxMLTemplate>
  <Variablen>
    <Variable>
      <Name>attachmentremark</Name>
      <OrgInhalt/>
      <Wert/>
      <Platzhalter>False</Platzhalter>
      <DocDatenDialog>True</DocDatenDialog>
      <Label>Attachment</Label>
      <FrageVar>False</FrageVar>
      <Prefix/>
      <Suffix/>
      <WegfallVar/>
      <MussFeld>False</MussFeld>
      <InDokument>True</InDokument>
      <Sektion>AttachmentRemark</Sektion>
      <Reihenfolge>0</Reihenfolge>
    </Variable>
    <Variable>
      <Name>departmentshort</Name>
      <OrgInhalt>SX/ETL8</OrgInhalt>
      <Wert>SX/EDS-MM</Wert>
      <Platzhalter>False</Platzhalter>
      <DocDatenDialog>True</DocDatenDialog>
      <Label>Authoring</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Internal</OrgInhalt>
      <Wert>Internal</Wert>
      <Platzhalter>False</Platzhalter>
      <DocDatenDialog>True</DocDatenDialog>
      <Label>Notation of confidentiality</Label>
      <FrageVar>False</FrageVar>
      <Prefix/>
      <Suffix/>
      <WegfallVar/>
      <ComboBox>
        <Option>Internal</Option>
        <Option>Confidential</Option>
        <Option>Strictly confidential</Option>
        <Option/>
      </ComboBox>
      <MussFeld>False</MussFeld>
      <InDokument>True</InDokument>
      <Sektion>Bosch_footer_1</Sektion>
      <Reihenfolge>0</Reihenfolge>
    </Variable>
    <Variable>
      <Name>copyright</Name>
      <OrgInhalt>© Bosch Global Software Technologies Private Limited 2024. All rights reserved, also regarding any disposal, exploitation, reproduction, editing, distribution, as well as in the event of applications for industrial property rights.</OrgInhalt>
      <Wert>© Bosch Global Software Technologies Private Limited 2024. All rights reserved, also regarding any disposal, exploitation, reproduction, editing, distribution, as well as in the event of applications for industrial property rights.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2024-08-02</OrgInhalt>
      <Wert>2024-08-02</Wert>
      <Platzhalter>False</Platzhalter>
      <DocDatenDialog>True</DocDatenDialog>
      <Label>Date</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Filing note</Label>
      <FrageVar>False</FrageVar>
      <Prefix/>
      <Suffix/>
      <WegfallVar/>
      <MussFeld>False</MussFeld>
      <InDokument>True</InDokument>
      <Sektion>Bosch_footer_2</Sektion>
      <Reihenfolge>0</Reihenfolge>
    </Variable>
  </Variablen>
</saxML>
</file>

<file path=customXml/item3.xml><?xml version="1.0" encoding="utf-8"?>
<sax_Colors>
  <Line size="7">
    <Color val="9e2896" tooltip="Bosch Purple 40"/>
    <Color val="551151" tooltip="Bosch Purple 20"/>
  </Line>
  <Line size="7">
    <Color val="007bc0" tooltip="Bosch Blue 50"/>
    <Color val="004975" tooltip="Bosch Blue 30"/>
  </Line>
  <Line size="7">
    <Color val="18837e" tooltip="Bosch Turquoise 50"/>
    <Color val="0a4f4b" tooltip="Bosch Turquoise 30"/>
  </Line>
  <Line size="7">
    <Color val="00884a" tooltip="Bosch Green 50"/>
    <Color val="00512a" tooltip="Bosch Green 30"/>
  </Line>
</sax_Colors>
</file>

<file path=customXml/item4.xml><?xml version="1.0" encoding="utf-8"?>
<ct:contentTypeSchema xmlns:ct="http://schemas.microsoft.com/office/2006/metadata/contentType" xmlns:ma="http://schemas.microsoft.com/office/2006/metadata/properties/metaAttributes" ct:_="" ma:_="" ma:contentTypeName="Document" ma:contentTypeID="0x010100CD0B8D51CD26764C9EDC9999EE11F102" ma:contentTypeVersion="13" ma:contentTypeDescription="Create a new document." ma:contentTypeScope="" ma:versionID="1f694600b398a0b8d5dfa2c3eedcaabd">
  <xsd:schema xmlns:xsd="http://www.w3.org/2001/XMLSchema" xmlns:xs="http://www.w3.org/2001/XMLSchema" xmlns:p="http://schemas.microsoft.com/office/2006/metadata/properties" xmlns:ns2="629d7dba-1e27-4227-9e04-fbc3253e6ddb" xmlns:ns3="46fe7a09-92d5-4289-a81b-9c8d09ec05d7" targetNamespace="http://schemas.microsoft.com/office/2006/metadata/properties" ma:root="true" ma:fieldsID="88dc88ecc82fc4b91641438acdc6f5cd" ns2:_="" ns3:_="">
    <xsd:import namespace="629d7dba-1e27-4227-9e04-fbc3253e6ddb"/>
    <xsd:import namespace="46fe7a09-92d5-4289-a81b-9c8d09ec05d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9d7dba-1e27-4227-9e04-fbc3253e6d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e50c28b-242c-4b51-be91-908d422433a4"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6fe7a09-92d5-4289-a81b-9c8d09ec05d7"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C53BF0F-131E-45A5-96D8-E018FE2EB1F2}">
  <ds:schemaRefs>
    <ds:schemaRef ds:uri="http://schemas.microsoft.com/sharepoint/v3/contenttype/forms"/>
  </ds:schemaRefs>
</ds:datastoreItem>
</file>

<file path=customXml/itemProps2.xml><?xml version="1.0" encoding="utf-8"?>
<ds:datastoreItem xmlns:ds="http://schemas.openxmlformats.org/officeDocument/2006/customXml" ds:itemID="{1F899F4C-C16F-463C-A84C-AA30FF38FCF4}">
  <ds:schemaRefs/>
</ds:datastoreItem>
</file>

<file path=customXml/itemProps3.xml><?xml version="1.0" encoding="utf-8"?>
<ds:datastoreItem xmlns:ds="http://schemas.openxmlformats.org/officeDocument/2006/customXml" ds:itemID="{D0252559-44F8-474C-B66D-E357B88E32C2}">
  <ds:schemaRefs/>
</ds:datastoreItem>
</file>

<file path=customXml/itemProps4.xml><?xml version="1.0" encoding="utf-8"?>
<ds:datastoreItem xmlns:ds="http://schemas.openxmlformats.org/officeDocument/2006/customXml" ds:itemID="{EB321291-6BEA-4594-9F79-89FB40C3B7EA}">
  <ds:schemaRefs>
    <ds:schemaRef ds:uri="46fe7a09-92d5-4289-a81b-9c8d09ec05d7"/>
    <ds:schemaRef ds:uri="629d7dba-1e27-4227-9e04-fbc3253e6d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presentation_169_1</Template>
  <TotalTime>22130</TotalTime>
  <Words>4255</Words>
  <Application>Microsoft Office PowerPoint</Application>
  <PresentationFormat>Custom</PresentationFormat>
  <Paragraphs>721</Paragraphs>
  <Slides>46</Slides>
  <Notes>25</Notes>
  <HiddenSlides>2</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46</vt:i4>
      </vt:variant>
    </vt:vector>
  </HeadingPairs>
  <TitlesOfParts>
    <vt:vector size="59" baseType="lpstr">
      <vt:lpstr>Bosch Sans Global Black</vt:lpstr>
      <vt:lpstr>Arial</vt:lpstr>
      <vt:lpstr>Bosch Office Sans</vt:lpstr>
      <vt:lpstr>Bosch Sans</vt:lpstr>
      <vt:lpstr>Bosch Sans Bold</vt:lpstr>
      <vt:lpstr>Calibri</vt:lpstr>
      <vt:lpstr>Lato</vt:lpstr>
      <vt:lpstr>Poppins</vt:lpstr>
      <vt:lpstr>Roboto</vt:lpstr>
      <vt:lpstr>Symbol</vt:lpstr>
      <vt:lpstr>Wingdings</vt:lpstr>
      <vt:lpstr>Bosch 2024</vt:lpstr>
      <vt:lpstr>1_Bosch 2024</vt:lpstr>
      <vt:lpstr>Data and Applied Sciences: GenAI Portfolio</vt:lpstr>
      <vt:lpstr>PowerPoint Presentation</vt:lpstr>
      <vt:lpstr>PowerPoint Presentation</vt:lpstr>
      <vt:lpstr>Gen AI as a Service</vt:lpstr>
      <vt:lpstr>PowerPoint Presentation</vt:lpstr>
      <vt:lpstr>Knowledge Nexus</vt:lpstr>
      <vt:lpstr>PowerPoint Presentation</vt:lpstr>
      <vt:lpstr>PowerPoint Presentation</vt:lpstr>
      <vt:lpstr>PowerPoint Presentation</vt:lpstr>
      <vt:lpstr>Generative AI Case Studies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Responsible AI</vt:lpstr>
      <vt:lpstr>PowerPoint Presentation</vt:lpstr>
      <vt:lpstr>PowerPoint Presentation</vt:lpstr>
      <vt:lpstr>VisionSmart.AI</vt:lpstr>
      <vt:lpstr>PowerPoint Presentation</vt:lpstr>
      <vt:lpstr>PowerPoint Presentation</vt:lpstr>
      <vt:lpstr>AI case studies and Open Discussions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and AI</dc:title>
  <dc:creator>Chatterjee Subham (SX/EDS3-MM)</dc:creator>
  <cp:lastModifiedBy>Samal Ashis (SX/EDI2-MM)</cp:lastModifiedBy>
  <cp:revision>20</cp:revision>
  <dcterms:created xsi:type="dcterms:W3CDTF">2024-08-02T10:09:04Z</dcterms:created>
  <dcterms:modified xsi:type="dcterms:W3CDTF">2025-03-31T05:01:52Z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y fmtid="{D5CDD505-2E9C-101B-9397-08002B2CF9AE}" pid="8" name="ContentTypeId">
    <vt:lpwstr>0x010100CD0B8D51CD26764C9EDC9999EE11F102</vt:lpwstr>
  </property>
</Properties>
</file>